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1" r:id="rId2"/>
  </p:sldMasterIdLst>
  <p:notesMasterIdLst>
    <p:notesMasterId r:id="rId32"/>
  </p:notesMasterIdLst>
  <p:handoutMasterIdLst>
    <p:handoutMasterId r:id="rId33"/>
  </p:handoutMasterIdLst>
  <p:sldIdLst>
    <p:sldId id="1027" r:id="rId3"/>
    <p:sldId id="1289" r:id="rId4"/>
    <p:sldId id="1271" r:id="rId5"/>
    <p:sldId id="1291" r:id="rId6"/>
    <p:sldId id="1290" r:id="rId7"/>
    <p:sldId id="817" r:id="rId8"/>
    <p:sldId id="818" r:id="rId9"/>
    <p:sldId id="1270" r:id="rId10"/>
    <p:sldId id="1225" r:id="rId11"/>
    <p:sldId id="1294" r:id="rId12"/>
    <p:sldId id="1226" r:id="rId13"/>
    <p:sldId id="1228" r:id="rId14"/>
    <p:sldId id="1227" r:id="rId15"/>
    <p:sldId id="1229" r:id="rId16"/>
    <p:sldId id="1262" r:id="rId17"/>
    <p:sldId id="1263" r:id="rId18"/>
    <p:sldId id="1264" r:id="rId19"/>
    <p:sldId id="1266" r:id="rId20"/>
    <p:sldId id="1267" r:id="rId21"/>
    <p:sldId id="1222" r:id="rId22"/>
    <p:sldId id="1265" r:id="rId23"/>
    <p:sldId id="1268" r:id="rId24"/>
    <p:sldId id="1269" r:id="rId25"/>
    <p:sldId id="1224" r:id="rId26"/>
    <p:sldId id="1292" r:id="rId27"/>
    <p:sldId id="1293" r:id="rId28"/>
    <p:sldId id="1167" r:id="rId29"/>
    <p:sldId id="1168" r:id="rId30"/>
    <p:sldId id="1295"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739D45-ED28-47B6-8D3C-F9A9B8591929}">
          <p14:sldIdLst>
            <p14:sldId id="1027"/>
            <p14:sldId id="1289"/>
            <p14:sldId id="1271"/>
            <p14:sldId id="1291"/>
            <p14:sldId id="1290"/>
            <p14:sldId id="817"/>
            <p14:sldId id="818"/>
            <p14:sldId id="1270"/>
            <p14:sldId id="1225"/>
            <p14:sldId id="1294"/>
            <p14:sldId id="1226"/>
            <p14:sldId id="1228"/>
            <p14:sldId id="1227"/>
            <p14:sldId id="1229"/>
            <p14:sldId id="1262"/>
            <p14:sldId id="1263"/>
            <p14:sldId id="1264"/>
            <p14:sldId id="1266"/>
            <p14:sldId id="1267"/>
            <p14:sldId id="1222"/>
            <p14:sldId id="1265"/>
            <p14:sldId id="1268"/>
            <p14:sldId id="1269"/>
            <p14:sldId id="1224"/>
            <p14:sldId id="1292"/>
            <p14:sldId id="1293"/>
            <p14:sldId id="1167"/>
            <p14:sldId id="1168"/>
            <p14:sldId id="129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500"/>
    <a:srgbClr val="FFC611"/>
    <a:srgbClr val="1E7480"/>
    <a:srgbClr val="FFF6DD"/>
    <a:srgbClr val="213315"/>
    <a:srgbClr val="F6F1E6"/>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5" autoAdjust="0"/>
    <p:restoredTop sz="96370" autoAdjust="0"/>
  </p:normalViewPr>
  <p:slideViewPr>
    <p:cSldViewPr snapToGrid="0">
      <p:cViewPr varScale="1">
        <p:scale>
          <a:sx n="106" d="100"/>
          <a:sy n="106" d="100"/>
        </p:scale>
        <p:origin x="594" y="78"/>
      </p:cViewPr>
      <p:guideLst>
        <p:guide orient="horz" pos="2160"/>
        <p:guide pos="3840"/>
      </p:guideLst>
    </p:cSldViewPr>
  </p:slideViewPr>
  <p:notesTextViewPr>
    <p:cViewPr>
      <p:scale>
        <a:sx n="3" d="2"/>
        <a:sy n="3" d="2"/>
      </p:scale>
      <p:origin x="0" y="0"/>
    </p:cViewPr>
  </p:notesTextViewPr>
  <p:sorterViewPr>
    <p:cViewPr>
      <p:scale>
        <a:sx n="100" d="100"/>
        <a:sy n="100" d="100"/>
      </p:scale>
      <p:origin x="0" y="-391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8476" cy="466725"/>
          </a:xfrm>
          <a:prstGeom prst="rect">
            <a:avLst/>
          </a:prstGeom>
        </p:spPr>
        <p:txBody>
          <a:bodyPr vert="horz" lIns="90555" tIns="45277" rIns="90555" bIns="45277" rtlCol="0"/>
          <a:lstStyle>
            <a:lvl1pPr algn="l">
              <a:defRPr sz="1200"/>
            </a:lvl1pPr>
          </a:lstStyle>
          <a:p>
            <a:endParaRPr lang="en-US"/>
          </a:p>
        </p:txBody>
      </p:sp>
      <p:sp>
        <p:nvSpPr>
          <p:cNvPr id="3" name="Date Placeholder 2"/>
          <p:cNvSpPr>
            <a:spLocks noGrp="1"/>
          </p:cNvSpPr>
          <p:nvPr>
            <p:ph type="dt" sz="quarter" idx="1"/>
          </p:nvPr>
        </p:nvSpPr>
        <p:spPr>
          <a:xfrm>
            <a:off x="3970339" y="2"/>
            <a:ext cx="3038476" cy="466725"/>
          </a:xfrm>
          <a:prstGeom prst="rect">
            <a:avLst/>
          </a:prstGeom>
        </p:spPr>
        <p:txBody>
          <a:bodyPr vert="horz" lIns="90555" tIns="45277" rIns="90555" bIns="45277" rtlCol="0"/>
          <a:lstStyle>
            <a:lvl1pPr algn="r">
              <a:defRPr sz="1200"/>
            </a:lvl1pPr>
          </a:lstStyle>
          <a:p>
            <a:fld id="{3BD43CE8-D77B-4996-9712-235BEB67C2AD}" type="datetimeFigureOut">
              <a:rPr lang="en-US" smtClean="0"/>
              <a:t>1/10/2019</a:t>
            </a:fld>
            <a:endParaRPr lang="en-US"/>
          </a:p>
        </p:txBody>
      </p:sp>
      <p:sp>
        <p:nvSpPr>
          <p:cNvPr id="4" name="Footer Placeholder 3"/>
          <p:cNvSpPr>
            <a:spLocks noGrp="1"/>
          </p:cNvSpPr>
          <p:nvPr>
            <p:ph type="ftr" sz="quarter" idx="2"/>
          </p:nvPr>
        </p:nvSpPr>
        <p:spPr>
          <a:xfrm>
            <a:off x="0" y="8829677"/>
            <a:ext cx="3038476" cy="466725"/>
          </a:xfrm>
          <a:prstGeom prst="rect">
            <a:avLst/>
          </a:prstGeom>
        </p:spPr>
        <p:txBody>
          <a:bodyPr vert="horz" lIns="90555" tIns="45277" rIns="90555" bIns="45277"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7"/>
            <a:ext cx="3038476" cy="466725"/>
          </a:xfrm>
          <a:prstGeom prst="rect">
            <a:avLst/>
          </a:prstGeom>
        </p:spPr>
        <p:txBody>
          <a:bodyPr vert="horz" lIns="90555" tIns="45277" rIns="90555" bIns="45277" rtlCol="0" anchor="b"/>
          <a:lstStyle>
            <a:lvl1pPr algn="r">
              <a:defRPr sz="1200"/>
            </a:lvl1pPr>
          </a:lstStyle>
          <a:p>
            <a:fld id="{0160FE55-A6DF-44D1-9EE5-A4CD8DA3010F}" type="slidenum">
              <a:rPr lang="en-US" smtClean="0"/>
              <a:t>‹#›</a:t>
            </a:fld>
            <a:endParaRPr lang="en-US"/>
          </a:p>
        </p:txBody>
      </p:sp>
    </p:spTree>
    <p:extLst>
      <p:ext uri="{BB962C8B-B14F-4D97-AF65-F5344CB8AC3E}">
        <p14:creationId xmlns:p14="http://schemas.microsoft.com/office/powerpoint/2010/main" val="3872133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3038476" cy="464981"/>
          </a:xfrm>
          <a:prstGeom prst="rect">
            <a:avLst/>
          </a:prstGeom>
        </p:spPr>
        <p:txBody>
          <a:bodyPr vert="horz" lIns="90844" tIns="45423" rIns="90844" bIns="45423" rtlCol="0"/>
          <a:lstStyle>
            <a:lvl1pPr algn="l">
              <a:defRPr sz="1200"/>
            </a:lvl1pPr>
          </a:lstStyle>
          <a:p>
            <a:endParaRPr lang="en-US" dirty="0"/>
          </a:p>
        </p:txBody>
      </p:sp>
      <p:sp>
        <p:nvSpPr>
          <p:cNvPr id="3" name="Date Placeholder 2"/>
          <p:cNvSpPr>
            <a:spLocks noGrp="1"/>
          </p:cNvSpPr>
          <p:nvPr>
            <p:ph type="dt" idx="1"/>
          </p:nvPr>
        </p:nvSpPr>
        <p:spPr>
          <a:xfrm>
            <a:off x="3970342" y="2"/>
            <a:ext cx="3038476" cy="464981"/>
          </a:xfrm>
          <a:prstGeom prst="rect">
            <a:avLst/>
          </a:prstGeom>
        </p:spPr>
        <p:txBody>
          <a:bodyPr vert="horz" lIns="90844" tIns="45423" rIns="90844" bIns="45423" rtlCol="0"/>
          <a:lstStyle>
            <a:lvl1pPr algn="r">
              <a:defRPr sz="1200"/>
            </a:lvl1pPr>
          </a:lstStyle>
          <a:p>
            <a:fld id="{4A6AD661-E0DE-438B-90A9-AC6C3331443E}" type="datetimeFigureOut">
              <a:rPr lang="en-US" smtClean="0"/>
              <a:t>1/10/2019</a:t>
            </a:fld>
            <a:endParaRPr lang="en-US" dirty="0"/>
          </a:p>
        </p:txBody>
      </p:sp>
      <p:sp>
        <p:nvSpPr>
          <p:cNvPr id="4" name="Slide Image Placeholder 3"/>
          <p:cNvSpPr>
            <a:spLocks noGrp="1" noRot="1" noChangeAspect="1"/>
          </p:cNvSpPr>
          <p:nvPr>
            <p:ph type="sldImg" idx="2"/>
          </p:nvPr>
        </p:nvSpPr>
        <p:spPr>
          <a:xfrm>
            <a:off x="406400" y="695325"/>
            <a:ext cx="6197600" cy="3487738"/>
          </a:xfrm>
          <a:prstGeom prst="rect">
            <a:avLst/>
          </a:prstGeom>
          <a:noFill/>
          <a:ln w="12700">
            <a:solidFill>
              <a:prstClr val="black"/>
            </a:solidFill>
          </a:ln>
        </p:spPr>
        <p:txBody>
          <a:bodyPr vert="horz" lIns="90844" tIns="45423" rIns="90844" bIns="45423" rtlCol="0" anchor="ctr"/>
          <a:lstStyle/>
          <a:p>
            <a:endParaRPr lang="en-US" dirty="0"/>
          </a:p>
        </p:txBody>
      </p:sp>
      <p:sp>
        <p:nvSpPr>
          <p:cNvPr id="5" name="Notes Placeholder 4"/>
          <p:cNvSpPr>
            <a:spLocks noGrp="1"/>
          </p:cNvSpPr>
          <p:nvPr>
            <p:ph type="body" sz="quarter" idx="3"/>
          </p:nvPr>
        </p:nvSpPr>
        <p:spPr>
          <a:xfrm>
            <a:off x="701679" y="4416515"/>
            <a:ext cx="5607049" cy="4183220"/>
          </a:xfrm>
          <a:prstGeom prst="rect">
            <a:avLst/>
          </a:prstGeom>
        </p:spPr>
        <p:txBody>
          <a:bodyPr vert="horz" lIns="90844" tIns="45423" rIns="90844" bIns="454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8829825"/>
            <a:ext cx="3038476" cy="464981"/>
          </a:xfrm>
          <a:prstGeom prst="rect">
            <a:avLst/>
          </a:prstGeom>
        </p:spPr>
        <p:txBody>
          <a:bodyPr vert="horz" lIns="90844" tIns="45423" rIns="90844" bIns="454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2" y="8829825"/>
            <a:ext cx="3038476" cy="464981"/>
          </a:xfrm>
          <a:prstGeom prst="rect">
            <a:avLst/>
          </a:prstGeom>
        </p:spPr>
        <p:txBody>
          <a:bodyPr vert="horz" lIns="90844" tIns="45423" rIns="90844" bIns="45423" rtlCol="0" anchor="b"/>
          <a:lstStyle>
            <a:lvl1pPr algn="r">
              <a:defRPr sz="1200"/>
            </a:lvl1pPr>
          </a:lstStyle>
          <a:p>
            <a:fld id="{F4D1881C-7EDF-4C34-A49C-17C9633301F1}" type="slidenum">
              <a:rPr lang="en-US" smtClean="0"/>
              <a:t>‹#›</a:t>
            </a:fld>
            <a:endParaRPr lang="en-US" dirty="0"/>
          </a:p>
        </p:txBody>
      </p:sp>
    </p:spTree>
    <p:extLst>
      <p:ext uri="{BB962C8B-B14F-4D97-AF65-F5344CB8AC3E}">
        <p14:creationId xmlns:p14="http://schemas.microsoft.com/office/powerpoint/2010/main" val="1106620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46210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9733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83473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846343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1671391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1078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559891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863249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53506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89291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18429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448770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
        <p:nvSpPr>
          <p:cNvPr id="7" name="Slide Number Placeholder 5"/>
          <p:cNvSpPr txBox="1">
            <a:spLocks/>
          </p:cNvSpPr>
          <p:nvPr userDrawn="1"/>
        </p:nvSpPr>
        <p:spPr>
          <a:xfrm>
            <a:off x="9147628" y="92076"/>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C81B1B-BC7F-4EBD-9AC2-2B2BF5AF0E84}" type="slidenum">
              <a:rPr lang="en-US" sz="1200" smtClean="0"/>
              <a:pPr/>
              <a:t>‹#›</a:t>
            </a:fld>
            <a:endParaRPr lang="en-US" sz="1200" dirty="0"/>
          </a:p>
        </p:txBody>
      </p:sp>
    </p:spTree>
    <p:extLst>
      <p:ext uri="{BB962C8B-B14F-4D97-AF65-F5344CB8AC3E}">
        <p14:creationId xmlns:p14="http://schemas.microsoft.com/office/powerpoint/2010/main" val="1947016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2662849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676367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535280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381141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831839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223979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2351209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35513985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A602A-0F52-4F7A-917D-CCE6A4E582EB}" type="datetimeFigureOut">
              <a:rPr lang="en-US" smtClean="0"/>
              <a:pPr/>
              <a:t>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C81B1B-BC7F-4EBD-9AC2-2B2BF5AF0E84}" type="slidenum">
              <a:rPr lang="en-US" smtClean="0"/>
              <a:pPr/>
              <a:t>‹#›</a:t>
            </a:fld>
            <a:endParaRPr lang="en-US" dirty="0"/>
          </a:p>
        </p:txBody>
      </p:sp>
    </p:spTree>
    <p:extLst>
      <p:ext uri="{BB962C8B-B14F-4D97-AF65-F5344CB8AC3E}">
        <p14:creationId xmlns:p14="http://schemas.microsoft.com/office/powerpoint/2010/main" val="1288310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2424819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B8366-A15E-4729-993B-FB5C1D70F96C}" type="datetimeFigureOut">
              <a:rPr lang="en-US" smtClean="0"/>
              <a:pPr/>
              <a:t>1/10/2019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575A8-8553-46ED-9817-FA4FFC09AF51}" type="slidenum">
              <a:rPr lang="en-US" smtClean="0"/>
              <a:pPr/>
              <a:t>‹#›</a:t>
            </a:fld>
            <a:endParaRPr lang="en-US" dirty="0"/>
          </a:p>
        </p:txBody>
      </p:sp>
    </p:spTree>
    <p:extLst>
      <p:ext uri="{BB962C8B-B14F-4D97-AF65-F5344CB8AC3E}">
        <p14:creationId xmlns:p14="http://schemas.microsoft.com/office/powerpoint/2010/main" val="339934590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3082" y="560780"/>
            <a:ext cx="5210476" cy="962526"/>
          </a:xfrm>
        </p:spPr>
        <p:txBody>
          <a:bodyPr>
            <a:normAutofit/>
          </a:bodyPr>
          <a:lstStyle/>
          <a:p>
            <a:r>
              <a:rPr lang="en-US" sz="4800" dirty="0">
                <a:cs typeface="Arial" panose="020B0604020202020204" pitchFamily="34" charset="0"/>
              </a:rPr>
              <a:t>Tax Resolution</a:t>
            </a:r>
          </a:p>
        </p:txBody>
      </p:sp>
      <p:sp>
        <p:nvSpPr>
          <p:cNvPr id="8" name="Slide Number Placeholder 2"/>
          <p:cNvSpPr>
            <a:spLocks noGrp="1"/>
          </p:cNvSpPr>
          <p:nvPr>
            <p:ph type="sldNum" sz="quarter" idx="12"/>
          </p:nvPr>
        </p:nvSpPr>
        <p:spPr>
          <a:xfrm>
            <a:off x="8610600" y="6142182"/>
            <a:ext cx="2743200" cy="579293"/>
          </a:xfrm>
        </p:spPr>
        <p:txBody>
          <a:bodyPr/>
          <a:lstStyle/>
          <a:p>
            <a:fld id="{68C81B1B-BC7F-4EBD-9AC2-2B2BF5AF0E84}" type="slidenum">
              <a:rPr lang="en-US" sz="3600" smtClean="0"/>
              <a:pPr/>
              <a:t>1</a:t>
            </a:fld>
            <a:endParaRPr lang="en-US" sz="3600" dirty="0"/>
          </a:p>
        </p:txBody>
      </p:sp>
      <p:sp>
        <p:nvSpPr>
          <p:cNvPr id="18" name="Title 1"/>
          <p:cNvSpPr txBox="1">
            <a:spLocks/>
          </p:cNvSpPr>
          <p:nvPr/>
        </p:nvSpPr>
        <p:spPr>
          <a:xfrm>
            <a:off x="3786997" y="4746467"/>
            <a:ext cx="7016918" cy="15639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1800" i="1" dirty="0">
              <a:latin typeface="Arial" panose="020B0604020202020204" pitchFamily="34" charset="0"/>
              <a:cs typeface="Arial" panose="020B0604020202020204" pitchFamily="34" charset="0"/>
            </a:endParaRPr>
          </a:p>
          <a:p>
            <a:r>
              <a:rPr lang="en-US" sz="1800" i="1" dirty="0">
                <a:latin typeface="Arial" panose="020B0604020202020204" pitchFamily="34" charset="0"/>
                <a:cs typeface="Arial" panose="020B0604020202020204" pitchFamily="34" charset="0"/>
              </a:rPr>
              <a:t>presented by</a:t>
            </a:r>
          </a:p>
          <a:p>
            <a:r>
              <a:rPr lang="en-US" sz="2400" b="1" dirty="0">
                <a:latin typeface="Arial" panose="020B0604020202020204" pitchFamily="34" charset="0"/>
                <a:cs typeface="Arial" panose="020B0604020202020204" pitchFamily="34" charset="0"/>
              </a:rPr>
              <a:t>Peter Y. Stephan</a:t>
            </a:r>
          </a:p>
          <a:p>
            <a:r>
              <a:rPr lang="en-US" sz="1600" dirty="0">
                <a:latin typeface="Arial" panose="020B0604020202020204" pitchFamily="34" charset="0"/>
                <a:cs typeface="Arial" panose="020B0604020202020204" pitchFamily="34" charset="0"/>
              </a:rPr>
              <a:t>Managing Partner – SST CPAS INC/Director of the Tax Resolution Institute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6293" r="23144" b="15278"/>
          <a:stretch/>
        </p:blipFill>
        <p:spPr>
          <a:xfrm>
            <a:off x="5051869" y="1630598"/>
            <a:ext cx="4487174" cy="3530944"/>
          </a:xfrm>
          <a:prstGeom prst="rect">
            <a:avLst/>
          </a:prstGeom>
        </p:spPr>
      </p:pic>
    </p:spTree>
    <p:extLst>
      <p:ext uri="{BB962C8B-B14F-4D97-AF65-F5344CB8AC3E}">
        <p14:creationId xmlns:p14="http://schemas.microsoft.com/office/powerpoint/2010/main" val="95856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7" name="Rectangle 16"/>
          <p:cNvSpPr/>
          <p:nvPr/>
        </p:nvSpPr>
        <p:spPr>
          <a:xfrm>
            <a:off x="8982074" y="-212099"/>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4"/>
          <p:cNvSpPr txBox="1">
            <a:spLocks/>
          </p:cNvSpPr>
          <p:nvPr/>
        </p:nvSpPr>
        <p:spPr>
          <a:xfrm>
            <a:off x="476925" y="1360499"/>
            <a:ext cx="8347494" cy="4657724"/>
          </a:xfrm>
          <a:prstGeom prst="rect">
            <a:avLst/>
          </a:prstGeom>
        </p:spPr>
        <p:txBody>
          <a:bodyPr vert="horz" lIns="0" tIns="0" rIns="0" bIns="0" rtlCol="0">
            <a:noAutofit/>
          </a:bodyPr>
          <a:lstStyle/>
          <a:p>
            <a:r>
              <a:rPr lang="en-US" sz="2200" dirty="0">
                <a:solidFill>
                  <a:schemeClr val="bg1"/>
                </a:solidFill>
              </a:rPr>
              <a:t>Peter Stephan built SST CPAS and the Tax Resolution Institute as firms with a unique blend of skills in accounting, taxation and business consulting for small to middle-sized companies and individuals in diverse industries. </a:t>
            </a:r>
          </a:p>
          <a:p>
            <a:endParaRPr lang="en-US" sz="2200" dirty="0">
              <a:solidFill>
                <a:schemeClr val="bg1"/>
              </a:solidFill>
            </a:endParaRPr>
          </a:p>
          <a:p>
            <a:r>
              <a:rPr lang="en-US" sz="2200" dirty="0">
                <a:solidFill>
                  <a:schemeClr val="bg1"/>
                </a:solidFill>
              </a:rPr>
              <a:t>In addition to specializing in the area of tax resolution, TRI and SST provide an array of specialized tax services for businesses, high-level financial groups, trusts, publicly traded companies, closely held entities, high net worth individuals and startups.</a:t>
            </a:r>
          </a:p>
          <a:p>
            <a:endParaRPr lang="en-US" sz="2200" dirty="0">
              <a:solidFill>
                <a:schemeClr val="bg1"/>
              </a:solidFill>
            </a:endParaRPr>
          </a:p>
          <a:p>
            <a:r>
              <a:rPr lang="en-US" sz="2200" dirty="0">
                <a:solidFill>
                  <a:schemeClr val="bg1"/>
                </a:solidFill>
              </a:rPr>
              <a:t>In addition to teaching tax resolution to his fellow professionals, Mr. Stephan is frequently retained by other CPAs and attorneys to provide forensic accounting and litigation support services including expert witness testimony relating to various accounting, fraud and tax compliance matters.</a:t>
            </a:r>
          </a:p>
        </p:txBody>
      </p:sp>
      <p:sp>
        <p:nvSpPr>
          <p:cNvPr id="8" name="Title 1"/>
          <p:cNvSpPr txBox="1">
            <a:spLocks/>
          </p:cNvSpPr>
          <p:nvPr/>
        </p:nvSpPr>
        <p:spPr>
          <a:xfrm>
            <a:off x="332830" y="592953"/>
            <a:ext cx="3076575" cy="57038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a:solidFill>
                  <a:schemeClr val="bg1"/>
                </a:solidFill>
              </a:rPr>
              <a:t>About Peter…</a:t>
            </a:r>
            <a:r>
              <a:rPr lang="en-US" dirty="0"/>
              <a:t>	</a:t>
            </a: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2458" t="-1094" r="13282" b="26834"/>
          <a:stretch/>
        </p:blipFill>
        <p:spPr>
          <a:xfrm>
            <a:off x="9973229" y="2922965"/>
            <a:ext cx="1170462" cy="1579721"/>
          </a:xfrm>
          <a:prstGeom prst="rect">
            <a:avLst/>
          </a:prstGeom>
        </p:spPr>
      </p:pic>
      <p:sp>
        <p:nvSpPr>
          <p:cNvPr id="13" name="Title 1"/>
          <p:cNvSpPr txBox="1">
            <a:spLocks/>
          </p:cNvSpPr>
          <p:nvPr/>
        </p:nvSpPr>
        <p:spPr>
          <a:xfrm>
            <a:off x="8929686" y="4361464"/>
            <a:ext cx="3257549" cy="106588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800" b="1" dirty="0">
                <a:ea typeface="Kozuka Gothic Pro B" pitchFamily="34" charset="-128"/>
              </a:rPr>
              <a:t>Peter Y Stephan, CPA </a:t>
            </a:r>
            <a:br>
              <a:rPr lang="en-US" sz="1600" b="1" dirty="0">
                <a:ea typeface="Kozuka Gothic Pro B" pitchFamily="34" charset="-128"/>
              </a:rPr>
            </a:br>
            <a:r>
              <a:rPr lang="en-US" sz="1400" b="1" dirty="0">
                <a:ea typeface="Kozuka Gothic Pro B" pitchFamily="34" charset="-128"/>
              </a:rPr>
              <a:t> Director/Managing Partner</a:t>
            </a:r>
          </a:p>
        </p:txBody>
      </p:sp>
      <p:sp>
        <p:nvSpPr>
          <p:cNvPr id="25" name="TextBox 24"/>
          <p:cNvSpPr txBox="1"/>
          <p:nvPr/>
        </p:nvSpPr>
        <p:spPr>
          <a:xfrm>
            <a:off x="8731250" y="5761915"/>
            <a:ext cx="3654420" cy="738664"/>
          </a:xfrm>
          <a:prstGeom prst="rect">
            <a:avLst/>
          </a:prstGeom>
          <a:noFill/>
        </p:spPr>
        <p:txBody>
          <a:bodyPr wrap="square" rtlCol="0">
            <a:spAutoFit/>
          </a:bodyPr>
          <a:lstStyle/>
          <a:p>
            <a:pPr algn="ctr"/>
            <a:r>
              <a:rPr lang="en-US" sz="1400" dirty="0"/>
              <a:t>peter@ssttax.com</a:t>
            </a:r>
          </a:p>
          <a:p>
            <a:pPr algn="ctr"/>
            <a:r>
              <a:rPr lang="en-US" sz="1400" dirty="0"/>
              <a:t>(800) 658-7590 / (818) 704-1443</a:t>
            </a:r>
          </a:p>
          <a:p>
            <a:pPr algn="ctr"/>
            <a:r>
              <a:rPr lang="en-US" sz="1400" dirty="0"/>
              <a:t>www.taxresolutioninstitute.org</a:t>
            </a:r>
          </a:p>
        </p:txBody>
      </p:sp>
      <p:sp>
        <p:nvSpPr>
          <p:cNvPr id="26" name="Title 1"/>
          <p:cNvSpPr txBox="1">
            <a:spLocks/>
          </p:cNvSpPr>
          <p:nvPr/>
        </p:nvSpPr>
        <p:spPr>
          <a:xfrm>
            <a:off x="9793302"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27" name="Title 1"/>
          <p:cNvSpPr txBox="1">
            <a:spLocks/>
          </p:cNvSpPr>
          <p:nvPr/>
        </p:nvSpPr>
        <p:spPr>
          <a:xfrm>
            <a:off x="8560519" y="1197271"/>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53920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7" name="Rectangle 6"/>
          <p:cNvSpPr/>
          <p:nvPr/>
        </p:nvSpPr>
        <p:spPr>
          <a:xfrm>
            <a:off x="8915398" y="-741824"/>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7344" y="2534549"/>
            <a:ext cx="6875252" cy="1663196"/>
          </a:xfrm>
        </p:spPr>
        <p:txBody>
          <a:bodyPr>
            <a:normAutofit/>
          </a:bodyPr>
          <a:lstStyle/>
          <a:p>
            <a:r>
              <a:rPr lang="en-US" sz="4000" dirty="0">
                <a:solidFill>
                  <a:schemeClr val="bg1"/>
                </a:solidFill>
                <a:cs typeface="Arial" panose="020B0604020202020204" pitchFamily="34" charset="0"/>
              </a:rPr>
              <a:t>The TRI/SST Management Team</a:t>
            </a:r>
          </a:p>
        </p:txBody>
      </p:sp>
      <p:sp>
        <p:nvSpPr>
          <p:cNvPr id="3" name="Slide Number Placeholder 2"/>
          <p:cNvSpPr>
            <a:spLocks noGrp="1"/>
          </p:cNvSpPr>
          <p:nvPr>
            <p:ph type="sldNum" sz="quarter" idx="12"/>
          </p:nvPr>
        </p:nvSpPr>
        <p:spPr/>
        <p:txBody>
          <a:bodyPr/>
          <a:lstStyle/>
          <a:p>
            <a:fld id="{68C81B1B-BC7F-4EBD-9AC2-2B2BF5AF0E84}" type="slidenum">
              <a:rPr lang="en-US" smtClean="0"/>
              <a:pPr/>
              <a:t>3</a:t>
            </a:fld>
            <a:endParaRPr lang="en-US" dirty="0"/>
          </a:p>
        </p:txBody>
      </p:sp>
      <p:sp>
        <p:nvSpPr>
          <p:cNvPr id="13" name="TextBox 12"/>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4"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5"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40404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8C81B1B-BC7F-4EBD-9AC2-2B2BF5AF0E84}" type="slidenum">
              <a:rPr lang="en-US" smtClean="0"/>
              <a:pPr/>
              <a:t>4</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9593" y="4269718"/>
            <a:ext cx="991889" cy="1386007"/>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2458" t="1590" r="13282" b="26834"/>
          <a:stretch/>
        </p:blipFill>
        <p:spPr>
          <a:xfrm>
            <a:off x="2566038" y="1659005"/>
            <a:ext cx="1065444" cy="1386007"/>
          </a:xfrm>
          <a:prstGeom prst="rect">
            <a:avLst/>
          </a:prstGeom>
        </p:spPr>
      </p:pic>
      <p:pic>
        <p:nvPicPr>
          <p:cNvPr id="1026" name="Picture 2" descr="Chuck Tabachnick, CP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812" t="1509" r="28288" b="9601"/>
          <a:stretch/>
        </p:blipFill>
        <p:spPr bwMode="auto">
          <a:xfrm>
            <a:off x="5084567" y="1639090"/>
            <a:ext cx="1125308" cy="139522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098041" y="3107497"/>
            <a:ext cx="2001438" cy="769441"/>
          </a:xfrm>
          <a:prstGeom prst="rect">
            <a:avLst/>
          </a:prstGeom>
          <a:noFill/>
        </p:spPr>
        <p:txBody>
          <a:bodyPr wrap="square" rtlCol="0">
            <a:spAutoFit/>
          </a:bodyPr>
          <a:lstStyle/>
          <a:p>
            <a:pPr algn="ctr"/>
            <a:r>
              <a:rPr lang="en-US" sz="1600" dirty="0">
                <a:solidFill>
                  <a:schemeClr val="bg1"/>
                </a:solidFill>
              </a:rPr>
              <a:t>Peter Y. Stephan, CPA</a:t>
            </a:r>
          </a:p>
          <a:p>
            <a:pPr algn="ctr"/>
            <a:r>
              <a:rPr lang="en-US" sz="1400" dirty="0">
                <a:solidFill>
                  <a:schemeClr val="bg1"/>
                </a:solidFill>
              </a:rPr>
              <a:t>Managing Partner</a:t>
            </a:r>
          </a:p>
          <a:p>
            <a:pPr algn="ctr"/>
            <a:r>
              <a:rPr lang="en-US" sz="1400" dirty="0">
                <a:solidFill>
                  <a:schemeClr val="bg1"/>
                </a:solidFill>
              </a:rPr>
              <a:t>35+ years experience</a:t>
            </a:r>
          </a:p>
        </p:txBody>
      </p:sp>
      <p:sp>
        <p:nvSpPr>
          <p:cNvPr id="18" name="TextBox 17"/>
          <p:cNvSpPr txBox="1"/>
          <p:nvPr/>
        </p:nvSpPr>
        <p:spPr>
          <a:xfrm>
            <a:off x="4552494" y="3107496"/>
            <a:ext cx="2189454" cy="769441"/>
          </a:xfrm>
          <a:prstGeom prst="rect">
            <a:avLst/>
          </a:prstGeom>
          <a:noFill/>
        </p:spPr>
        <p:txBody>
          <a:bodyPr wrap="square" rtlCol="0">
            <a:spAutoFit/>
          </a:bodyPr>
          <a:lstStyle/>
          <a:p>
            <a:pPr algn="ctr"/>
            <a:r>
              <a:rPr lang="en-US" sz="1600" dirty="0">
                <a:solidFill>
                  <a:schemeClr val="bg1"/>
                </a:solidFill>
              </a:rPr>
              <a:t>Charles Tabachnick, CPA</a:t>
            </a:r>
          </a:p>
          <a:p>
            <a:pPr algn="ctr"/>
            <a:r>
              <a:rPr lang="en-US" sz="1400" dirty="0">
                <a:solidFill>
                  <a:schemeClr val="bg1"/>
                </a:solidFill>
              </a:rPr>
              <a:t>Partner</a:t>
            </a:r>
          </a:p>
          <a:p>
            <a:pPr algn="ctr"/>
            <a:r>
              <a:rPr lang="en-US" sz="1400" dirty="0">
                <a:solidFill>
                  <a:schemeClr val="bg1"/>
                </a:solidFill>
              </a:rPr>
              <a:t>35+ years experience</a:t>
            </a:r>
          </a:p>
        </p:txBody>
      </p:sp>
      <p:sp>
        <p:nvSpPr>
          <p:cNvPr id="20" name="TextBox 19"/>
          <p:cNvSpPr txBox="1"/>
          <p:nvPr/>
        </p:nvSpPr>
        <p:spPr>
          <a:xfrm>
            <a:off x="1978634" y="5634328"/>
            <a:ext cx="2313806" cy="769441"/>
          </a:xfrm>
          <a:prstGeom prst="rect">
            <a:avLst/>
          </a:prstGeom>
          <a:noFill/>
        </p:spPr>
        <p:txBody>
          <a:bodyPr wrap="square" rtlCol="0">
            <a:spAutoFit/>
          </a:bodyPr>
          <a:lstStyle/>
          <a:p>
            <a:pPr algn="ctr"/>
            <a:r>
              <a:rPr lang="en-US" sz="1600" dirty="0">
                <a:solidFill>
                  <a:schemeClr val="bg1"/>
                </a:solidFill>
              </a:rPr>
              <a:t>Norman J. Kreisman, </a:t>
            </a:r>
            <a:r>
              <a:rPr lang="en-US" sz="1600" dirty="0" err="1">
                <a:solidFill>
                  <a:schemeClr val="bg1"/>
                </a:solidFill>
              </a:rPr>
              <a:t>Esq</a:t>
            </a:r>
            <a:r>
              <a:rPr lang="en-US" sz="1600" dirty="0">
                <a:solidFill>
                  <a:schemeClr val="bg1"/>
                </a:solidFill>
              </a:rPr>
              <a:t>,</a:t>
            </a:r>
          </a:p>
          <a:p>
            <a:pPr algn="ctr"/>
            <a:r>
              <a:rPr lang="en-US" sz="1400" dirty="0">
                <a:solidFill>
                  <a:schemeClr val="bg1"/>
                </a:solidFill>
              </a:rPr>
              <a:t>Head of Legal Dept.</a:t>
            </a:r>
          </a:p>
          <a:p>
            <a:pPr algn="ctr"/>
            <a:r>
              <a:rPr lang="en-US" sz="1400" dirty="0">
                <a:solidFill>
                  <a:schemeClr val="bg1"/>
                </a:solidFill>
              </a:rPr>
              <a:t>25+ years experience</a:t>
            </a:r>
          </a:p>
        </p:txBody>
      </p:sp>
      <p:sp>
        <p:nvSpPr>
          <p:cNvPr id="22" name="TextBox 21"/>
          <p:cNvSpPr txBox="1"/>
          <p:nvPr/>
        </p:nvSpPr>
        <p:spPr>
          <a:xfrm>
            <a:off x="4486014" y="5634328"/>
            <a:ext cx="2313806" cy="769441"/>
          </a:xfrm>
          <a:prstGeom prst="rect">
            <a:avLst/>
          </a:prstGeom>
          <a:noFill/>
        </p:spPr>
        <p:txBody>
          <a:bodyPr wrap="square" rtlCol="0">
            <a:spAutoFit/>
          </a:bodyPr>
          <a:lstStyle/>
          <a:p>
            <a:pPr algn="ctr"/>
            <a:r>
              <a:rPr lang="en-US" sz="1600" dirty="0">
                <a:solidFill>
                  <a:schemeClr val="bg1"/>
                </a:solidFill>
              </a:rPr>
              <a:t>Matthew S. Cohen</a:t>
            </a:r>
          </a:p>
          <a:p>
            <a:pPr algn="ctr"/>
            <a:r>
              <a:rPr lang="en-US" sz="1400" dirty="0">
                <a:solidFill>
                  <a:schemeClr val="bg1"/>
                </a:solidFill>
              </a:rPr>
              <a:t>Chief Strategy Officer</a:t>
            </a:r>
          </a:p>
          <a:p>
            <a:pPr algn="ctr"/>
            <a:r>
              <a:rPr lang="en-US" sz="1400" dirty="0">
                <a:solidFill>
                  <a:schemeClr val="bg1"/>
                </a:solidFill>
              </a:rPr>
              <a:t>20+ years experience</a:t>
            </a:r>
          </a:p>
        </p:txBody>
      </p:sp>
      <p:pic>
        <p:nvPicPr>
          <p:cNvPr id="1034" name="Picture 10" descr="Matt Cohe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938" r="33117" b="27980"/>
          <a:stretch/>
        </p:blipFill>
        <p:spPr bwMode="auto">
          <a:xfrm>
            <a:off x="5076515" y="4269718"/>
            <a:ext cx="1132804" cy="136461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2409555" y="526405"/>
            <a:ext cx="4142365" cy="707886"/>
          </a:xfrm>
          <a:prstGeom prst="rect">
            <a:avLst/>
          </a:prstGeom>
          <a:noFill/>
        </p:spPr>
        <p:txBody>
          <a:bodyPr wrap="square" rtlCol="0">
            <a:spAutoFit/>
          </a:bodyPr>
          <a:lstStyle/>
          <a:p>
            <a:pPr algn="ctr"/>
            <a:r>
              <a:rPr lang="en-US" sz="4000" dirty="0">
                <a:solidFill>
                  <a:schemeClr val="bg1"/>
                </a:solidFill>
              </a:rPr>
              <a:t>The “Key” Players</a:t>
            </a:r>
            <a:endParaRPr lang="en-US" sz="3600" dirty="0">
              <a:solidFill>
                <a:schemeClr val="bg1"/>
              </a:solidFill>
            </a:endParaRPr>
          </a:p>
        </p:txBody>
      </p:sp>
      <p:sp>
        <p:nvSpPr>
          <p:cNvPr id="24" name="Rectangle 23"/>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915398" y="-741824"/>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35"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36"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71732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071" y="1428821"/>
            <a:ext cx="10530031" cy="1525546"/>
          </a:xfrm>
        </p:spPr>
        <p:txBody>
          <a:bodyPr>
            <a:normAutofit/>
          </a:bodyPr>
          <a:lstStyle/>
          <a:p>
            <a:r>
              <a:rPr lang="en-US" sz="3600" dirty="0">
                <a:solidFill>
                  <a:schemeClr val="bg1"/>
                </a:solidFill>
                <a:cs typeface="Arial" panose="020B0604020202020204" pitchFamily="34" charset="0"/>
              </a:rPr>
              <a:t>You already know that the Tax Resolution Institute practices </a:t>
            </a:r>
            <a:r>
              <a:rPr lang="en-US" sz="3600" b="1" dirty="0">
                <a:solidFill>
                  <a:schemeClr val="bg1"/>
                </a:solidFill>
                <a:cs typeface="Arial" panose="020B0604020202020204" pitchFamily="34" charset="0"/>
              </a:rPr>
              <a:t>TAX RESOLUTION </a:t>
            </a:r>
            <a:r>
              <a:rPr lang="en-US" sz="3600" dirty="0">
                <a:solidFill>
                  <a:schemeClr val="bg1"/>
                </a:solidFill>
                <a:cs typeface="Arial" panose="020B0604020202020204" pitchFamily="34" charset="0"/>
              </a:rPr>
              <a:t>and </a:t>
            </a:r>
            <a:r>
              <a:rPr lang="en-US" sz="3600" b="1" dirty="0">
                <a:solidFill>
                  <a:schemeClr val="bg1"/>
                </a:solidFill>
                <a:cs typeface="Arial" panose="020B0604020202020204" pitchFamily="34" charset="0"/>
              </a:rPr>
              <a:t>TAX CONTROVERSY</a:t>
            </a:r>
            <a:r>
              <a:rPr lang="en-US" sz="3600" dirty="0">
                <a:solidFill>
                  <a:schemeClr val="bg1"/>
                </a:solidFill>
                <a:cs typeface="Arial" panose="020B0604020202020204" pitchFamily="34" charset="0"/>
              </a:rPr>
              <a:t>…</a:t>
            </a:r>
          </a:p>
        </p:txBody>
      </p:sp>
      <p:sp>
        <p:nvSpPr>
          <p:cNvPr id="3" name="Slide Number Placeholder 2"/>
          <p:cNvSpPr>
            <a:spLocks noGrp="1"/>
          </p:cNvSpPr>
          <p:nvPr>
            <p:ph type="sldNum" sz="quarter" idx="12"/>
          </p:nvPr>
        </p:nvSpPr>
        <p:spPr/>
        <p:txBody>
          <a:bodyPr/>
          <a:lstStyle/>
          <a:p>
            <a:fld id="{68C81B1B-BC7F-4EBD-9AC2-2B2BF5AF0E84}" type="slidenum">
              <a:rPr lang="en-US" smtClean="0"/>
              <a:pPr/>
              <a:t>5</a:t>
            </a:fld>
            <a:endParaRPr lang="en-US" dirty="0"/>
          </a:p>
        </p:txBody>
      </p:sp>
      <p:sp>
        <p:nvSpPr>
          <p:cNvPr id="10" name="Title 1"/>
          <p:cNvSpPr txBox="1">
            <a:spLocks/>
          </p:cNvSpPr>
          <p:nvPr/>
        </p:nvSpPr>
        <p:spPr>
          <a:xfrm>
            <a:off x="1379804" y="3027706"/>
            <a:ext cx="9766961" cy="2821003"/>
          </a:xfrm>
          <a:prstGeom prst="rect">
            <a:avLst/>
          </a:prstGeom>
        </p:spPr>
        <p:txBody>
          <a:bodyPr vert="horz" lIns="91440" tIns="45720" rIns="91440" bIns="45720" numCol="2"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panose="020B0604020202020204" pitchFamily="34" charset="0"/>
              <a:buChar char="•"/>
            </a:pPr>
            <a:r>
              <a:rPr lang="en-US" sz="3800" dirty="0">
                <a:solidFill>
                  <a:schemeClr val="bg1"/>
                </a:solidFill>
                <a:cs typeface="Arial" panose="020B0604020202020204" pitchFamily="34" charset="0"/>
              </a:rPr>
              <a:t>Offers in compromise</a:t>
            </a:r>
          </a:p>
          <a:p>
            <a:pPr marL="285750" indent="-285750">
              <a:buFont typeface="Arial" panose="020B0604020202020204" pitchFamily="34" charset="0"/>
              <a:buChar char="•"/>
            </a:pPr>
            <a:r>
              <a:rPr lang="en-US" sz="3800" dirty="0">
                <a:solidFill>
                  <a:schemeClr val="bg1"/>
                </a:solidFill>
                <a:cs typeface="Arial" panose="020B0604020202020204" pitchFamily="34" charset="0"/>
              </a:rPr>
              <a:t>Installment agreements</a:t>
            </a:r>
          </a:p>
          <a:p>
            <a:pPr marL="285750" indent="-285750">
              <a:buFont typeface="Arial" panose="020B0604020202020204" pitchFamily="34" charset="0"/>
              <a:buChar char="•"/>
            </a:pPr>
            <a:r>
              <a:rPr lang="en-US" sz="3800" dirty="0">
                <a:solidFill>
                  <a:schemeClr val="bg1"/>
                </a:solidFill>
                <a:cs typeface="Arial" panose="020B0604020202020204" pitchFamily="34" charset="0"/>
              </a:rPr>
              <a:t>Complex income tax audits</a:t>
            </a:r>
          </a:p>
          <a:p>
            <a:pPr marL="285750" indent="-285750">
              <a:buFont typeface="Arial" panose="020B0604020202020204" pitchFamily="34" charset="0"/>
              <a:buChar char="•"/>
            </a:pPr>
            <a:r>
              <a:rPr lang="en-US" sz="3800" dirty="0">
                <a:solidFill>
                  <a:schemeClr val="bg1"/>
                </a:solidFill>
                <a:cs typeface="Arial" panose="020B0604020202020204" pitchFamily="34" charset="0"/>
              </a:rPr>
              <a:t>Penalty abatement</a:t>
            </a:r>
          </a:p>
          <a:p>
            <a:pPr marL="285750" indent="-285750">
              <a:buFont typeface="Arial" panose="020B0604020202020204" pitchFamily="34" charset="0"/>
              <a:buChar char="•"/>
            </a:pPr>
            <a:r>
              <a:rPr lang="en-US" sz="3800" dirty="0">
                <a:solidFill>
                  <a:schemeClr val="bg1"/>
                </a:solidFill>
                <a:cs typeface="Arial" panose="020B0604020202020204" pitchFamily="34" charset="0"/>
              </a:rPr>
              <a:t>Subordination agreements</a:t>
            </a:r>
          </a:p>
          <a:p>
            <a:pPr marL="285750" indent="-285750">
              <a:buFont typeface="Arial" panose="020B0604020202020204" pitchFamily="34" charset="0"/>
              <a:buChar char="•"/>
            </a:pPr>
            <a:r>
              <a:rPr lang="en-US" sz="3800" dirty="0">
                <a:solidFill>
                  <a:schemeClr val="bg1"/>
                </a:solidFill>
                <a:cs typeface="Arial" panose="020B0604020202020204" pitchFamily="34" charset="0"/>
              </a:rPr>
              <a:t>Innocent spouse relief</a:t>
            </a:r>
          </a:p>
          <a:p>
            <a:endParaRPr lang="en-US" sz="3800" dirty="0">
              <a:solidFill>
                <a:schemeClr val="bg1"/>
              </a:solidFill>
              <a:cs typeface="Arial" panose="020B0604020202020204" pitchFamily="34" charset="0"/>
            </a:endParaRPr>
          </a:p>
          <a:p>
            <a:pPr marL="233363" indent="-233363">
              <a:buFont typeface="Arial" panose="020B0604020202020204" pitchFamily="34" charset="0"/>
              <a:buChar char="•"/>
            </a:pPr>
            <a:r>
              <a:rPr lang="en-US" sz="3800" dirty="0">
                <a:solidFill>
                  <a:schemeClr val="bg1"/>
                </a:solidFill>
                <a:cs typeface="Arial" panose="020B0604020202020204" pitchFamily="34" charset="0"/>
              </a:rPr>
              <a:t>Withdrawal of tax liens</a:t>
            </a:r>
          </a:p>
          <a:p>
            <a:pPr marL="285750" indent="-285750">
              <a:buFont typeface="Arial" panose="020B0604020202020204" pitchFamily="34" charset="0"/>
              <a:buChar char="•"/>
            </a:pPr>
            <a:r>
              <a:rPr lang="en-US" sz="3800" dirty="0">
                <a:solidFill>
                  <a:schemeClr val="bg1"/>
                </a:solidFill>
                <a:cs typeface="Arial" panose="020B0604020202020204" pitchFamily="34" charset="0"/>
              </a:rPr>
              <a:t>Subordination of tax liens</a:t>
            </a:r>
          </a:p>
          <a:p>
            <a:pPr marL="285750" indent="-285750">
              <a:buFont typeface="Arial" panose="020B0604020202020204" pitchFamily="34" charset="0"/>
              <a:buChar char="•"/>
            </a:pPr>
            <a:r>
              <a:rPr lang="en-US" sz="3800" dirty="0">
                <a:solidFill>
                  <a:schemeClr val="bg1"/>
                </a:solidFill>
                <a:cs typeface="Arial" panose="020B0604020202020204" pitchFamily="34" charset="0"/>
              </a:rPr>
              <a:t>Certificate of Release of Federal tax liens</a:t>
            </a:r>
          </a:p>
          <a:p>
            <a:pPr marL="285750" indent="-285750">
              <a:buFont typeface="Arial" panose="020B0604020202020204" pitchFamily="34" charset="0"/>
              <a:buChar char="•"/>
            </a:pPr>
            <a:r>
              <a:rPr lang="en-US" sz="3800" dirty="0">
                <a:solidFill>
                  <a:schemeClr val="bg1"/>
                </a:solidFill>
                <a:cs typeface="Arial" panose="020B0604020202020204" pitchFamily="34" charset="0"/>
              </a:rPr>
              <a:t>Tax dischargeability analysis for bankruptcy</a:t>
            </a:r>
          </a:p>
        </p:txBody>
      </p:sp>
      <p:sp>
        <p:nvSpPr>
          <p:cNvPr id="11" name="TextBox 10"/>
          <p:cNvSpPr txBox="1"/>
          <p:nvPr/>
        </p:nvSpPr>
        <p:spPr>
          <a:xfrm>
            <a:off x="249154" y="6355179"/>
            <a:ext cx="11730182" cy="369332"/>
          </a:xfrm>
          <a:prstGeom prst="rect">
            <a:avLst/>
          </a:prstGeom>
          <a:noFill/>
        </p:spPr>
        <p:txBody>
          <a:bodyPr wrap="square" rtlCol="0">
            <a:spAutoFit/>
          </a:bodyPr>
          <a:lstStyle/>
          <a:p>
            <a:pPr algn="ctr"/>
            <a:r>
              <a:rPr lang="en-US" dirty="0">
                <a:solidFill>
                  <a:schemeClr val="accent1"/>
                </a:solidFill>
              </a:rPr>
              <a:t>(800) 658-7590 / (818) 704-1443                                                                                                      www.taxresolutioninstitute.org</a:t>
            </a:r>
          </a:p>
        </p:txBody>
      </p:sp>
    </p:spTree>
    <p:extLst>
      <p:ext uri="{BB962C8B-B14F-4D97-AF65-F5344CB8AC3E}">
        <p14:creationId xmlns:p14="http://schemas.microsoft.com/office/powerpoint/2010/main" val="2228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76886" y="2708171"/>
            <a:ext cx="7220283" cy="1425814"/>
          </a:xfrm>
        </p:spPr>
        <p:txBody>
          <a:bodyPr>
            <a:normAutofit fontScale="92500" lnSpcReduction="10000"/>
          </a:bodyPr>
          <a:lstStyle/>
          <a:p>
            <a:pPr marL="0" lvl="0" indent="0" algn="ctr">
              <a:buNone/>
            </a:pPr>
            <a:r>
              <a:rPr lang="en-US" sz="5600" dirty="0">
                <a:solidFill>
                  <a:schemeClr val="bg1"/>
                </a:solidFill>
                <a:latin typeface="+mj-lt"/>
              </a:rPr>
              <a:t>WHY DO WE PRACTICE TAX RESOLUTION?</a:t>
            </a:r>
            <a:endParaRPr lang="en-US" sz="5600" dirty="0">
              <a:solidFill>
                <a:schemeClr val="bg1"/>
              </a:solidFill>
            </a:endParaRPr>
          </a:p>
          <a:p>
            <a:pPr marL="0" lvl="0" indent="0" algn="ctr">
              <a:buNone/>
            </a:pPr>
            <a:endParaRPr lang="en-US" sz="6000" dirty="0">
              <a:solidFill>
                <a:schemeClr val="bg1"/>
              </a:solidFill>
              <a:latin typeface="+mj-lt"/>
            </a:endParaRPr>
          </a:p>
          <a:p>
            <a:pPr marL="0" lvl="0" indent="0" algn="ctr">
              <a:buNone/>
            </a:pPr>
            <a:endParaRPr lang="en-US" sz="6000" dirty="0">
              <a:solidFill>
                <a:schemeClr val="bg1"/>
              </a:solidFill>
              <a:latin typeface="+mj-lt"/>
            </a:endParaRPr>
          </a:p>
        </p:txBody>
      </p:sp>
      <p:sp>
        <p:nvSpPr>
          <p:cNvPr id="9" name="Slide Number Placeholder 8"/>
          <p:cNvSpPr>
            <a:spLocks noGrp="1"/>
          </p:cNvSpPr>
          <p:nvPr>
            <p:ph type="sldNum" sz="quarter" idx="12"/>
          </p:nvPr>
        </p:nvSpPr>
        <p:spPr/>
        <p:txBody>
          <a:bodyPr/>
          <a:lstStyle/>
          <a:p>
            <a:fld id="{68C81B1B-BC7F-4EBD-9AC2-2B2BF5AF0E84}" type="slidenum">
              <a:rPr lang="en-US" smtClean="0"/>
              <a:pPr/>
              <a:t>6</a:t>
            </a:fld>
            <a:endParaRPr lang="en-US" dirty="0"/>
          </a:p>
        </p:txBody>
      </p:sp>
      <p:sp>
        <p:nvSpPr>
          <p:cNvPr id="8" name="Rectangle 7"/>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3"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4"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56469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273" y="1985817"/>
            <a:ext cx="11037455" cy="3029527"/>
          </a:xfrm>
        </p:spPr>
        <p:txBody>
          <a:bodyPr>
            <a:normAutofit fontScale="92500" lnSpcReduction="10000"/>
          </a:bodyPr>
          <a:lstStyle/>
          <a:p>
            <a:pPr marL="0" indent="0" algn="ctr">
              <a:buNone/>
            </a:pPr>
            <a:r>
              <a:rPr lang="en-US" sz="5200" dirty="0">
                <a:solidFill>
                  <a:schemeClr val="bg1"/>
                </a:solidFill>
                <a:cs typeface="Arial" panose="020B0604020202020204" pitchFamily="34" charset="0"/>
              </a:rPr>
              <a:t>26 Million of 153 Million U.S. taxpayers…</a:t>
            </a:r>
          </a:p>
          <a:p>
            <a:pPr marL="0" indent="0" algn="ctr">
              <a:buNone/>
            </a:pPr>
            <a:endParaRPr lang="en-US" sz="5200" dirty="0">
              <a:solidFill>
                <a:schemeClr val="bg1"/>
              </a:solidFill>
              <a:cs typeface="Arial" panose="020B0604020202020204" pitchFamily="34" charset="0"/>
            </a:endParaRPr>
          </a:p>
          <a:p>
            <a:pPr marL="0" indent="0" algn="ctr">
              <a:buNone/>
            </a:pPr>
            <a:r>
              <a:rPr lang="en-US" sz="5200" dirty="0">
                <a:solidFill>
                  <a:schemeClr val="bg1"/>
                </a:solidFill>
                <a:cs typeface="Arial" panose="020B0604020202020204" pitchFamily="34" charset="0"/>
              </a:rPr>
              <a:t>Can’t afford to pay the IRS</a:t>
            </a:r>
          </a:p>
          <a:p>
            <a:pPr marL="0" indent="0" algn="ctr">
              <a:buNone/>
            </a:pPr>
            <a:r>
              <a:rPr lang="en-US" sz="5200" dirty="0">
                <a:solidFill>
                  <a:schemeClr val="bg1"/>
                </a:solidFill>
                <a:cs typeface="Arial" panose="020B0604020202020204" pitchFamily="34" charset="0"/>
              </a:rPr>
              <a:t>or disagree with the amount they owe</a:t>
            </a:r>
            <a:endParaRPr lang="en-US" sz="4800" dirty="0">
              <a:solidFill>
                <a:schemeClr val="bg1"/>
              </a:solidFill>
            </a:endParaRPr>
          </a:p>
          <a:p>
            <a:pPr marL="0" lvl="0" indent="0" algn="ctr">
              <a:buNone/>
            </a:pPr>
            <a:endParaRPr lang="en-US" sz="6000" dirty="0">
              <a:solidFill>
                <a:schemeClr val="bg1"/>
              </a:solidFill>
              <a:latin typeface="+mj-lt"/>
            </a:endParaRPr>
          </a:p>
          <a:p>
            <a:pPr marL="0" lvl="0" indent="0" algn="ctr">
              <a:buNone/>
            </a:pPr>
            <a:endParaRPr lang="en-US" sz="6000" dirty="0">
              <a:solidFill>
                <a:schemeClr val="bg1"/>
              </a:solidFill>
              <a:latin typeface="+mj-lt"/>
            </a:endParaRPr>
          </a:p>
        </p:txBody>
      </p:sp>
      <p:sp>
        <p:nvSpPr>
          <p:cNvPr id="9" name="Slide Number Placeholder 8"/>
          <p:cNvSpPr>
            <a:spLocks noGrp="1"/>
          </p:cNvSpPr>
          <p:nvPr>
            <p:ph type="sldNum" sz="quarter" idx="12"/>
          </p:nvPr>
        </p:nvSpPr>
        <p:spPr/>
        <p:txBody>
          <a:bodyPr/>
          <a:lstStyle/>
          <a:p>
            <a:fld id="{68C81B1B-BC7F-4EBD-9AC2-2B2BF5AF0E84}" type="slidenum">
              <a:rPr lang="en-US" smtClean="0"/>
              <a:pPr/>
              <a:t>7</a:t>
            </a:fld>
            <a:endParaRPr lang="en-US" dirty="0"/>
          </a:p>
        </p:txBody>
      </p:sp>
      <p:sp>
        <p:nvSpPr>
          <p:cNvPr id="7" name="TextBox 6"/>
          <p:cNvSpPr txBox="1"/>
          <p:nvPr/>
        </p:nvSpPr>
        <p:spPr>
          <a:xfrm>
            <a:off x="249154" y="6355179"/>
            <a:ext cx="11730182" cy="369332"/>
          </a:xfrm>
          <a:prstGeom prst="rect">
            <a:avLst/>
          </a:prstGeom>
          <a:noFill/>
        </p:spPr>
        <p:txBody>
          <a:bodyPr wrap="square" rtlCol="0">
            <a:spAutoFit/>
          </a:bodyPr>
          <a:lstStyle/>
          <a:p>
            <a:pPr algn="ctr"/>
            <a:r>
              <a:rPr lang="en-US" dirty="0">
                <a:solidFill>
                  <a:schemeClr val="accent1"/>
                </a:solidFill>
              </a:rPr>
              <a:t>(800) 658-7590 / (818) 704-1443                                                                                                      www.taxresolutioninstitute.org</a:t>
            </a:r>
          </a:p>
        </p:txBody>
      </p:sp>
    </p:spTree>
    <p:extLst>
      <p:ext uri="{BB962C8B-B14F-4D97-AF65-F5344CB8AC3E}">
        <p14:creationId xmlns:p14="http://schemas.microsoft.com/office/powerpoint/2010/main" val="4023616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6420" y="631143"/>
            <a:ext cx="10515600" cy="1325563"/>
          </a:xfrm>
        </p:spPr>
        <p:txBody>
          <a:bodyPr/>
          <a:lstStyle/>
          <a:p>
            <a:r>
              <a:rPr lang="en-US" dirty="0">
                <a:solidFill>
                  <a:schemeClr val="bg1"/>
                </a:solidFill>
              </a:rPr>
              <a:t>Number of Accounts in IRS Collection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97934972"/>
              </p:ext>
            </p:extLst>
          </p:nvPr>
        </p:nvGraphicFramePr>
        <p:xfrm>
          <a:off x="2607501" y="1987903"/>
          <a:ext cx="6976999" cy="4304882"/>
        </p:xfrm>
        <a:graphic>
          <a:graphicData uri="http://schemas.openxmlformats.org/drawingml/2006/table">
            <a:tbl>
              <a:tblPr firstRow="1" bandRow="1">
                <a:tableStyleId>{5C22544A-7EE6-4342-B048-85BDC9FD1C3A}</a:tableStyleId>
              </a:tblPr>
              <a:tblGrid>
                <a:gridCol w="1529842">
                  <a:extLst>
                    <a:ext uri="{9D8B030D-6E8A-4147-A177-3AD203B41FA5}">
                      <a16:colId xmlns:a16="http://schemas.microsoft.com/office/drawing/2014/main" val="20000"/>
                    </a:ext>
                  </a:extLst>
                </a:gridCol>
                <a:gridCol w="3121491">
                  <a:extLst>
                    <a:ext uri="{9D8B030D-6E8A-4147-A177-3AD203B41FA5}">
                      <a16:colId xmlns:a16="http://schemas.microsoft.com/office/drawing/2014/main" val="20001"/>
                    </a:ext>
                  </a:extLst>
                </a:gridCol>
                <a:gridCol w="2325666">
                  <a:extLst>
                    <a:ext uri="{9D8B030D-6E8A-4147-A177-3AD203B41FA5}">
                      <a16:colId xmlns:a16="http://schemas.microsoft.com/office/drawing/2014/main" val="20002"/>
                    </a:ext>
                  </a:extLst>
                </a:gridCol>
              </a:tblGrid>
              <a:tr h="450932">
                <a:tc>
                  <a:txBody>
                    <a:bodyPr/>
                    <a:lstStyle/>
                    <a:p>
                      <a:pPr algn="ctr"/>
                      <a:r>
                        <a:rPr lang="en-US" sz="2000" dirty="0"/>
                        <a:t>Year</a:t>
                      </a:r>
                    </a:p>
                  </a:txBody>
                  <a:tcPr marL="68580" marR="68580">
                    <a:solidFill>
                      <a:schemeClr val="bg2">
                        <a:lumMod val="25000"/>
                      </a:schemeClr>
                    </a:solidFill>
                  </a:tcPr>
                </a:tc>
                <a:tc>
                  <a:txBody>
                    <a:bodyPr/>
                    <a:lstStyle/>
                    <a:p>
                      <a:pPr algn="ctr"/>
                      <a:r>
                        <a:rPr lang="en-US" sz="2000" dirty="0"/>
                        <a:t>Accounts in Collection</a:t>
                      </a:r>
                    </a:p>
                  </a:txBody>
                  <a:tcPr marL="68580" marR="68580">
                    <a:solidFill>
                      <a:schemeClr val="bg2">
                        <a:lumMod val="25000"/>
                      </a:schemeClr>
                    </a:solidFill>
                  </a:tcPr>
                </a:tc>
                <a:tc>
                  <a:txBody>
                    <a:bodyPr/>
                    <a:lstStyle/>
                    <a:p>
                      <a:pPr algn="ctr"/>
                      <a:r>
                        <a:rPr lang="en-US" sz="2000" dirty="0"/>
                        <a:t>Increase (%)</a:t>
                      </a:r>
                    </a:p>
                  </a:txBody>
                  <a:tcPr marL="68580" marR="68580">
                    <a:solidFill>
                      <a:schemeClr val="bg2">
                        <a:lumMod val="25000"/>
                      </a:schemeClr>
                    </a:solidFill>
                  </a:tcPr>
                </a:tc>
                <a:extLst>
                  <a:ext uri="{0D108BD9-81ED-4DB2-BD59-A6C34878D82A}">
                    <a16:rowId xmlns:a16="http://schemas.microsoft.com/office/drawing/2014/main" val="10000"/>
                  </a:ext>
                </a:extLst>
              </a:tr>
              <a:tr h="385395">
                <a:tc>
                  <a:txBody>
                    <a:bodyPr/>
                    <a:lstStyle/>
                    <a:p>
                      <a:pPr algn="ctr" rtl="0" fontAlgn="ctr"/>
                      <a:r>
                        <a:rPr lang="en-US" sz="1800" b="1" i="0" u="none" strike="noStrike">
                          <a:solidFill>
                            <a:srgbClr val="000000"/>
                          </a:solidFill>
                          <a:effectLst/>
                          <a:latin typeface="Calibri" panose="020F0502020204030204" pitchFamily="34" charset="0"/>
                        </a:rPr>
                        <a:t>2015</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13,371,000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7.83%</a:t>
                      </a:r>
                    </a:p>
                  </a:txBody>
                  <a:tcPr marL="9525" marR="9525" marT="9525" marB="0" anchor="b"/>
                </a:tc>
                <a:extLst>
                  <a:ext uri="{0D108BD9-81ED-4DB2-BD59-A6C34878D82A}">
                    <a16:rowId xmlns:a16="http://schemas.microsoft.com/office/drawing/2014/main" val="10001"/>
                  </a:ext>
                </a:extLst>
              </a:tr>
              <a:tr h="385395">
                <a:tc>
                  <a:txBody>
                    <a:bodyPr/>
                    <a:lstStyle/>
                    <a:p>
                      <a:pPr algn="ctr" rtl="0" fontAlgn="ctr"/>
                      <a:r>
                        <a:rPr lang="en-US" sz="1800" b="1" i="0" u="none" strike="noStrike">
                          <a:solidFill>
                            <a:srgbClr val="000000"/>
                          </a:solidFill>
                          <a:effectLst/>
                          <a:latin typeface="Calibri" panose="020F0502020204030204" pitchFamily="34" charset="0"/>
                        </a:rPr>
                        <a:t>2014</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12,400,000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5.79%</a:t>
                      </a:r>
                    </a:p>
                  </a:txBody>
                  <a:tcPr marL="9525" marR="9525" marT="9525" marB="0" anchor="b"/>
                </a:tc>
                <a:extLst>
                  <a:ext uri="{0D108BD9-81ED-4DB2-BD59-A6C34878D82A}">
                    <a16:rowId xmlns:a16="http://schemas.microsoft.com/office/drawing/2014/main" val="10002"/>
                  </a:ext>
                </a:extLst>
              </a:tr>
              <a:tr h="385395">
                <a:tc>
                  <a:txBody>
                    <a:bodyPr/>
                    <a:lstStyle/>
                    <a:p>
                      <a:pPr algn="ctr" rtl="0" fontAlgn="ctr"/>
                      <a:r>
                        <a:rPr lang="en-US" sz="1800" b="1" i="0" u="none" strike="noStrike">
                          <a:solidFill>
                            <a:srgbClr val="000000"/>
                          </a:solidFill>
                          <a:effectLst/>
                          <a:latin typeface="Calibri" panose="020F0502020204030204" pitchFamily="34" charset="0"/>
                        </a:rPr>
                        <a:t>2013</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11,721,000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2.24%</a:t>
                      </a:r>
                    </a:p>
                  </a:txBody>
                  <a:tcPr marL="9525" marR="9525" marT="9525" marB="0" anchor="b"/>
                </a:tc>
                <a:extLst>
                  <a:ext uri="{0D108BD9-81ED-4DB2-BD59-A6C34878D82A}">
                    <a16:rowId xmlns:a16="http://schemas.microsoft.com/office/drawing/2014/main" val="10003"/>
                  </a:ext>
                </a:extLst>
              </a:tr>
              <a:tr h="385395">
                <a:tc>
                  <a:txBody>
                    <a:bodyPr/>
                    <a:lstStyle/>
                    <a:p>
                      <a:pPr algn="ctr" rtl="0" fontAlgn="ctr"/>
                      <a:r>
                        <a:rPr lang="en-US" sz="1800" b="1" i="0" u="none" strike="noStrike">
                          <a:solidFill>
                            <a:srgbClr val="000000"/>
                          </a:solidFill>
                          <a:effectLst/>
                          <a:latin typeface="Calibri" panose="020F0502020204030204" pitchFamily="34" charset="0"/>
                        </a:rPr>
                        <a:t>2012</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11,464,000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6.06%</a:t>
                      </a:r>
                    </a:p>
                  </a:txBody>
                  <a:tcPr marL="9525" marR="9525" marT="9525" marB="0" anchor="b"/>
                </a:tc>
                <a:extLst>
                  <a:ext uri="{0D108BD9-81ED-4DB2-BD59-A6C34878D82A}">
                    <a16:rowId xmlns:a16="http://schemas.microsoft.com/office/drawing/2014/main" val="10004"/>
                  </a:ext>
                </a:extLst>
              </a:tr>
              <a:tr h="385395">
                <a:tc>
                  <a:txBody>
                    <a:bodyPr/>
                    <a:lstStyle/>
                    <a:p>
                      <a:pPr algn="ctr" rtl="0" fontAlgn="ctr"/>
                      <a:r>
                        <a:rPr lang="en-US" sz="1800" b="1" i="0" u="none" strike="noStrike">
                          <a:solidFill>
                            <a:srgbClr val="000000"/>
                          </a:solidFill>
                          <a:effectLst/>
                          <a:latin typeface="Calibri" panose="020F0502020204030204" pitchFamily="34" charset="0"/>
                        </a:rPr>
                        <a:t>2011</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10,809,000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4.02%</a:t>
                      </a:r>
                    </a:p>
                  </a:txBody>
                  <a:tcPr marL="9525" marR="9525" marT="9525" marB="0" anchor="b"/>
                </a:tc>
                <a:extLst>
                  <a:ext uri="{0D108BD9-81ED-4DB2-BD59-A6C34878D82A}">
                    <a16:rowId xmlns:a16="http://schemas.microsoft.com/office/drawing/2014/main" val="10005"/>
                  </a:ext>
                </a:extLst>
              </a:tr>
              <a:tr h="385395">
                <a:tc>
                  <a:txBody>
                    <a:bodyPr/>
                    <a:lstStyle/>
                    <a:p>
                      <a:pPr algn="ctr" rtl="0" fontAlgn="ctr"/>
                      <a:r>
                        <a:rPr lang="en-US" sz="1800" b="1" i="0" u="none" strike="noStrike">
                          <a:solidFill>
                            <a:srgbClr val="000000"/>
                          </a:solidFill>
                          <a:effectLst/>
                          <a:latin typeface="Calibri" panose="020F0502020204030204" pitchFamily="34" charset="0"/>
                        </a:rPr>
                        <a:t>2010</a:t>
                      </a:r>
                    </a:p>
                  </a:txBody>
                  <a:tcPr marL="9525" marR="9525" marT="9525" marB="0" anchor="ctr"/>
                </a:tc>
                <a:tc>
                  <a:txBody>
                    <a:bodyPr/>
                    <a:lstStyle/>
                    <a:p>
                      <a:pPr algn="ctr" rtl="0" fontAlgn="ctr"/>
                      <a:r>
                        <a:rPr lang="en-US" sz="1800" b="1" i="0" u="none" strike="noStrike" dirty="0">
                          <a:solidFill>
                            <a:srgbClr val="000000"/>
                          </a:solidFill>
                          <a:effectLst/>
                          <a:latin typeface="Calibri" panose="020F0502020204030204" pitchFamily="34" charset="0"/>
                        </a:rPr>
                        <a:t>10,391,000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7.49%</a:t>
                      </a:r>
                    </a:p>
                  </a:txBody>
                  <a:tcPr marL="9525" marR="9525" marT="9525" marB="0" anchor="b"/>
                </a:tc>
                <a:extLst>
                  <a:ext uri="{0D108BD9-81ED-4DB2-BD59-A6C34878D82A}">
                    <a16:rowId xmlns:a16="http://schemas.microsoft.com/office/drawing/2014/main" val="10006"/>
                  </a:ext>
                </a:extLst>
              </a:tr>
              <a:tr h="385395">
                <a:tc>
                  <a:txBody>
                    <a:bodyPr/>
                    <a:lstStyle/>
                    <a:p>
                      <a:pPr algn="ctr" rtl="0" fontAlgn="ctr"/>
                      <a:r>
                        <a:rPr lang="en-US" sz="1800" b="1" i="0" u="none" strike="noStrike">
                          <a:solidFill>
                            <a:srgbClr val="000000"/>
                          </a:solidFill>
                          <a:effectLst/>
                          <a:latin typeface="Calibri" panose="020F0502020204030204" pitchFamily="34" charset="0"/>
                        </a:rPr>
                        <a:t>2009</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9,667,000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4.71%</a:t>
                      </a:r>
                    </a:p>
                  </a:txBody>
                  <a:tcPr marL="9525" marR="9525" marT="9525" marB="0" anchor="b"/>
                </a:tc>
                <a:extLst>
                  <a:ext uri="{0D108BD9-81ED-4DB2-BD59-A6C34878D82A}">
                    <a16:rowId xmlns:a16="http://schemas.microsoft.com/office/drawing/2014/main" val="10007"/>
                  </a:ext>
                </a:extLst>
              </a:tr>
              <a:tr h="385395">
                <a:tc>
                  <a:txBody>
                    <a:bodyPr/>
                    <a:lstStyle/>
                    <a:p>
                      <a:pPr algn="ctr" rtl="0" fontAlgn="ctr"/>
                      <a:r>
                        <a:rPr lang="en-US" sz="1800" b="1" i="0" u="none" strike="noStrike">
                          <a:solidFill>
                            <a:srgbClr val="000000"/>
                          </a:solidFill>
                          <a:effectLst/>
                          <a:latin typeface="Calibri" panose="020F0502020204030204" pitchFamily="34" charset="0"/>
                        </a:rPr>
                        <a:t>2008</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9,232,000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12.04%</a:t>
                      </a:r>
                    </a:p>
                  </a:txBody>
                  <a:tcPr marL="9525" marR="9525" marT="9525" marB="0" anchor="b"/>
                </a:tc>
                <a:extLst>
                  <a:ext uri="{0D108BD9-81ED-4DB2-BD59-A6C34878D82A}">
                    <a16:rowId xmlns:a16="http://schemas.microsoft.com/office/drawing/2014/main" val="10008"/>
                  </a:ext>
                </a:extLst>
              </a:tr>
              <a:tr h="385395">
                <a:tc>
                  <a:txBody>
                    <a:bodyPr/>
                    <a:lstStyle/>
                    <a:p>
                      <a:pPr algn="ctr" rtl="0" fontAlgn="ctr"/>
                      <a:r>
                        <a:rPr lang="en-US" sz="1800" b="1" i="0" u="none" strike="noStrike">
                          <a:solidFill>
                            <a:srgbClr val="000000"/>
                          </a:solidFill>
                          <a:effectLst/>
                          <a:latin typeface="Calibri" panose="020F0502020204030204" pitchFamily="34" charset="0"/>
                        </a:rPr>
                        <a:t>2007</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8,240,000</a:t>
                      </a:r>
                    </a:p>
                  </a:txBody>
                  <a:tcPr marL="9525" marR="9525" marT="9525" marB="0" anchor="ctr"/>
                </a:tc>
                <a:tc>
                  <a:txBody>
                    <a:bodyPr/>
                    <a:lstStyle/>
                    <a:p>
                      <a:pPr algn="ctr" rtl="0" fontAlgn="b"/>
                      <a:r>
                        <a:rPr lang="en-US" sz="1800" b="1" i="0" u="none" strike="noStrike">
                          <a:solidFill>
                            <a:srgbClr val="000000"/>
                          </a:solidFill>
                          <a:effectLst/>
                          <a:latin typeface="Calibri" panose="020F0502020204030204" pitchFamily="34" charset="0"/>
                        </a:rPr>
                        <a:t>16.48%</a:t>
                      </a:r>
                    </a:p>
                  </a:txBody>
                  <a:tcPr marL="9525" marR="9525" marT="9525" marB="0" anchor="b"/>
                </a:tc>
                <a:extLst>
                  <a:ext uri="{0D108BD9-81ED-4DB2-BD59-A6C34878D82A}">
                    <a16:rowId xmlns:a16="http://schemas.microsoft.com/office/drawing/2014/main" val="10009"/>
                  </a:ext>
                </a:extLst>
              </a:tr>
              <a:tr h="385395">
                <a:tc>
                  <a:txBody>
                    <a:bodyPr/>
                    <a:lstStyle/>
                    <a:p>
                      <a:pPr algn="ctr" rtl="0" fontAlgn="ctr"/>
                      <a:r>
                        <a:rPr lang="en-US" sz="1800" b="1" i="0" u="none" strike="noStrike">
                          <a:solidFill>
                            <a:srgbClr val="000000"/>
                          </a:solidFill>
                          <a:effectLst/>
                          <a:latin typeface="Calibri" panose="020F0502020204030204" pitchFamily="34" charset="0"/>
                        </a:rPr>
                        <a:t>2006</a:t>
                      </a:r>
                    </a:p>
                  </a:txBody>
                  <a:tcPr marL="9525" marR="9525" marT="9525" marB="0" anchor="ctr"/>
                </a:tc>
                <a:tc>
                  <a:txBody>
                    <a:bodyPr/>
                    <a:lstStyle/>
                    <a:p>
                      <a:pPr algn="ctr" rtl="0" fontAlgn="ctr"/>
                      <a:r>
                        <a:rPr lang="en-US" sz="1800" b="1" i="0" u="none" strike="noStrike">
                          <a:solidFill>
                            <a:srgbClr val="000000"/>
                          </a:solidFill>
                          <a:effectLst/>
                          <a:latin typeface="Calibri" panose="020F0502020204030204" pitchFamily="34" charset="0"/>
                        </a:rPr>
                        <a:t>7,047,000</a:t>
                      </a:r>
                    </a:p>
                  </a:txBody>
                  <a:tcPr marL="9525" marR="9525" marT="9525" marB="0" anchor="ctr"/>
                </a:tc>
                <a:tc>
                  <a:txBody>
                    <a:bodyPr/>
                    <a:lstStyle/>
                    <a:p>
                      <a:pPr algn="ctr" rtl="0" fontAlgn="b"/>
                      <a:r>
                        <a:rPr lang="en-US" sz="1800" b="1"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10010"/>
                  </a:ext>
                </a:extLst>
              </a:tr>
            </a:tbl>
          </a:graphicData>
        </a:graphic>
      </p:graphicFrame>
      <p:sp>
        <p:nvSpPr>
          <p:cNvPr id="7" name="TextBox 6"/>
          <p:cNvSpPr txBox="1"/>
          <p:nvPr/>
        </p:nvSpPr>
        <p:spPr>
          <a:xfrm>
            <a:off x="249154" y="6355179"/>
            <a:ext cx="11730182" cy="369332"/>
          </a:xfrm>
          <a:prstGeom prst="rect">
            <a:avLst/>
          </a:prstGeom>
          <a:noFill/>
        </p:spPr>
        <p:txBody>
          <a:bodyPr wrap="square" rtlCol="0">
            <a:spAutoFit/>
          </a:bodyPr>
          <a:lstStyle/>
          <a:p>
            <a:pPr algn="ctr"/>
            <a:r>
              <a:rPr lang="en-US" dirty="0">
                <a:solidFill>
                  <a:schemeClr val="accent1"/>
                </a:solidFill>
              </a:rPr>
              <a:t>(800) 658-7590 / (818) 704-1443                                                                                                      www.taxresolutioninstitute.org</a:t>
            </a:r>
          </a:p>
        </p:txBody>
      </p:sp>
    </p:spTree>
    <p:extLst>
      <p:ext uri="{BB962C8B-B14F-4D97-AF65-F5344CB8AC3E}">
        <p14:creationId xmlns:p14="http://schemas.microsoft.com/office/powerpoint/2010/main" val="332311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261" y="2965365"/>
            <a:ext cx="7220283" cy="835110"/>
          </a:xfrm>
        </p:spPr>
        <p:txBody>
          <a:bodyPr>
            <a:normAutofit fontScale="92500"/>
          </a:bodyPr>
          <a:lstStyle/>
          <a:p>
            <a:pPr marL="0" lvl="0" indent="0" algn="ctr">
              <a:buNone/>
            </a:pPr>
            <a:r>
              <a:rPr lang="en-US" sz="5600" dirty="0">
                <a:solidFill>
                  <a:schemeClr val="bg1"/>
                </a:solidFill>
                <a:latin typeface="+mj-lt"/>
              </a:rPr>
              <a:t>…and this is how we do it!</a:t>
            </a:r>
            <a:endParaRPr lang="en-US" sz="5600" dirty="0">
              <a:solidFill>
                <a:schemeClr val="bg1"/>
              </a:solidFill>
            </a:endParaRPr>
          </a:p>
          <a:p>
            <a:pPr marL="0" lvl="0" indent="0" algn="ctr">
              <a:buNone/>
            </a:pPr>
            <a:endParaRPr lang="en-US" sz="6000" dirty="0">
              <a:solidFill>
                <a:schemeClr val="bg1"/>
              </a:solidFill>
              <a:latin typeface="+mj-lt"/>
            </a:endParaRPr>
          </a:p>
          <a:p>
            <a:pPr marL="0" lvl="0" indent="0" algn="ctr">
              <a:buNone/>
            </a:pPr>
            <a:endParaRPr lang="en-US" sz="6000" dirty="0">
              <a:solidFill>
                <a:schemeClr val="bg1"/>
              </a:solidFill>
              <a:latin typeface="+mj-lt"/>
            </a:endParaRPr>
          </a:p>
        </p:txBody>
      </p:sp>
      <p:sp>
        <p:nvSpPr>
          <p:cNvPr id="9" name="Slide Number Placeholder 8"/>
          <p:cNvSpPr>
            <a:spLocks noGrp="1"/>
          </p:cNvSpPr>
          <p:nvPr>
            <p:ph type="sldNum" sz="quarter" idx="12"/>
          </p:nvPr>
        </p:nvSpPr>
        <p:spPr/>
        <p:txBody>
          <a:bodyPr/>
          <a:lstStyle/>
          <a:p>
            <a:fld id="{68C81B1B-BC7F-4EBD-9AC2-2B2BF5AF0E84}" type="slidenum">
              <a:rPr lang="en-US" smtClean="0"/>
              <a:pPr/>
              <a:t>9</a:t>
            </a:fld>
            <a:endParaRPr lang="en-US" dirty="0"/>
          </a:p>
        </p:txBody>
      </p:sp>
      <p:sp>
        <p:nvSpPr>
          <p:cNvPr id="8" name="Rectangle 7"/>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3"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4"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758218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ctangle 1"/>
          <p:cNvSpPr/>
          <p:nvPr/>
        </p:nvSpPr>
        <p:spPr>
          <a:xfrm>
            <a:off x="-138023" y="-86264"/>
            <a:ext cx="12523693" cy="7004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68C81B1B-BC7F-4EBD-9AC2-2B2BF5AF0E84}" type="slidenum">
              <a:rPr lang="en-US" smtClean="0"/>
              <a:pPr/>
              <a:t>10</a:t>
            </a:fld>
            <a:endParaRPr lang="en-US" dirty="0"/>
          </a:p>
        </p:txBody>
      </p:sp>
      <p:pic>
        <p:nvPicPr>
          <p:cNvPr id="2050" name="Picture 2" descr="http://www.glasbergen.com/wp-content/gallery/taxes/toon66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98" y="1049740"/>
            <a:ext cx="6704571" cy="473263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1"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2"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cxnSp>
        <p:nvCxnSpPr>
          <p:cNvPr id="7" name="Straight Connector 6"/>
          <p:cNvCxnSpPr/>
          <p:nvPr/>
        </p:nvCxnSpPr>
        <p:spPr>
          <a:xfrm>
            <a:off x="8893834" y="189781"/>
            <a:ext cx="0" cy="6349131"/>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9809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449227"/>
            <a:ext cx="8229600" cy="3305325"/>
          </a:xfrm>
          <a:noFill/>
        </p:spPr>
        <p:txBody>
          <a:bodyPr>
            <a:normAutofit/>
          </a:bodyPr>
          <a:lstStyle/>
          <a:p>
            <a:pPr marL="0" indent="0" algn="ctr">
              <a:buNone/>
            </a:pPr>
            <a:r>
              <a:rPr lang="en-US" sz="5400" dirty="0">
                <a:solidFill>
                  <a:schemeClr val="bg1"/>
                </a:solidFill>
              </a:rPr>
              <a:t>Installment Agreement</a:t>
            </a:r>
          </a:p>
          <a:p>
            <a:pPr marL="0" indent="0" algn="ctr">
              <a:buNone/>
            </a:pPr>
            <a:r>
              <a:rPr lang="en-US" sz="5400" dirty="0">
                <a:solidFill>
                  <a:schemeClr val="bg1"/>
                </a:solidFill>
              </a:rPr>
              <a:t>Success Stories</a:t>
            </a:r>
          </a:p>
        </p:txBody>
      </p:sp>
      <p:sp>
        <p:nvSpPr>
          <p:cNvPr id="3" name="Title 1"/>
          <p:cNvSpPr txBox="1">
            <a:spLocks/>
          </p:cNvSpPr>
          <p:nvPr/>
        </p:nvSpPr>
        <p:spPr>
          <a:xfrm>
            <a:off x="309418" y="233715"/>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Times New Roman" panose="02020603050405020304" pitchFamily="18" charset="0"/>
                <a:cs typeface="Times New Roman" panose="02020603050405020304" pitchFamily="18" charset="0"/>
              </a:rPr>
              <a:t>TRI</a:t>
            </a:r>
          </a:p>
          <a:p>
            <a:pPr algn="ctr"/>
            <a:r>
              <a:rPr lang="en-US" sz="1200" dirty="0">
                <a:solidFill>
                  <a:schemeClr val="bg1"/>
                </a:solidFill>
                <a:latin typeface="Arial Narrow" panose="020B0606020202030204" pitchFamily="34" charset="0"/>
                <a:cs typeface="Times New Roman" panose="02020603050405020304" pitchFamily="18" charset="0"/>
              </a:rPr>
              <a:t>Tax Resolution Institute</a:t>
            </a:r>
          </a:p>
        </p:txBody>
      </p:sp>
      <p:sp>
        <p:nvSpPr>
          <p:cNvPr id="4" name="Title 1"/>
          <p:cNvSpPr txBox="1">
            <a:spLocks/>
          </p:cNvSpPr>
          <p:nvPr/>
        </p:nvSpPr>
        <p:spPr>
          <a:xfrm>
            <a:off x="8569003" y="233715"/>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schemeClr val="bg1"/>
                </a:solidFill>
                <a:latin typeface="Bodoni MT" panose="02070603080606020203" pitchFamily="18" charset="0"/>
                <a:cs typeface="Times New Roman" panose="02020603050405020304" pitchFamily="18" charset="0"/>
              </a:rPr>
              <a:t>SST CPAS INC</a:t>
            </a:r>
          </a:p>
          <a:p>
            <a:pPr algn="ctr"/>
            <a:r>
              <a:rPr lang="en-US" sz="1600" dirty="0">
                <a:solidFill>
                  <a:schemeClr val="bg1"/>
                </a:solidFill>
                <a:latin typeface="Arial Narrow" panose="020B0606020202030204" pitchFamily="34" charset="0"/>
                <a:cs typeface="Times New Roman" panose="02020603050405020304" pitchFamily="18" charset="0"/>
              </a:rPr>
              <a:t>Certified Public Accountants</a:t>
            </a:r>
            <a:endParaRPr lang="en-US" sz="6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3504009102"/>
      </p:ext>
    </p:extLst>
  </p:cSld>
  <p:clrMapOvr>
    <a:masterClrMapping/>
  </p:clrMapOvr>
  <mc:AlternateContent xmlns:mc="http://schemas.openxmlformats.org/markup-compatibility/2006" xmlns:p15="http://schemas.microsoft.com/office/powerpoint/2012/main">
    <mc:Choice Requires="p15">
      <p:transition spd="slow">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5" name="Content Placeholder 2"/>
          <p:cNvSpPr txBox="1">
            <a:spLocks/>
          </p:cNvSpPr>
          <p:nvPr/>
        </p:nvSpPr>
        <p:spPr>
          <a:xfrm>
            <a:off x="1057276" y="1704975"/>
            <a:ext cx="4276724" cy="3467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IRS Installment Agreement</a:t>
            </a:r>
          </a:p>
          <a:p>
            <a:pPr algn="ctr"/>
            <a:endParaRPr lang="en-US" sz="2400" dirty="0">
              <a:solidFill>
                <a:schemeClr val="bg1"/>
              </a:solidFill>
            </a:endParaRPr>
          </a:p>
        </p:txBody>
      </p:sp>
      <p:sp>
        <p:nvSpPr>
          <p:cNvPr id="6" name="Rectangle 5"/>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1438" y="372647"/>
            <a:ext cx="4775844" cy="6182228"/>
          </a:xfrm>
          <a:prstGeom prst="rect">
            <a:avLst/>
          </a:prstGeom>
        </p:spPr>
      </p:pic>
    </p:spTree>
    <p:extLst>
      <p:ext uri="{BB962C8B-B14F-4D97-AF65-F5344CB8AC3E}">
        <p14:creationId xmlns:p14="http://schemas.microsoft.com/office/powerpoint/2010/main" val="159623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811" y="356926"/>
            <a:ext cx="4769738" cy="6235002"/>
          </a:xfrm>
          <a:prstGeom prst="rect">
            <a:avLst/>
          </a:prstGeom>
        </p:spPr>
      </p:pic>
      <p:sp>
        <p:nvSpPr>
          <p:cNvPr id="5" name="Content Placeholder 2"/>
          <p:cNvSpPr txBox="1">
            <a:spLocks/>
          </p:cNvSpPr>
          <p:nvPr/>
        </p:nvSpPr>
        <p:spPr>
          <a:xfrm>
            <a:off x="666750" y="1638300"/>
            <a:ext cx="4527527" cy="344804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IRS</a:t>
            </a:r>
          </a:p>
          <a:p>
            <a:pPr marL="0" indent="0" algn="ctr">
              <a:buFont typeface="Arial" panose="020B0604020202020204" pitchFamily="34" charset="0"/>
              <a:buNone/>
            </a:pPr>
            <a:r>
              <a:rPr lang="en-US" sz="6000" dirty="0">
                <a:solidFill>
                  <a:schemeClr val="bg1"/>
                </a:solidFill>
                <a:latin typeface="+mj-lt"/>
              </a:rPr>
              <a:t>Partial Pay Installment Agreement</a:t>
            </a:r>
          </a:p>
          <a:p>
            <a:pPr algn="ctr"/>
            <a:endParaRPr lang="en-US" sz="2400" dirty="0">
              <a:solidFill>
                <a:schemeClr val="bg1"/>
              </a:solidFill>
            </a:endParaRPr>
          </a:p>
        </p:txBody>
      </p:sp>
    </p:spTree>
    <p:extLst>
      <p:ext uri="{BB962C8B-B14F-4D97-AF65-F5344CB8AC3E}">
        <p14:creationId xmlns:p14="http://schemas.microsoft.com/office/powerpoint/2010/main" val="67793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5" name="Content Placeholder 2"/>
          <p:cNvSpPr txBox="1">
            <a:spLocks/>
          </p:cNvSpPr>
          <p:nvPr/>
        </p:nvSpPr>
        <p:spPr>
          <a:xfrm>
            <a:off x="1143865" y="1939586"/>
            <a:ext cx="3619499" cy="3209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CA FTB Installment Agreement</a:t>
            </a:r>
          </a:p>
          <a:p>
            <a:pPr algn="r"/>
            <a:endParaRPr lang="en-US" sz="2400" dirty="0">
              <a:solidFill>
                <a:schemeClr val="bg1"/>
              </a:solidFill>
            </a:endParaRPr>
          </a:p>
        </p:txBody>
      </p:sp>
      <p:sp>
        <p:nvSpPr>
          <p:cNvPr id="6" name="Rectangle 5"/>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1143" y="447144"/>
            <a:ext cx="4740562" cy="6194809"/>
          </a:xfrm>
          <a:prstGeom prst="rect">
            <a:avLst/>
          </a:prstGeom>
        </p:spPr>
      </p:pic>
    </p:spTree>
    <p:extLst>
      <p:ext uri="{BB962C8B-B14F-4D97-AF65-F5344CB8AC3E}">
        <p14:creationId xmlns:p14="http://schemas.microsoft.com/office/powerpoint/2010/main" val="181317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780822"/>
            <a:ext cx="8229600" cy="3305325"/>
          </a:xfrm>
        </p:spPr>
        <p:txBody>
          <a:bodyPr>
            <a:normAutofit/>
          </a:bodyPr>
          <a:lstStyle/>
          <a:p>
            <a:pPr marL="0" indent="0" algn="ctr">
              <a:buNone/>
            </a:pPr>
            <a:r>
              <a:rPr lang="en-US" sz="5400" dirty="0">
                <a:solidFill>
                  <a:schemeClr val="bg1"/>
                </a:solidFill>
              </a:rPr>
              <a:t>Offer in Compromise</a:t>
            </a:r>
          </a:p>
          <a:p>
            <a:pPr marL="0" indent="0" algn="ctr">
              <a:buNone/>
            </a:pPr>
            <a:r>
              <a:rPr lang="en-US" sz="5400" dirty="0">
                <a:solidFill>
                  <a:schemeClr val="bg1"/>
                </a:solidFill>
              </a:rPr>
              <a:t>Success Stories…</a:t>
            </a:r>
          </a:p>
        </p:txBody>
      </p:sp>
      <p:sp>
        <p:nvSpPr>
          <p:cNvPr id="3" name="Title 1"/>
          <p:cNvSpPr txBox="1">
            <a:spLocks/>
          </p:cNvSpPr>
          <p:nvPr/>
        </p:nvSpPr>
        <p:spPr>
          <a:xfrm>
            <a:off x="450883" y="375882"/>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Times New Roman" panose="02020603050405020304" pitchFamily="18" charset="0"/>
                <a:cs typeface="Times New Roman" panose="02020603050405020304" pitchFamily="18" charset="0"/>
              </a:rPr>
              <a:t>TRI</a:t>
            </a:r>
          </a:p>
          <a:p>
            <a:pPr algn="ctr"/>
            <a:r>
              <a:rPr lang="en-US" sz="1200" dirty="0">
                <a:solidFill>
                  <a:schemeClr val="bg1"/>
                </a:solidFill>
                <a:latin typeface="Arial Narrow" panose="020B0606020202030204" pitchFamily="34" charset="0"/>
                <a:cs typeface="Times New Roman" panose="02020603050405020304" pitchFamily="18" charset="0"/>
              </a:rPr>
              <a:t>Tax Resolution Institute</a:t>
            </a:r>
          </a:p>
        </p:txBody>
      </p:sp>
      <p:sp>
        <p:nvSpPr>
          <p:cNvPr id="4" name="Title 1"/>
          <p:cNvSpPr txBox="1">
            <a:spLocks/>
          </p:cNvSpPr>
          <p:nvPr/>
        </p:nvSpPr>
        <p:spPr>
          <a:xfrm>
            <a:off x="8654728" y="375881"/>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schemeClr val="bg1"/>
                </a:solidFill>
                <a:latin typeface="Bodoni MT" panose="02070603080606020203" pitchFamily="18" charset="0"/>
                <a:cs typeface="Times New Roman" panose="02020603050405020304" pitchFamily="18" charset="0"/>
              </a:rPr>
              <a:t>SST CPAS INC</a:t>
            </a:r>
          </a:p>
          <a:p>
            <a:pPr algn="ctr"/>
            <a:r>
              <a:rPr lang="en-US" sz="1600" dirty="0">
                <a:solidFill>
                  <a:schemeClr val="bg1"/>
                </a:solidFill>
                <a:latin typeface="Arial Narrow" panose="020B0606020202030204" pitchFamily="34" charset="0"/>
                <a:cs typeface="Times New Roman" panose="02020603050405020304" pitchFamily="18" charset="0"/>
              </a:rPr>
              <a:t>Certified Public Accountants</a:t>
            </a:r>
            <a:endParaRPr lang="en-US" sz="6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820320682"/>
      </p:ext>
    </p:extLst>
  </p:cSld>
  <p:clrMapOvr>
    <a:masterClrMapping/>
  </p:clrMapOvr>
  <mc:AlternateContent xmlns:mc="http://schemas.openxmlformats.org/markup-compatibility/2006" xmlns:p15="http://schemas.microsoft.com/office/powerpoint/2012/main">
    <mc:Choice Requires="p15">
      <p:transition spd="slow">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Rectangle 4"/>
          <p:cNvSpPr/>
          <p:nvPr/>
        </p:nvSpPr>
        <p:spPr>
          <a:xfrm>
            <a:off x="5724525" y="-219075"/>
            <a:ext cx="6724650" cy="7324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5373" y="278187"/>
            <a:ext cx="5111801" cy="6701046"/>
          </a:xfrm>
          <a:prstGeom prst="rect">
            <a:avLst/>
          </a:prstGeom>
        </p:spPr>
      </p:pic>
      <p:sp>
        <p:nvSpPr>
          <p:cNvPr id="4" name="Content Placeholder 2"/>
          <p:cNvSpPr txBox="1">
            <a:spLocks/>
          </p:cNvSpPr>
          <p:nvPr/>
        </p:nvSpPr>
        <p:spPr>
          <a:xfrm>
            <a:off x="774728" y="1871348"/>
            <a:ext cx="4410073" cy="32861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IRS</a:t>
            </a:r>
          </a:p>
          <a:p>
            <a:pPr marL="0" indent="0" algn="ctr">
              <a:buFont typeface="Arial" panose="020B0604020202020204" pitchFamily="34" charset="0"/>
              <a:buNone/>
            </a:pPr>
            <a:r>
              <a:rPr lang="en-US" sz="6000" dirty="0">
                <a:solidFill>
                  <a:schemeClr val="bg1"/>
                </a:solidFill>
                <a:latin typeface="+mj-lt"/>
              </a:rPr>
              <a:t>Offer in Compromise</a:t>
            </a:r>
          </a:p>
          <a:p>
            <a:endParaRPr lang="en-US" sz="2400" dirty="0">
              <a:solidFill>
                <a:schemeClr val="bg1"/>
              </a:solidFill>
            </a:endParaRPr>
          </a:p>
        </p:txBody>
      </p:sp>
    </p:spTree>
    <p:extLst>
      <p:ext uri="{BB962C8B-B14F-4D97-AF65-F5344CB8AC3E}">
        <p14:creationId xmlns:p14="http://schemas.microsoft.com/office/powerpoint/2010/main" val="8896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685801" y="1812761"/>
            <a:ext cx="4505324" cy="35813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IRS</a:t>
            </a:r>
          </a:p>
          <a:p>
            <a:pPr marL="0" indent="0" algn="ctr">
              <a:buFont typeface="Arial" panose="020B0604020202020204" pitchFamily="34" charset="0"/>
              <a:buNone/>
            </a:pPr>
            <a:r>
              <a:rPr lang="en-US" sz="6000" dirty="0">
                <a:solidFill>
                  <a:schemeClr val="bg1"/>
                </a:solidFill>
                <a:latin typeface="+mj-lt"/>
              </a:rPr>
              <a:t>Offer in Compromise</a:t>
            </a:r>
          </a:p>
          <a:p>
            <a:pPr algn="r"/>
            <a:endParaRPr lang="en-US" sz="6000" dirty="0">
              <a:solidFill>
                <a:schemeClr val="bg1"/>
              </a:solidFill>
            </a:endParaRPr>
          </a:p>
        </p:txBody>
      </p:sp>
      <p:sp>
        <p:nvSpPr>
          <p:cNvPr id="5" name="Rectangle 4"/>
          <p:cNvSpPr/>
          <p:nvPr/>
        </p:nvSpPr>
        <p:spPr>
          <a:xfrm>
            <a:off x="5724525" y="-219075"/>
            <a:ext cx="6724650" cy="7324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2630" y="548947"/>
            <a:ext cx="4948579" cy="6109028"/>
          </a:xfrm>
          <a:prstGeom prst="rect">
            <a:avLst/>
          </a:prstGeom>
        </p:spPr>
      </p:pic>
    </p:spTree>
    <p:extLst>
      <p:ext uri="{BB962C8B-B14F-4D97-AF65-F5344CB8AC3E}">
        <p14:creationId xmlns:p14="http://schemas.microsoft.com/office/powerpoint/2010/main" val="29267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713298" y="1682012"/>
            <a:ext cx="4649277" cy="39095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600" dirty="0">
                <a:solidFill>
                  <a:schemeClr val="bg1"/>
                </a:solidFill>
                <a:latin typeface="+mj-lt"/>
              </a:rPr>
              <a:t>IRS</a:t>
            </a:r>
          </a:p>
          <a:p>
            <a:pPr marL="0" indent="0" algn="ctr">
              <a:buFont typeface="Arial" panose="020B0604020202020204" pitchFamily="34" charset="0"/>
              <a:buNone/>
            </a:pPr>
            <a:r>
              <a:rPr lang="en-US" sz="6600" dirty="0">
                <a:solidFill>
                  <a:schemeClr val="bg1"/>
                </a:solidFill>
                <a:latin typeface="+mj-lt"/>
              </a:rPr>
              <a:t>Offer in Compromise</a:t>
            </a:r>
          </a:p>
          <a:p>
            <a:pPr algn="ctr"/>
            <a:endParaRPr lang="en-US" sz="2400" dirty="0">
              <a:solidFill>
                <a:schemeClr val="bg1"/>
              </a:solidFill>
            </a:endParaRPr>
          </a:p>
        </p:txBody>
      </p:sp>
      <p:sp>
        <p:nvSpPr>
          <p:cNvPr id="3" name="Rectangle 2"/>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4253" y="594422"/>
            <a:ext cx="4523244" cy="5863213"/>
          </a:xfrm>
          <a:prstGeom prst="rect">
            <a:avLst/>
          </a:prstGeom>
        </p:spPr>
      </p:pic>
    </p:spTree>
    <p:extLst>
      <p:ext uri="{BB962C8B-B14F-4D97-AF65-F5344CB8AC3E}">
        <p14:creationId xmlns:p14="http://schemas.microsoft.com/office/powerpoint/2010/main" val="250581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509673" y="1822404"/>
            <a:ext cx="4876799" cy="40671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IRS</a:t>
            </a:r>
          </a:p>
          <a:p>
            <a:pPr marL="0" indent="0" algn="ctr">
              <a:buFont typeface="Arial" panose="020B0604020202020204" pitchFamily="34" charset="0"/>
              <a:buNone/>
            </a:pPr>
            <a:r>
              <a:rPr lang="en-US" sz="6000" dirty="0">
                <a:solidFill>
                  <a:schemeClr val="bg1"/>
                </a:solidFill>
                <a:latin typeface="+mj-lt"/>
              </a:rPr>
              <a:t>Offer in Compromise</a:t>
            </a:r>
          </a:p>
          <a:p>
            <a:pPr algn="ctr"/>
            <a:endParaRPr lang="en-US" sz="5400" dirty="0">
              <a:solidFill>
                <a:schemeClr val="bg1"/>
              </a:solidFill>
            </a:endParaRPr>
          </a:p>
        </p:txBody>
      </p:sp>
      <p:sp>
        <p:nvSpPr>
          <p:cNvPr id="5" name="Rectangle 4"/>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630" y="681869"/>
            <a:ext cx="4915241" cy="5715058"/>
          </a:xfrm>
          <a:prstGeom prst="rect">
            <a:avLst/>
          </a:prstGeom>
        </p:spPr>
      </p:pic>
    </p:spTree>
    <p:extLst>
      <p:ext uri="{BB962C8B-B14F-4D97-AF65-F5344CB8AC3E}">
        <p14:creationId xmlns:p14="http://schemas.microsoft.com/office/powerpoint/2010/main" val="283272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2" name="Picture 1"/>
          <p:cNvPicPr>
            <a:picLocks noChangeAspect="1"/>
          </p:cNvPicPr>
          <p:nvPr/>
        </p:nvPicPr>
        <p:blipFill>
          <a:blip r:embed="rId2"/>
          <a:stretch>
            <a:fillRect/>
          </a:stretch>
        </p:blipFill>
        <p:spPr>
          <a:xfrm>
            <a:off x="6608156" y="640080"/>
            <a:ext cx="4435158" cy="5578816"/>
          </a:xfrm>
          <a:prstGeom prst="rect">
            <a:avLst/>
          </a:prstGeom>
        </p:spPr>
      </p:pic>
      <p:sp>
        <p:nvSpPr>
          <p:cNvPr id="21"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3975" y="2423149"/>
            <a:ext cx="0" cy="201168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a:xfrm>
            <a:off x="10849470" y="6356350"/>
            <a:ext cx="689322" cy="365125"/>
          </a:xfrm>
          <a:noFill/>
        </p:spPr>
        <p:txBody>
          <a:bodyPr vert="horz" lIns="91440" tIns="45720" rIns="91440" bIns="45720" rtlCol="0" anchor="ctr">
            <a:normAutofit/>
          </a:bodyPr>
          <a:lstStyle/>
          <a:p>
            <a:pPr algn="l"/>
            <a:fld id="{68C81B1B-BC7F-4EBD-9AC2-2B2BF5AF0E84}" type="slidenum">
              <a:rPr lang="en-US" smtClean="0"/>
              <a:pPr algn="l"/>
              <a:t>20</a:t>
            </a:fld>
            <a:endParaRPr lang="en-US"/>
          </a:p>
        </p:txBody>
      </p:sp>
      <p:sp>
        <p:nvSpPr>
          <p:cNvPr id="8" name="TextBox 7"/>
          <p:cNvSpPr txBox="1"/>
          <p:nvPr/>
        </p:nvSpPr>
        <p:spPr>
          <a:xfrm>
            <a:off x="250166" y="641078"/>
            <a:ext cx="4968815" cy="5577818"/>
          </a:xfrm>
          <a:prstGeom prst="rect">
            <a:avLst/>
          </a:prstGeom>
          <a:solidFill>
            <a:schemeClr val="accent1"/>
          </a:solidFill>
        </p:spPr>
        <p:txBody>
          <a:bodyPr vert="horz" lIns="91440" tIns="45720" rIns="91440" bIns="45720" rtlCol="0" anchor="ctr">
            <a:normAutofit/>
          </a:bodyPr>
          <a:lstStyle/>
          <a:p>
            <a:pPr algn="ctr">
              <a:lnSpc>
                <a:spcPct val="90000"/>
              </a:lnSpc>
              <a:spcBef>
                <a:spcPct val="0"/>
              </a:spcBef>
            </a:pPr>
            <a:r>
              <a:rPr lang="en-US" sz="5400" dirty="0">
                <a:solidFill>
                  <a:srgbClr val="FFFFFF"/>
                </a:solidFill>
                <a:latin typeface="+mj-lt"/>
                <a:ea typeface="+mj-ea"/>
                <a:cs typeface="+mj-cs"/>
              </a:rPr>
              <a:t>IRS Offer… </a:t>
            </a:r>
          </a:p>
          <a:p>
            <a:pPr algn="ctr">
              <a:lnSpc>
                <a:spcPct val="90000"/>
              </a:lnSpc>
              <a:spcBef>
                <a:spcPct val="0"/>
              </a:spcBef>
            </a:pPr>
            <a:r>
              <a:rPr lang="en-US" sz="5400" dirty="0">
                <a:solidFill>
                  <a:srgbClr val="FFFFFF"/>
                </a:solidFill>
                <a:latin typeface="+mj-lt"/>
                <a:ea typeface="+mj-ea"/>
                <a:cs typeface="+mj-cs"/>
              </a:rPr>
              <a:t>accepted and then rejected for nonpayment</a:t>
            </a:r>
          </a:p>
        </p:txBody>
      </p:sp>
    </p:spTree>
    <p:extLst>
      <p:ext uri="{BB962C8B-B14F-4D97-AF65-F5344CB8AC3E}">
        <p14:creationId xmlns:p14="http://schemas.microsoft.com/office/powerpoint/2010/main" val="376213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Rectangle 5"/>
          <p:cNvSpPr/>
          <p:nvPr/>
        </p:nvSpPr>
        <p:spPr>
          <a:xfrm>
            <a:off x="5724525" y="-219075"/>
            <a:ext cx="6724650" cy="7324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2443" y="254775"/>
            <a:ext cx="4792029" cy="6302058"/>
          </a:xfrm>
          <a:prstGeom prst="rect">
            <a:avLst/>
          </a:prstGeom>
        </p:spPr>
      </p:pic>
      <p:sp>
        <p:nvSpPr>
          <p:cNvPr id="4" name="Content Placeholder 2"/>
          <p:cNvSpPr txBox="1">
            <a:spLocks/>
          </p:cNvSpPr>
          <p:nvPr/>
        </p:nvSpPr>
        <p:spPr>
          <a:xfrm>
            <a:off x="786907" y="2099807"/>
            <a:ext cx="4468584" cy="33574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5400" dirty="0">
                <a:solidFill>
                  <a:schemeClr val="bg1"/>
                </a:solidFill>
                <a:latin typeface="+mj-lt"/>
              </a:rPr>
              <a:t>California FTB Offer in Compromise</a:t>
            </a:r>
          </a:p>
          <a:p>
            <a:endParaRPr lang="en-US" sz="2400" dirty="0">
              <a:solidFill>
                <a:schemeClr val="bg1"/>
              </a:solidFill>
            </a:endParaRPr>
          </a:p>
        </p:txBody>
      </p:sp>
    </p:spTree>
    <p:extLst>
      <p:ext uri="{BB962C8B-B14F-4D97-AF65-F5344CB8AC3E}">
        <p14:creationId xmlns:p14="http://schemas.microsoft.com/office/powerpoint/2010/main" val="3380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Rectangle 5"/>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8425" y="496068"/>
            <a:ext cx="5262825" cy="6871144"/>
          </a:xfrm>
          <a:prstGeom prst="rect">
            <a:avLst/>
          </a:prstGeom>
        </p:spPr>
      </p:pic>
      <p:sp>
        <p:nvSpPr>
          <p:cNvPr id="5" name="Content Placeholder 2"/>
          <p:cNvSpPr txBox="1">
            <a:spLocks/>
          </p:cNvSpPr>
          <p:nvPr/>
        </p:nvSpPr>
        <p:spPr>
          <a:xfrm>
            <a:off x="680928" y="1343025"/>
            <a:ext cx="4314824" cy="4810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5100" dirty="0">
                <a:solidFill>
                  <a:schemeClr val="bg1"/>
                </a:solidFill>
                <a:latin typeface="+mj-lt"/>
              </a:rPr>
              <a:t>California</a:t>
            </a:r>
          </a:p>
          <a:p>
            <a:pPr marL="0" indent="0" algn="ctr">
              <a:buFont typeface="Arial" panose="020B0604020202020204" pitchFamily="34" charset="0"/>
              <a:buNone/>
            </a:pPr>
            <a:r>
              <a:rPr lang="en-US" sz="5100" dirty="0">
                <a:solidFill>
                  <a:schemeClr val="bg1"/>
                </a:solidFill>
                <a:latin typeface="+mj-lt"/>
              </a:rPr>
              <a:t>State Board of Equalization (sales tax) Offer in Compromise</a:t>
            </a:r>
          </a:p>
          <a:p>
            <a:pPr algn="r"/>
            <a:endParaRPr lang="en-US" sz="2400" dirty="0">
              <a:solidFill>
                <a:schemeClr val="bg1"/>
              </a:solidFill>
            </a:endParaRPr>
          </a:p>
        </p:txBody>
      </p:sp>
    </p:spTree>
    <p:extLst>
      <p:ext uri="{BB962C8B-B14F-4D97-AF65-F5344CB8AC3E}">
        <p14:creationId xmlns:p14="http://schemas.microsoft.com/office/powerpoint/2010/main" val="37033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Content Placeholder 2"/>
          <p:cNvSpPr txBox="1">
            <a:spLocks/>
          </p:cNvSpPr>
          <p:nvPr/>
        </p:nvSpPr>
        <p:spPr>
          <a:xfrm>
            <a:off x="648338" y="1727058"/>
            <a:ext cx="4648199" cy="3714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mj-lt"/>
              </a:rPr>
              <a:t>New York DTF</a:t>
            </a:r>
          </a:p>
          <a:p>
            <a:pPr marL="0" indent="0" algn="ctr">
              <a:buFont typeface="Arial" panose="020B0604020202020204" pitchFamily="34" charset="0"/>
              <a:buNone/>
            </a:pPr>
            <a:r>
              <a:rPr lang="en-US" sz="6000" dirty="0">
                <a:solidFill>
                  <a:schemeClr val="bg1"/>
                </a:solidFill>
                <a:latin typeface="+mj-lt"/>
              </a:rPr>
              <a:t>Offer in Compromise</a:t>
            </a:r>
          </a:p>
          <a:p>
            <a:endParaRPr lang="en-US" sz="2400" dirty="0">
              <a:solidFill>
                <a:schemeClr val="bg1"/>
              </a:solidFill>
            </a:endParaRPr>
          </a:p>
        </p:txBody>
      </p:sp>
      <p:sp>
        <p:nvSpPr>
          <p:cNvPr id="6" name="Rectangle 5"/>
          <p:cNvSpPr/>
          <p:nvPr/>
        </p:nvSpPr>
        <p:spPr>
          <a:xfrm>
            <a:off x="5724525" y="-219075"/>
            <a:ext cx="6724650" cy="732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501" y="617446"/>
            <a:ext cx="5001899" cy="5933974"/>
          </a:xfrm>
          <a:prstGeom prst="rect">
            <a:avLst/>
          </a:prstGeom>
        </p:spPr>
      </p:pic>
    </p:spTree>
    <p:extLst>
      <p:ext uri="{BB962C8B-B14F-4D97-AF65-F5344CB8AC3E}">
        <p14:creationId xmlns:p14="http://schemas.microsoft.com/office/powerpoint/2010/main" val="5181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7517" y="1181874"/>
            <a:ext cx="11006283" cy="1209926"/>
          </a:xfrm>
        </p:spPr>
        <p:txBody>
          <a:bodyPr>
            <a:normAutofit/>
          </a:bodyPr>
          <a:lstStyle/>
          <a:p>
            <a:r>
              <a:rPr lang="en-US" sz="3600" dirty="0">
                <a:solidFill>
                  <a:schemeClr val="bg1"/>
                </a:solidFill>
                <a:cs typeface="Arial" panose="020B0604020202020204" pitchFamily="34" charset="0"/>
              </a:rPr>
              <a:t>What you may not know if at SST CPA’S we handle…</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24</a:t>
            </a:fld>
            <a:endParaRPr lang="en-US" dirty="0"/>
          </a:p>
        </p:txBody>
      </p:sp>
      <p:sp>
        <p:nvSpPr>
          <p:cNvPr id="6" name="Title 1"/>
          <p:cNvSpPr txBox="1">
            <a:spLocks/>
          </p:cNvSpPr>
          <p:nvPr/>
        </p:nvSpPr>
        <p:spPr>
          <a:xfrm>
            <a:off x="1317272" y="2150344"/>
            <a:ext cx="10960992" cy="28924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sz="3600" dirty="0">
                <a:solidFill>
                  <a:schemeClr val="bg1"/>
                </a:solidFill>
                <a:cs typeface="Arial" panose="020B0604020202020204" pitchFamily="34" charset="0"/>
              </a:rPr>
              <a:t>Over 1,000 Business and individual tax returns</a:t>
            </a:r>
          </a:p>
          <a:p>
            <a:pPr marL="571500" indent="-571500">
              <a:buFont typeface="Arial" panose="020B0604020202020204" pitchFamily="34" charset="0"/>
              <a:buChar char="•"/>
            </a:pPr>
            <a:r>
              <a:rPr lang="en-US" sz="3600" dirty="0">
                <a:solidFill>
                  <a:schemeClr val="bg1"/>
                </a:solidFill>
                <a:cs typeface="Arial" panose="020B0604020202020204" pitchFamily="34" charset="0"/>
              </a:rPr>
              <a:t>Compiled and reviewed financial statements</a:t>
            </a:r>
          </a:p>
          <a:p>
            <a:pPr marL="571500" indent="-571500">
              <a:buFont typeface="Arial" panose="020B0604020202020204" pitchFamily="34" charset="0"/>
              <a:buChar char="•"/>
            </a:pPr>
            <a:r>
              <a:rPr lang="en-US" sz="3600" dirty="0">
                <a:solidFill>
                  <a:schemeClr val="bg1"/>
                </a:solidFill>
                <a:cs typeface="Arial" panose="020B0604020202020204" pitchFamily="34" charset="0"/>
              </a:rPr>
              <a:t>Tax appeals including petitioning the US Tax Court</a:t>
            </a:r>
          </a:p>
          <a:p>
            <a:pPr marL="571500" indent="-571500">
              <a:buFont typeface="Arial" panose="020B0604020202020204" pitchFamily="34" charset="0"/>
              <a:buChar char="•"/>
            </a:pPr>
            <a:r>
              <a:rPr lang="en-US" sz="3600" dirty="0">
                <a:solidFill>
                  <a:schemeClr val="bg1"/>
                </a:solidFill>
                <a:cs typeface="Arial" panose="020B0604020202020204" pitchFamily="34" charset="0"/>
              </a:rPr>
              <a:t>and much more…</a:t>
            </a:r>
          </a:p>
        </p:txBody>
      </p:sp>
      <p:sp>
        <p:nvSpPr>
          <p:cNvPr id="11" name="TextBox 10"/>
          <p:cNvSpPr txBox="1"/>
          <p:nvPr/>
        </p:nvSpPr>
        <p:spPr>
          <a:xfrm>
            <a:off x="249154" y="6355179"/>
            <a:ext cx="11730182" cy="369332"/>
          </a:xfrm>
          <a:prstGeom prst="rect">
            <a:avLst/>
          </a:prstGeom>
          <a:noFill/>
        </p:spPr>
        <p:txBody>
          <a:bodyPr wrap="square" rtlCol="0">
            <a:spAutoFit/>
          </a:bodyPr>
          <a:lstStyle/>
          <a:p>
            <a:pPr algn="ctr"/>
            <a:r>
              <a:rPr lang="en-US" dirty="0">
                <a:solidFill>
                  <a:schemeClr val="accent1"/>
                </a:solidFill>
              </a:rPr>
              <a:t>(800) 658-7590 / (818) 704-1443                                                                                                      www.taxresolutioninstitute.org</a:t>
            </a:r>
          </a:p>
        </p:txBody>
      </p:sp>
    </p:spTree>
    <p:extLst>
      <p:ext uri="{BB962C8B-B14F-4D97-AF65-F5344CB8AC3E}">
        <p14:creationId xmlns:p14="http://schemas.microsoft.com/office/powerpoint/2010/main" val="173519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401199"/>
            <a:ext cx="9120892" cy="1663196"/>
          </a:xfrm>
        </p:spPr>
        <p:txBody>
          <a:bodyPr>
            <a:noAutofit/>
          </a:bodyPr>
          <a:lstStyle/>
          <a:p>
            <a:pPr algn="ctr"/>
            <a:r>
              <a:rPr lang="en-US" sz="5400" dirty="0">
                <a:solidFill>
                  <a:schemeClr val="bg1"/>
                </a:solidFill>
                <a:cs typeface="Arial" panose="020B0604020202020204" pitchFamily="34" charset="0"/>
              </a:rPr>
              <a:t>We are your</a:t>
            </a:r>
            <a:br>
              <a:rPr lang="en-US" sz="5400" dirty="0">
                <a:solidFill>
                  <a:schemeClr val="bg1"/>
                </a:solidFill>
                <a:cs typeface="Arial" panose="020B0604020202020204" pitchFamily="34" charset="0"/>
              </a:rPr>
            </a:br>
            <a:r>
              <a:rPr lang="en-US" sz="5400" dirty="0">
                <a:solidFill>
                  <a:schemeClr val="bg1"/>
                </a:solidFill>
                <a:cs typeface="Arial" panose="020B0604020202020204" pitchFamily="34" charset="0"/>
              </a:rPr>
              <a:t>one-stop shop</a:t>
            </a:r>
            <a:br>
              <a:rPr lang="en-US" sz="5400" dirty="0">
                <a:solidFill>
                  <a:schemeClr val="bg1"/>
                </a:solidFill>
                <a:cs typeface="Arial" panose="020B0604020202020204" pitchFamily="34" charset="0"/>
              </a:rPr>
            </a:br>
            <a:r>
              <a:rPr lang="en-US" sz="5400" dirty="0">
                <a:solidFill>
                  <a:schemeClr val="bg1"/>
                </a:solidFill>
                <a:cs typeface="Arial" panose="020B0604020202020204" pitchFamily="34" charset="0"/>
              </a:rPr>
              <a:t>for all accounting,</a:t>
            </a:r>
            <a:br>
              <a:rPr lang="en-US" sz="5400" dirty="0">
                <a:solidFill>
                  <a:schemeClr val="bg1"/>
                </a:solidFill>
                <a:cs typeface="Arial" panose="020B0604020202020204" pitchFamily="34" charset="0"/>
              </a:rPr>
            </a:br>
            <a:r>
              <a:rPr lang="en-US" sz="5400" dirty="0">
                <a:solidFill>
                  <a:schemeClr val="bg1"/>
                </a:solidFill>
                <a:cs typeface="Arial" panose="020B0604020202020204" pitchFamily="34" charset="0"/>
              </a:rPr>
              <a:t>tax and consulting needs</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25</a:t>
            </a:fld>
            <a:endParaRPr lang="en-US" dirty="0"/>
          </a:p>
        </p:txBody>
      </p:sp>
      <p:sp>
        <p:nvSpPr>
          <p:cNvPr id="10" name="Rectangle 9"/>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915398" y="-741824"/>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8"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9"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318148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9808" y="2388382"/>
            <a:ext cx="7348050" cy="1663196"/>
          </a:xfrm>
        </p:spPr>
        <p:txBody>
          <a:bodyPr>
            <a:noAutofit/>
          </a:bodyPr>
          <a:lstStyle/>
          <a:p>
            <a:pPr algn="ctr"/>
            <a:r>
              <a:rPr lang="en-US" sz="4800" dirty="0">
                <a:solidFill>
                  <a:schemeClr val="bg1"/>
                </a:solidFill>
                <a:cs typeface="Arial" panose="020B0604020202020204" pitchFamily="34" charset="0"/>
              </a:rPr>
              <a:t>The way we do anything…</a:t>
            </a:r>
            <a:br>
              <a:rPr lang="en-US" sz="4800" dirty="0">
                <a:solidFill>
                  <a:schemeClr val="bg1"/>
                </a:solidFill>
                <a:cs typeface="Arial" panose="020B0604020202020204" pitchFamily="34" charset="0"/>
              </a:rPr>
            </a:br>
            <a:r>
              <a:rPr lang="en-US" sz="4800" dirty="0">
                <a:solidFill>
                  <a:schemeClr val="bg1"/>
                </a:solidFill>
                <a:cs typeface="Arial" panose="020B0604020202020204" pitchFamily="34" charset="0"/>
              </a:rPr>
              <a:t>is the way we do everything</a:t>
            </a:r>
          </a:p>
        </p:txBody>
      </p:sp>
      <p:sp>
        <p:nvSpPr>
          <p:cNvPr id="3" name="Slide Number Placeholder 2"/>
          <p:cNvSpPr>
            <a:spLocks noGrp="1"/>
          </p:cNvSpPr>
          <p:nvPr>
            <p:ph type="sldNum" sz="quarter" idx="12"/>
          </p:nvPr>
        </p:nvSpPr>
        <p:spPr/>
        <p:txBody>
          <a:bodyPr/>
          <a:lstStyle/>
          <a:p>
            <a:fld id="{68C81B1B-BC7F-4EBD-9AC2-2B2BF5AF0E84}" type="slidenum">
              <a:rPr lang="en-US" smtClean="0"/>
              <a:pPr/>
              <a:t>26</a:t>
            </a:fld>
            <a:endParaRPr lang="en-US" dirty="0"/>
          </a:p>
        </p:txBody>
      </p:sp>
      <p:sp>
        <p:nvSpPr>
          <p:cNvPr id="7" name="Rectangle 6"/>
          <p:cNvSpPr/>
          <p:nvPr/>
        </p:nvSpPr>
        <p:spPr>
          <a:xfrm>
            <a:off x="8915398" y="-310503"/>
            <a:ext cx="3286125" cy="775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3"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4"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317207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484621" y="2259439"/>
            <a:ext cx="8327921" cy="425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pPr>
            <a:r>
              <a:rPr lang="en-US" sz="3300" dirty="0">
                <a:latin typeface="Arial Black" panose="020B0A04020102020204" pitchFamily="34" charset="0"/>
                <a:cs typeface="Arial" panose="020B0604020202020204" pitchFamily="34" charset="0"/>
              </a:rPr>
              <a:t>I’m Peter Stephan….</a:t>
            </a:r>
            <a:endParaRPr lang="en-US" sz="3300" dirty="0">
              <a:latin typeface="Arial" panose="020B0604020202020204" pitchFamily="34" charset="0"/>
              <a:cs typeface="Arial" panose="020B0604020202020204" pitchFamily="34" charset="0"/>
            </a:endParaRPr>
          </a:p>
          <a:p>
            <a:pPr marL="571500" indent="-571500" algn="l">
              <a:spcBef>
                <a:spcPts val="600"/>
              </a:spcBef>
              <a:spcAft>
                <a:spcPts val="600"/>
              </a:spcAf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l">
              <a:spcBef>
                <a:spcPts val="600"/>
              </a:spcBef>
              <a:spcAft>
                <a:spcPts val="600"/>
              </a:spcAft>
            </a:pPr>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27</a:t>
            </a:fld>
            <a:endParaRPr lang="en-US" dirty="0"/>
          </a:p>
        </p:txBody>
      </p:sp>
      <p:sp>
        <p:nvSpPr>
          <p:cNvPr id="8" name="TextBox 7"/>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1"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2"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cxnSp>
        <p:nvCxnSpPr>
          <p:cNvPr id="13" name="Straight Connector 12"/>
          <p:cNvCxnSpPr/>
          <p:nvPr/>
        </p:nvCxnSpPr>
        <p:spPr>
          <a:xfrm>
            <a:off x="8893834" y="189781"/>
            <a:ext cx="0" cy="6349131"/>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347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125665" y="2833070"/>
            <a:ext cx="5426015" cy="1199072"/>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spcAft>
                <a:spcPts val="600"/>
              </a:spcAft>
            </a:pPr>
            <a:r>
              <a:rPr lang="en-US" sz="3300" dirty="0">
                <a:latin typeface="Arial Black" panose="020B0A04020102020204" pitchFamily="34" charset="0"/>
                <a:cs typeface="Arial" panose="020B0604020202020204" pitchFamily="34" charset="0"/>
              </a:rPr>
              <a:t>…and this is </a:t>
            </a:r>
            <a:r>
              <a:rPr lang="en-US" sz="9600" b="1" dirty="0">
                <a:ln>
                  <a:solidFill>
                    <a:srgbClr val="002060"/>
                  </a:solidFill>
                </a:ln>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5400000" scaled="1"/>
                  <a:tileRect/>
                </a:gradFill>
                <a:latin typeface="Times New Roman" panose="02020603050405020304" pitchFamily="18" charset="0"/>
                <a:cs typeface="Times New Roman" panose="02020603050405020304" pitchFamily="18" charset="0"/>
              </a:rPr>
              <a:t>TRI</a:t>
            </a:r>
            <a:r>
              <a:rPr lang="en-US" sz="3300" dirty="0">
                <a:latin typeface="Arial Black" panose="020B0A04020102020204" pitchFamily="34" charset="0"/>
                <a:cs typeface="Arial" panose="020B0604020202020204" pitchFamily="34" charset="0"/>
              </a:rPr>
              <a:t>  </a:t>
            </a:r>
            <a:endParaRPr lang="en-US"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68C81B1B-BC7F-4EBD-9AC2-2B2BF5AF0E84}" type="slidenum">
              <a:rPr lang="en-US" smtClean="0"/>
              <a:pPr/>
              <a:t>28</a:t>
            </a:fld>
            <a:endParaRPr lang="en-US" dirty="0"/>
          </a:p>
        </p:txBody>
      </p:sp>
      <p:cxnSp>
        <p:nvCxnSpPr>
          <p:cNvPr id="12" name="Straight Connector 11"/>
          <p:cNvCxnSpPr/>
          <p:nvPr/>
        </p:nvCxnSpPr>
        <p:spPr>
          <a:xfrm>
            <a:off x="8893834" y="189781"/>
            <a:ext cx="0" cy="6349131"/>
          </a:xfrm>
          <a:prstGeom prst="line">
            <a:avLst/>
          </a:prstGeom>
          <a:ln w="38100"/>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8731250" y="6066299"/>
            <a:ext cx="3654420" cy="523220"/>
          </a:xfrm>
          <a:prstGeom prst="rect">
            <a:avLst/>
          </a:prstGeom>
          <a:noFill/>
        </p:spPr>
        <p:txBody>
          <a:bodyPr wrap="square" rtlCol="0">
            <a:spAutoFit/>
          </a:bodyPr>
          <a:lstStyle/>
          <a:p>
            <a:pPr algn="ctr"/>
            <a:r>
              <a:rPr lang="en-US" sz="1400" dirty="0"/>
              <a:t>(800) 658-7590 / (818) 704-1443</a:t>
            </a:r>
          </a:p>
          <a:p>
            <a:pPr algn="ctr"/>
            <a:r>
              <a:rPr lang="en-US" sz="1400" dirty="0"/>
              <a:t>www.taxresolutioninstitute.org</a:t>
            </a:r>
          </a:p>
        </p:txBody>
      </p:sp>
      <p:sp>
        <p:nvSpPr>
          <p:cNvPr id="14" name="Title 1"/>
          <p:cNvSpPr txBox="1">
            <a:spLocks/>
          </p:cNvSpPr>
          <p:nvPr/>
        </p:nvSpPr>
        <p:spPr>
          <a:xfrm>
            <a:off x="9793303" y="449078"/>
            <a:ext cx="1530317"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2060"/>
                </a:solidFill>
                <a:latin typeface="Times New Roman" panose="02020603050405020304" pitchFamily="18" charset="0"/>
                <a:cs typeface="Times New Roman" panose="02020603050405020304" pitchFamily="18" charset="0"/>
              </a:rPr>
              <a:t>TRI</a:t>
            </a:r>
          </a:p>
          <a:p>
            <a:pPr algn="ctr"/>
            <a:r>
              <a:rPr lang="en-US" sz="12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15" name="Title 1"/>
          <p:cNvSpPr txBox="1">
            <a:spLocks/>
          </p:cNvSpPr>
          <p:nvPr/>
        </p:nvSpPr>
        <p:spPr>
          <a:xfrm>
            <a:off x="8560519" y="1504434"/>
            <a:ext cx="3995882" cy="896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12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4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21959030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ctangle 2"/>
          <p:cNvSpPr/>
          <p:nvPr/>
        </p:nvSpPr>
        <p:spPr>
          <a:xfrm>
            <a:off x="-88135" y="-242370"/>
            <a:ext cx="13330410" cy="4340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1981200" y="5387291"/>
            <a:ext cx="8229600" cy="1078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i="1" dirty="0">
              <a:solidFill>
                <a:schemeClr val="bg1"/>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1190807" y="3943604"/>
            <a:ext cx="10233764" cy="2368296"/>
          </a:xfrm>
        </p:spPr>
        <p:txBody>
          <a:bodyPr>
            <a:normAutofit/>
          </a:bodyPr>
          <a:lstStyle/>
          <a:p>
            <a:pPr marL="568325" indent="0">
              <a:buNone/>
              <a:tabLst>
                <a:tab pos="1023938" algn="l"/>
              </a:tabLst>
            </a:pPr>
            <a:endParaRPr lang="en-US" sz="1300" b="1" i="1" dirty="0">
              <a:solidFill>
                <a:schemeClr val="bg1"/>
              </a:solidFill>
            </a:endParaRPr>
          </a:p>
          <a:p>
            <a:pPr marL="0" indent="0" algn="ctr">
              <a:buNone/>
            </a:pPr>
            <a:endParaRPr lang="en-US" sz="100" b="1" i="1" dirty="0">
              <a:solidFill>
                <a:schemeClr val="bg1"/>
              </a:solidFill>
            </a:endParaRPr>
          </a:p>
          <a:p>
            <a:pPr marL="0" indent="0" algn="ctr">
              <a:buNone/>
            </a:pPr>
            <a:endParaRPr lang="en-US" sz="900" dirty="0">
              <a:solidFill>
                <a:schemeClr val="bg1"/>
              </a:solidFill>
            </a:endParaRPr>
          </a:p>
          <a:p>
            <a:pPr marL="1087438" indent="0">
              <a:buNone/>
            </a:pPr>
            <a:r>
              <a:rPr lang="en-US" sz="2600" dirty="0">
                <a:solidFill>
                  <a:schemeClr val="bg1"/>
                </a:solidFill>
                <a:latin typeface="Arial" panose="020B0604020202020204" pitchFamily="34" charset="0"/>
                <a:cs typeface="Arial" panose="020B0604020202020204" pitchFamily="34" charset="0"/>
              </a:rPr>
              <a:t>Find us on the web at: www.taxresolutioninstitute.org </a:t>
            </a:r>
          </a:p>
          <a:p>
            <a:pPr marL="1087438" indent="0">
              <a:buNone/>
            </a:pPr>
            <a:r>
              <a:rPr lang="en-US" sz="2600" dirty="0">
                <a:solidFill>
                  <a:schemeClr val="bg1"/>
                </a:solidFill>
                <a:latin typeface="Arial" panose="020B0604020202020204" pitchFamily="34" charset="0"/>
                <a:cs typeface="Arial" panose="020B0604020202020204" pitchFamily="34" charset="0"/>
              </a:rPr>
              <a:t>                Email us at: info@taxresolutioninstitute.org </a:t>
            </a:r>
          </a:p>
          <a:p>
            <a:pPr marL="1087438" indent="0">
              <a:buNone/>
            </a:pPr>
            <a:r>
              <a:rPr lang="en-US" sz="2600" dirty="0">
                <a:solidFill>
                  <a:schemeClr val="bg1"/>
                </a:solidFill>
                <a:latin typeface="Arial" panose="020B0604020202020204" pitchFamily="34" charset="0"/>
                <a:cs typeface="Arial" panose="020B0604020202020204" pitchFamily="34" charset="0"/>
              </a:rPr>
              <a:t>                   Call us at: (800) 747-8718</a:t>
            </a:r>
            <a:endParaRPr lang="en-US" sz="2100" dirty="0">
              <a:solidFill>
                <a:schemeClr val="bg1"/>
              </a:solidFill>
            </a:endParaRPr>
          </a:p>
          <a:p>
            <a:pPr marL="0" indent="0" algn="ctr">
              <a:buNone/>
            </a:pPr>
            <a:endParaRPr lang="en-US" sz="2400" dirty="0">
              <a:solidFill>
                <a:srgbClr val="002060"/>
              </a:solidFill>
            </a:endParaRPr>
          </a:p>
          <a:p>
            <a:pPr marL="0" indent="0" algn="ctr">
              <a:buNone/>
            </a:pPr>
            <a:endParaRPr lang="en-US" sz="6000" i="1" dirty="0">
              <a:solidFill>
                <a:srgbClr val="002060"/>
              </a:solidFill>
            </a:endParaRPr>
          </a:p>
        </p:txBody>
      </p:sp>
      <p:sp>
        <p:nvSpPr>
          <p:cNvPr id="5" name="Title 1"/>
          <p:cNvSpPr txBox="1">
            <a:spLocks/>
          </p:cNvSpPr>
          <p:nvPr/>
        </p:nvSpPr>
        <p:spPr>
          <a:xfrm>
            <a:off x="4655958" y="759381"/>
            <a:ext cx="3303460" cy="8967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200" b="1" dirty="0">
                <a:ln>
                  <a:solidFill>
                    <a:srgbClr val="002060"/>
                  </a:solidFill>
                </a:ln>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5400000" scaled="1"/>
                  <a:tileRect/>
                </a:gradFill>
                <a:latin typeface="Times New Roman" panose="02020603050405020304" pitchFamily="18" charset="0"/>
                <a:cs typeface="Times New Roman" panose="02020603050405020304" pitchFamily="18" charset="0"/>
              </a:rPr>
              <a:t>TRI</a:t>
            </a:r>
          </a:p>
          <a:p>
            <a:pPr algn="ctr"/>
            <a:r>
              <a:rPr lang="en-US" sz="2800" dirty="0">
                <a:solidFill>
                  <a:schemeClr val="tx1">
                    <a:lumMod val="75000"/>
                    <a:lumOff val="25000"/>
                  </a:schemeClr>
                </a:solidFill>
                <a:latin typeface="Arial Narrow" panose="020B0606020202030204" pitchFamily="34" charset="0"/>
                <a:cs typeface="Times New Roman" panose="02020603050405020304" pitchFamily="18" charset="0"/>
              </a:rPr>
              <a:t>Tax Resolution Institute</a:t>
            </a:r>
          </a:p>
        </p:txBody>
      </p:sp>
      <p:sp>
        <p:nvSpPr>
          <p:cNvPr id="8" name="Title 1"/>
          <p:cNvSpPr txBox="1">
            <a:spLocks/>
          </p:cNvSpPr>
          <p:nvPr/>
        </p:nvSpPr>
        <p:spPr>
          <a:xfrm>
            <a:off x="3687088" y="2657896"/>
            <a:ext cx="5241201" cy="8967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i="1" dirty="0">
                <a:solidFill>
                  <a:schemeClr val="accent1">
                    <a:lumMod val="50000"/>
                  </a:schemeClr>
                </a:solidFill>
                <a:latin typeface="Bodoni MT" panose="02070603080606020203" pitchFamily="18" charset="0"/>
                <a:cs typeface="Times New Roman" panose="02020603050405020304" pitchFamily="18" charset="0"/>
              </a:rPr>
              <a:t>SST CPAS INC</a:t>
            </a:r>
          </a:p>
          <a:p>
            <a:pPr algn="ctr"/>
            <a:r>
              <a:rPr lang="en-US" sz="2400" dirty="0">
                <a:solidFill>
                  <a:schemeClr val="accent4">
                    <a:lumMod val="75000"/>
                  </a:schemeClr>
                </a:solidFill>
                <a:latin typeface="Arial Narrow" panose="020B0606020202030204" pitchFamily="34" charset="0"/>
                <a:cs typeface="Times New Roman" panose="02020603050405020304" pitchFamily="18" charset="0"/>
              </a:rPr>
              <a:t>Certified Public Accountants</a:t>
            </a:r>
            <a:endParaRPr lang="en-US" sz="900" dirty="0">
              <a:solidFill>
                <a:schemeClr val="accent4">
                  <a:lumMod val="75000"/>
                </a:schemeClr>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90176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39542</TotalTime>
  <Words>856</Words>
  <Application>Microsoft Office PowerPoint</Application>
  <PresentationFormat>Widescreen</PresentationFormat>
  <Paragraphs>207</Paragraphs>
  <Slides>29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Arial Black</vt:lpstr>
      <vt:lpstr>Arial Narrow</vt:lpstr>
      <vt:lpstr>Bodoni MT</vt:lpstr>
      <vt:lpstr>Calibri</vt:lpstr>
      <vt:lpstr>Calibri Light</vt:lpstr>
      <vt:lpstr>Times New Roman</vt:lpstr>
      <vt:lpstr>Custom Design</vt:lpstr>
      <vt:lpstr>Office Theme</vt:lpstr>
      <vt:lpstr>Tax Resolution</vt:lpstr>
      <vt:lpstr>PowerPoint Presentation</vt:lpstr>
      <vt:lpstr>The TRI/SST Management Team</vt:lpstr>
      <vt:lpstr>PowerPoint Presentation</vt:lpstr>
      <vt:lpstr>You already know that the Tax Resolution Institute practices TAX RESOLUTION and TAX CONTROVERSY…</vt:lpstr>
      <vt:lpstr>PowerPoint Presentation</vt:lpstr>
      <vt:lpstr>PowerPoint Presentation</vt:lpstr>
      <vt:lpstr>Number of Accounts in IRS Collection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you may not know if at SST CPA’S we handle…</vt:lpstr>
      <vt:lpstr>We are your one-stop shop for all accounting, tax and consulting needs</vt:lpstr>
      <vt:lpstr>The way we do anything… is the way we do everything</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Cohen</dc:creator>
  <cp:lastModifiedBy>Matt Cohen</cp:lastModifiedBy>
  <cp:revision>681</cp:revision>
  <cp:lastPrinted>2016-11-29T17:38:36Z</cp:lastPrinted>
  <dcterms:created xsi:type="dcterms:W3CDTF">2013-10-23T21:44:54Z</dcterms:created>
  <dcterms:modified xsi:type="dcterms:W3CDTF">2019-01-10T22:30:02Z</dcterms:modified>
</cp:coreProperties>
</file>