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31" r:id="rId2"/>
  </p:sldMasterIdLst>
  <p:notesMasterIdLst>
    <p:notesMasterId r:id="rId316"/>
  </p:notesMasterIdLst>
  <p:handoutMasterIdLst>
    <p:handoutMasterId r:id="rId317"/>
  </p:handoutMasterIdLst>
  <p:sldIdLst>
    <p:sldId id="1000" r:id="rId3"/>
    <p:sldId id="786" r:id="rId4"/>
    <p:sldId id="477" r:id="rId5"/>
    <p:sldId id="1010" r:id="rId6"/>
    <p:sldId id="341" r:id="rId7"/>
    <p:sldId id="706" r:id="rId8"/>
    <p:sldId id="256" r:id="rId9"/>
    <p:sldId id="340" r:id="rId10"/>
    <p:sldId id="984" r:id="rId11"/>
    <p:sldId id="342" r:id="rId12"/>
    <p:sldId id="257" r:id="rId13"/>
    <p:sldId id="258" r:id="rId14"/>
    <p:sldId id="259" r:id="rId15"/>
    <p:sldId id="260" r:id="rId16"/>
    <p:sldId id="261" r:id="rId17"/>
    <p:sldId id="262" r:id="rId18"/>
    <p:sldId id="263" r:id="rId19"/>
    <p:sldId id="985" r:id="rId20"/>
    <p:sldId id="986" r:id="rId21"/>
    <p:sldId id="987" r:id="rId22"/>
    <p:sldId id="988" r:id="rId23"/>
    <p:sldId id="989" r:id="rId24"/>
    <p:sldId id="270" r:id="rId25"/>
    <p:sldId id="271" r:id="rId26"/>
    <p:sldId id="272" r:id="rId27"/>
    <p:sldId id="273" r:id="rId28"/>
    <p:sldId id="274" r:id="rId29"/>
    <p:sldId id="352" r:id="rId30"/>
    <p:sldId id="351" r:id="rId31"/>
    <p:sldId id="276" r:id="rId32"/>
    <p:sldId id="279" r:id="rId33"/>
    <p:sldId id="278" r:id="rId34"/>
    <p:sldId id="280" r:id="rId35"/>
    <p:sldId id="344" r:id="rId36"/>
    <p:sldId id="281" r:id="rId37"/>
    <p:sldId id="282" r:id="rId38"/>
    <p:sldId id="345" r:id="rId39"/>
    <p:sldId id="990" r:id="rId40"/>
    <p:sldId id="346" r:id="rId41"/>
    <p:sldId id="347" r:id="rId42"/>
    <p:sldId id="354" r:id="rId43"/>
    <p:sldId id="991" r:id="rId44"/>
    <p:sldId id="992" r:id="rId45"/>
    <p:sldId id="993" r:id="rId46"/>
    <p:sldId id="994" r:id="rId47"/>
    <p:sldId id="995" r:id="rId48"/>
    <p:sldId id="292" r:id="rId49"/>
    <p:sldId id="996" r:id="rId50"/>
    <p:sldId id="294" r:id="rId51"/>
    <p:sldId id="348" r:id="rId52"/>
    <p:sldId id="349" r:id="rId53"/>
    <p:sldId id="997" r:id="rId54"/>
    <p:sldId id="998" r:id="rId55"/>
    <p:sldId id="949" r:id="rId56"/>
    <p:sldId id="999" r:id="rId57"/>
    <p:sldId id="488" r:id="rId58"/>
    <p:sldId id="950" r:id="rId59"/>
    <p:sldId id="787" r:id="rId60"/>
    <p:sldId id="518" r:id="rId61"/>
    <p:sldId id="265" r:id="rId62"/>
    <p:sldId id="283" r:id="rId63"/>
    <p:sldId id="285" r:id="rId64"/>
    <p:sldId id="937" r:id="rId65"/>
    <p:sldId id="1008" r:id="rId66"/>
    <p:sldId id="948" r:id="rId67"/>
    <p:sldId id="842" r:id="rId68"/>
    <p:sldId id="843" r:id="rId69"/>
    <p:sldId id="845" r:id="rId70"/>
    <p:sldId id="852" r:id="rId71"/>
    <p:sldId id="853" r:id="rId72"/>
    <p:sldId id="870" r:id="rId73"/>
    <p:sldId id="872" r:id="rId74"/>
    <p:sldId id="875" r:id="rId75"/>
    <p:sldId id="880" r:id="rId76"/>
    <p:sldId id="963" r:id="rId77"/>
    <p:sldId id="943" r:id="rId78"/>
    <p:sldId id="1011" r:id="rId79"/>
    <p:sldId id="573" r:id="rId80"/>
    <p:sldId id="268" r:id="rId81"/>
    <p:sldId id="287" r:id="rId82"/>
    <p:sldId id="289" r:id="rId83"/>
    <p:sldId id="290" r:id="rId84"/>
    <p:sldId id="291" r:id="rId85"/>
    <p:sldId id="521" r:id="rId86"/>
    <p:sldId id="522" r:id="rId87"/>
    <p:sldId id="288" r:id="rId88"/>
    <p:sldId id="975" r:id="rId89"/>
    <p:sldId id="529" r:id="rId90"/>
    <p:sldId id="295" r:id="rId91"/>
    <p:sldId id="1007" r:id="rId92"/>
    <p:sldId id="563" r:id="rId93"/>
    <p:sldId id="329" r:id="rId94"/>
    <p:sldId id="1006" r:id="rId95"/>
    <p:sldId id="528" r:id="rId96"/>
    <p:sldId id="300" r:id="rId97"/>
    <p:sldId id="284" r:id="rId98"/>
    <p:sldId id="333" r:id="rId99"/>
    <p:sldId id="789" r:id="rId100"/>
    <p:sldId id="790" r:id="rId101"/>
    <p:sldId id="791" r:id="rId102"/>
    <p:sldId id="792" r:id="rId103"/>
    <p:sldId id="793" r:id="rId104"/>
    <p:sldId id="794" r:id="rId105"/>
    <p:sldId id="969" r:id="rId106"/>
    <p:sldId id="970" r:id="rId107"/>
    <p:sldId id="971" r:id="rId108"/>
    <p:sldId id="972" r:id="rId109"/>
    <p:sldId id="973" r:id="rId110"/>
    <p:sldId id="976" r:id="rId111"/>
    <p:sldId id="531" r:id="rId112"/>
    <p:sldId id="332" r:id="rId113"/>
    <p:sldId id="306" r:id="rId114"/>
    <p:sldId id="926" r:id="rId115"/>
    <p:sldId id="307" r:id="rId116"/>
    <p:sldId id="353" r:id="rId117"/>
    <p:sldId id="795" r:id="rId118"/>
    <p:sldId id="796" r:id="rId119"/>
    <p:sldId id="797" r:id="rId120"/>
    <p:sldId id="798" r:id="rId121"/>
    <p:sldId id="799" r:id="rId122"/>
    <p:sldId id="800" r:id="rId123"/>
    <p:sldId id="487" r:id="rId124"/>
    <p:sldId id="551" r:id="rId125"/>
    <p:sldId id="269" r:id="rId126"/>
    <p:sldId id="311" r:id="rId127"/>
    <p:sldId id="593" r:id="rId128"/>
    <p:sldId id="801" r:id="rId129"/>
    <p:sldId id="802" r:id="rId130"/>
    <p:sldId id="804" r:id="rId131"/>
    <p:sldId id="532" r:id="rId132"/>
    <p:sldId id="293" r:id="rId133"/>
    <p:sldId id="533" r:id="rId134"/>
    <p:sldId id="534" r:id="rId135"/>
    <p:sldId id="535" r:id="rId136"/>
    <p:sldId id="553" r:id="rId137"/>
    <p:sldId id="305" r:id="rId138"/>
    <p:sldId id="267" r:id="rId139"/>
    <p:sldId id="816" r:id="rId140"/>
    <p:sldId id="266" r:id="rId141"/>
    <p:sldId id="839" r:id="rId142"/>
    <p:sldId id="817" r:id="rId143"/>
    <p:sldId id="818" r:id="rId144"/>
    <p:sldId id="819" r:id="rId145"/>
    <p:sldId id="820" r:id="rId146"/>
    <p:sldId id="821" r:id="rId147"/>
    <p:sldId id="822" r:id="rId148"/>
    <p:sldId id="823" r:id="rId149"/>
    <p:sldId id="824" r:id="rId150"/>
    <p:sldId id="825" r:id="rId151"/>
    <p:sldId id="977" r:id="rId152"/>
    <p:sldId id="828" r:id="rId153"/>
    <p:sldId id="829" r:id="rId154"/>
    <p:sldId id="840" r:id="rId155"/>
    <p:sldId id="832" r:id="rId156"/>
    <p:sldId id="833" r:id="rId157"/>
    <p:sldId id="834" r:id="rId158"/>
    <p:sldId id="835" r:id="rId159"/>
    <p:sldId id="836" r:id="rId160"/>
    <p:sldId id="837" r:id="rId161"/>
    <p:sldId id="978" r:id="rId162"/>
    <p:sldId id="841" r:id="rId163"/>
    <p:sldId id="838" r:id="rId164"/>
    <p:sldId id="264" r:id="rId165"/>
    <p:sldId id="350" r:id="rId166"/>
    <p:sldId id="805" r:id="rId167"/>
    <p:sldId id="806" r:id="rId168"/>
    <p:sldId id="807" r:id="rId169"/>
    <p:sldId id="808" r:id="rId170"/>
    <p:sldId id="809" r:id="rId171"/>
    <p:sldId id="810" r:id="rId172"/>
    <p:sldId id="811" r:id="rId173"/>
    <p:sldId id="812" r:id="rId174"/>
    <p:sldId id="813" r:id="rId175"/>
    <p:sldId id="550" r:id="rId176"/>
    <p:sldId id="881" r:id="rId177"/>
    <p:sldId id="951" r:id="rId178"/>
    <p:sldId id="982" r:id="rId179"/>
    <p:sldId id="953" r:id="rId180"/>
    <p:sldId id="921" r:id="rId181"/>
    <p:sldId id="922" r:id="rId182"/>
    <p:sldId id="959" r:id="rId183"/>
    <p:sldId id="966" r:id="rId184"/>
    <p:sldId id="1019" r:id="rId185"/>
    <p:sldId id="1020" r:id="rId186"/>
    <p:sldId id="474" r:id="rId187"/>
    <p:sldId id="1013" r:id="rId188"/>
    <p:sldId id="1021" r:id="rId189"/>
    <p:sldId id="1014" r:id="rId190"/>
    <p:sldId id="555" r:id="rId191"/>
    <p:sldId id="310" r:id="rId192"/>
    <p:sldId id="561" r:id="rId193"/>
    <p:sldId id="358" r:id="rId194"/>
    <p:sldId id="359" r:id="rId195"/>
    <p:sldId id="360" r:id="rId196"/>
    <p:sldId id="537" r:id="rId197"/>
    <p:sldId id="320" r:id="rId198"/>
    <p:sldId id="322" r:id="rId199"/>
    <p:sldId id="321" r:id="rId200"/>
    <p:sldId id="323" r:id="rId201"/>
    <p:sldId id="324" r:id="rId202"/>
    <p:sldId id="716" r:id="rId203"/>
    <p:sldId id="1009" r:id="rId204"/>
    <p:sldId id="780" r:id="rId205"/>
    <p:sldId id="571" r:id="rId206"/>
    <p:sldId id="471" r:id="rId207"/>
    <p:sldId id="666" r:id="rId208"/>
    <p:sldId id="667" r:id="rId209"/>
    <p:sldId id="668" r:id="rId210"/>
    <p:sldId id="669" r:id="rId211"/>
    <p:sldId id="670" r:id="rId212"/>
    <p:sldId id="671" r:id="rId213"/>
    <p:sldId id="672" r:id="rId214"/>
    <p:sldId id="673" r:id="rId215"/>
    <p:sldId id="674" r:id="rId216"/>
    <p:sldId id="675" r:id="rId217"/>
    <p:sldId id="678" r:id="rId218"/>
    <p:sldId id="679" r:id="rId219"/>
    <p:sldId id="681" r:id="rId220"/>
    <p:sldId id="682" r:id="rId221"/>
    <p:sldId id="683" r:id="rId222"/>
    <p:sldId id="684" r:id="rId223"/>
    <p:sldId id="687" r:id="rId224"/>
    <p:sldId id="688" r:id="rId225"/>
    <p:sldId id="700" r:id="rId226"/>
    <p:sldId id="701" r:id="rId227"/>
    <p:sldId id="698" r:id="rId228"/>
    <p:sldId id="699" r:id="rId229"/>
    <p:sldId id="702" r:id="rId230"/>
    <p:sldId id="697" r:id="rId231"/>
    <p:sldId id="564" r:id="rId232"/>
    <p:sldId id="315" r:id="rId233"/>
    <p:sldId id="314" r:id="rId234"/>
    <p:sldId id="316" r:id="rId235"/>
    <p:sldId id="317" r:id="rId236"/>
    <p:sldId id="930" r:id="rId237"/>
    <p:sldId id="931" r:id="rId238"/>
    <p:sldId id="932" r:id="rId239"/>
    <p:sldId id="933" r:id="rId240"/>
    <p:sldId id="979" r:id="rId241"/>
    <p:sldId id="927" r:id="rId242"/>
    <p:sldId id="983" r:id="rId243"/>
    <p:sldId id="570" r:id="rId244"/>
    <p:sldId id="638" r:id="rId245"/>
    <p:sldId id="639" r:id="rId246"/>
    <p:sldId id="640" r:id="rId247"/>
    <p:sldId id="641" r:id="rId248"/>
    <p:sldId id="642" r:id="rId249"/>
    <p:sldId id="643" r:id="rId250"/>
    <p:sldId id="644" r:id="rId251"/>
    <p:sldId id="645" r:id="rId252"/>
    <p:sldId id="646" r:id="rId253"/>
    <p:sldId id="649" r:id="rId254"/>
    <p:sldId id="650" r:id="rId255"/>
    <p:sldId id="651" r:id="rId256"/>
    <p:sldId id="652" r:id="rId257"/>
    <p:sldId id="653" r:id="rId258"/>
    <p:sldId id="654" r:id="rId259"/>
    <p:sldId id="655" r:id="rId260"/>
    <p:sldId id="656" r:id="rId261"/>
    <p:sldId id="659" r:id="rId262"/>
    <p:sldId id="660" r:id="rId263"/>
    <p:sldId id="661" r:id="rId264"/>
    <p:sldId id="662" r:id="rId265"/>
    <p:sldId id="663" r:id="rId266"/>
    <p:sldId id="664" r:id="rId267"/>
    <p:sldId id="665" r:id="rId268"/>
    <p:sldId id="947" r:id="rId269"/>
    <p:sldId id="783" r:id="rId270"/>
    <p:sldId id="568" r:id="rId271"/>
    <p:sldId id="599" r:id="rId272"/>
    <p:sldId id="600" r:id="rId273"/>
    <p:sldId id="601" r:id="rId274"/>
    <p:sldId id="602" r:id="rId275"/>
    <p:sldId id="603" r:id="rId276"/>
    <p:sldId id="604" r:id="rId277"/>
    <p:sldId id="605" r:id="rId278"/>
    <p:sldId id="606" r:id="rId279"/>
    <p:sldId id="934" r:id="rId280"/>
    <p:sldId id="607" r:id="rId281"/>
    <p:sldId id="608" r:id="rId282"/>
    <p:sldId id="610" r:id="rId283"/>
    <p:sldId id="611" r:id="rId284"/>
    <p:sldId id="612" r:id="rId285"/>
    <p:sldId id="613" r:id="rId286"/>
    <p:sldId id="614" r:id="rId287"/>
    <p:sldId id="615" r:id="rId288"/>
    <p:sldId id="616" r:id="rId289"/>
    <p:sldId id="617" r:id="rId290"/>
    <p:sldId id="618" r:id="rId291"/>
    <p:sldId id="619" r:id="rId292"/>
    <p:sldId id="620" r:id="rId293"/>
    <p:sldId id="621" r:id="rId294"/>
    <p:sldId id="362" r:id="rId295"/>
    <p:sldId id="624" r:id="rId296"/>
    <p:sldId id="625" r:id="rId297"/>
    <p:sldId id="626" r:id="rId298"/>
    <p:sldId id="627" r:id="rId299"/>
    <p:sldId id="628" r:id="rId300"/>
    <p:sldId id="629" r:id="rId301"/>
    <p:sldId id="630" r:id="rId302"/>
    <p:sldId id="631" r:id="rId303"/>
    <p:sldId id="632" r:id="rId304"/>
    <p:sldId id="633" r:id="rId305"/>
    <p:sldId id="634" r:id="rId306"/>
    <p:sldId id="635" r:id="rId307"/>
    <p:sldId id="636" r:id="rId308"/>
    <p:sldId id="637" r:id="rId309"/>
    <p:sldId id="1018" r:id="rId310"/>
    <p:sldId id="491" r:id="rId311"/>
    <p:sldId id="788" r:id="rId312"/>
    <p:sldId id="715" r:id="rId313"/>
    <p:sldId id="336" r:id="rId314"/>
    <p:sldId id="1022" r:id="rId315"/>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8739D45-ED28-47B6-8D3C-F9A9B8591929}">
          <p14:sldIdLst>
            <p14:sldId id="1000"/>
            <p14:sldId id="786"/>
            <p14:sldId id="477"/>
            <p14:sldId id="1010"/>
            <p14:sldId id="341"/>
            <p14:sldId id="706"/>
            <p14:sldId id="256"/>
            <p14:sldId id="340"/>
            <p14:sldId id="984"/>
            <p14:sldId id="342"/>
            <p14:sldId id="257"/>
            <p14:sldId id="258"/>
            <p14:sldId id="259"/>
            <p14:sldId id="260"/>
            <p14:sldId id="261"/>
            <p14:sldId id="262"/>
            <p14:sldId id="263"/>
            <p14:sldId id="985"/>
            <p14:sldId id="986"/>
            <p14:sldId id="987"/>
            <p14:sldId id="988"/>
            <p14:sldId id="989"/>
            <p14:sldId id="270"/>
            <p14:sldId id="271"/>
            <p14:sldId id="272"/>
            <p14:sldId id="273"/>
            <p14:sldId id="274"/>
            <p14:sldId id="352"/>
            <p14:sldId id="351"/>
            <p14:sldId id="276"/>
            <p14:sldId id="279"/>
            <p14:sldId id="278"/>
            <p14:sldId id="280"/>
            <p14:sldId id="344"/>
            <p14:sldId id="281"/>
            <p14:sldId id="282"/>
            <p14:sldId id="345"/>
            <p14:sldId id="990"/>
            <p14:sldId id="346"/>
            <p14:sldId id="347"/>
            <p14:sldId id="354"/>
            <p14:sldId id="991"/>
            <p14:sldId id="992"/>
            <p14:sldId id="993"/>
            <p14:sldId id="994"/>
            <p14:sldId id="995"/>
            <p14:sldId id="292"/>
            <p14:sldId id="996"/>
            <p14:sldId id="294"/>
            <p14:sldId id="348"/>
            <p14:sldId id="349"/>
            <p14:sldId id="997"/>
            <p14:sldId id="998"/>
            <p14:sldId id="949"/>
            <p14:sldId id="999"/>
            <p14:sldId id="488"/>
            <p14:sldId id="950"/>
            <p14:sldId id="787"/>
            <p14:sldId id="518"/>
            <p14:sldId id="265"/>
            <p14:sldId id="283"/>
            <p14:sldId id="285"/>
            <p14:sldId id="937"/>
            <p14:sldId id="1008"/>
            <p14:sldId id="948"/>
            <p14:sldId id="842"/>
            <p14:sldId id="843"/>
            <p14:sldId id="845"/>
            <p14:sldId id="852"/>
            <p14:sldId id="853"/>
            <p14:sldId id="870"/>
            <p14:sldId id="872"/>
            <p14:sldId id="875"/>
            <p14:sldId id="880"/>
            <p14:sldId id="963"/>
            <p14:sldId id="943"/>
            <p14:sldId id="1011"/>
            <p14:sldId id="573"/>
            <p14:sldId id="268"/>
            <p14:sldId id="287"/>
            <p14:sldId id="289"/>
            <p14:sldId id="290"/>
            <p14:sldId id="291"/>
            <p14:sldId id="521"/>
            <p14:sldId id="522"/>
            <p14:sldId id="288"/>
            <p14:sldId id="975"/>
            <p14:sldId id="529"/>
            <p14:sldId id="295"/>
            <p14:sldId id="1007"/>
            <p14:sldId id="563"/>
            <p14:sldId id="329"/>
            <p14:sldId id="1006"/>
            <p14:sldId id="528"/>
            <p14:sldId id="300"/>
            <p14:sldId id="284"/>
            <p14:sldId id="333"/>
            <p14:sldId id="789"/>
            <p14:sldId id="790"/>
            <p14:sldId id="791"/>
            <p14:sldId id="792"/>
            <p14:sldId id="793"/>
            <p14:sldId id="794"/>
            <p14:sldId id="969"/>
            <p14:sldId id="970"/>
            <p14:sldId id="971"/>
            <p14:sldId id="972"/>
            <p14:sldId id="973"/>
            <p14:sldId id="976"/>
            <p14:sldId id="531"/>
            <p14:sldId id="332"/>
            <p14:sldId id="306"/>
            <p14:sldId id="926"/>
            <p14:sldId id="307"/>
            <p14:sldId id="353"/>
            <p14:sldId id="795"/>
            <p14:sldId id="796"/>
            <p14:sldId id="797"/>
            <p14:sldId id="798"/>
            <p14:sldId id="799"/>
            <p14:sldId id="800"/>
            <p14:sldId id="487"/>
            <p14:sldId id="551"/>
            <p14:sldId id="269"/>
            <p14:sldId id="311"/>
            <p14:sldId id="593"/>
            <p14:sldId id="801"/>
            <p14:sldId id="802"/>
            <p14:sldId id="804"/>
            <p14:sldId id="532"/>
            <p14:sldId id="293"/>
            <p14:sldId id="533"/>
            <p14:sldId id="534"/>
            <p14:sldId id="535"/>
            <p14:sldId id="553"/>
            <p14:sldId id="305"/>
            <p14:sldId id="267"/>
            <p14:sldId id="816"/>
            <p14:sldId id="266"/>
            <p14:sldId id="839"/>
            <p14:sldId id="817"/>
            <p14:sldId id="818"/>
            <p14:sldId id="819"/>
            <p14:sldId id="820"/>
            <p14:sldId id="821"/>
            <p14:sldId id="822"/>
            <p14:sldId id="823"/>
            <p14:sldId id="824"/>
            <p14:sldId id="825"/>
            <p14:sldId id="977"/>
            <p14:sldId id="828"/>
            <p14:sldId id="829"/>
            <p14:sldId id="840"/>
            <p14:sldId id="832"/>
            <p14:sldId id="833"/>
            <p14:sldId id="834"/>
            <p14:sldId id="835"/>
            <p14:sldId id="836"/>
            <p14:sldId id="837"/>
            <p14:sldId id="978"/>
            <p14:sldId id="841"/>
            <p14:sldId id="838"/>
            <p14:sldId id="264"/>
            <p14:sldId id="350"/>
            <p14:sldId id="805"/>
            <p14:sldId id="806"/>
            <p14:sldId id="807"/>
            <p14:sldId id="808"/>
            <p14:sldId id="809"/>
            <p14:sldId id="810"/>
            <p14:sldId id="811"/>
            <p14:sldId id="812"/>
            <p14:sldId id="813"/>
            <p14:sldId id="550"/>
            <p14:sldId id="881"/>
            <p14:sldId id="951"/>
            <p14:sldId id="982"/>
            <p14:sldId id="953"/>
            <p14:sldId id="921"/>
            <p14:sldId id="922"/>
            <p14:sldId id="959"/>
            <p14:sldId id="966"/>
            <p14:sldId id="1019"/>
            <p14:sldId id="1020"/>
            <p14:sldId id="474"/>
            <p14:sldId id="1013"/>
            <p14:sldId id="1021"/>
            <p14:sldId id="1014"/>
            <p14:sldId id="555"/>
            <p14:sldId id="310"/>
            <p14:sldId id="561"/>
            <p14:sldId id="358"/>
            <p14:sldId id="359"/>
            <p14:sldId id="360"/>
            <p14:sldId id="537"/>
            <p14:sldId id="320"/>
            <p14:sldId id="322"/>
            <p14:sldId id="321"/>
            <p14:sldId id="323"/>
            <p14:sldId id="324"/>
            <p14:sldId id="716"/>
            <p14:sldId id="1009"/>
            <p14:sldId id="780"/>
            <p14:sldId id="571"/>
            <p14:sldId id="471"/>
            <p14:sldId id="666"/>
            <p14:sldId id="667"/>
            <p14:sldId id="668"/>
            <p14:sldId id="669"/>
            <p14:sldId id="670"/>
            <p14:sldId id="671"/>
            <p14:sldId id="672"/>
            <p14:sldId id="673"/>
            <p14:sldId id="674"/>
            <p14:sldId id="675"/>
            <p14:sldId id="678"/>
            <p14:sldId id="679"/>
            <p14:sldId id="681"/>
            <p14:sldId id="682"/>
            <p14:sldId id="683"/>
            <p14:sldId id="684"/>
            <p14:sldId id="687"/>
            <p14:sldId id="688"/>
            <p14:sldId id="700"/>
            <p14:sldId id="701"/>
            <p14:sldId id="698"/>
            <p14:sldId id="699"/>
            <p14:sldId id="702"/>
            <p14:sldId id="697"/>
            <p14:sldId id="564"/>
            <p14:sldId id="315"/>
            <p14:sldId id="314"/>
            <p14:sldId id="316"/>
            <p14:sldId id="317"/>
            <p14:sldId id="930"/>
            <p14:sldId id="931"/>
            <p14:sldId id="932"/>
            <p14:sldId id="933"/>
            <p14:sldId id="979"/>
            <p14:sldId id="927"/>
            <p14:sldId id="983"/>
            <p14:sldId id="570"/>
            <p14:sldId id="638"/>
            <p14:sldId id="639"/>
            <p14:sldId id="640"/>
            <p14:sldId id="641"/>
            <p14:sldId id="642"/>
            <p14:sldId id="643"/>
            <p14:sldId id="644"/>
            <p14:sldId id="645"/>
            <p14:sldId id="646"/>
            <p14:sldId id="649"/>
            <p14:sldId id="650"/>
            <p14:sldId id="651"/>
            <p14:sldId id="652"/>
            <p14:sldId id="653"/>
            <p14:sldId id="654"/>
            <p14:sldId id="655"/>
            <p14:sldId id="656"/>
            <p14:sldId id="659"/>
            <p14:sldId id="660"/>
            <p14:sldId id="661"/>
            <p14:sldId id="662"/>
            <p14:sldId id="663"/>
            <p14:sldId id="664"/>
            <p14:sldId id="665"/>
            <p14:sldId id="947"/>
            <p14:sldId id="783"/>
            <p14:sldId id="568"/>
            <p14:sldId id="599"/>
            <p14:sldId id="600"/>
            <p14:sldId id="601"/>
            <p14:sldId id="602"/>
            <p14:sldId id="603"/>
            <p14:sldId id="604"/>
            <p14:sldId id="605"/>
            <p14:sldId id="606"/>
            <p14:sldId id="934"/>
            <p14:sldId id="607"/>
            <p14:sldId id="608"/>
            <p14:sldId id="610"/>
            <p14:sldId id="611"/>
            <p14:sldId id="612"/>
            <p14:sldId id="613"/>
            <p14:sldId id="614"/>
            <p14:sldId id="615"/>
            <p14:sldId id="616"/>
            <p14:sldId id="617"/>
            <p14:sldId id="618"/>
            <p14:sldId id="619"/>
            <p14:sldId id="620"/>
            <p14:sldId id="621"/>
            <p14:sldId id="362"/>
            <p14:sldId id="624"/>
            <p14:sldId id="625"/>
            <p14:sldId id="626"/>
            <p14:sldId id="627"/>
            <p14:sldId id="628"/>
            <p14:sldId id="629"/>
            <p14:sldId id="630"/>
            <p14:sldId id="631"/>
            <p14:sldId id="632"/>
            <p14:sldId id="633"/>
            <p14:sldId id="634"/>
            <p14:sldId id="635"/>
            <p14:sldId id="636"/>
            <p14:sldId id="637"/>
            <p14:sldId id="1018"/>
            <p14:sldId id="491"/>
            <p14:sldId id="788"/>
            <p14:sldId id="715"/>
            <p14:sldId id="336"/>
            <p14:sldId id="102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3399"/>
    <a:srgbClr val="213315"/>
    <a:srgbClr val="0076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92" autoAdjust="0"/>
    <p:restoredTop sz="94628" autoAdjust="0"/>
  </p:normalViewPr>
  <p:slideViewPr>
    <p:cSldViewPr snapToGrid="0">
      <p:cViewPr varScale="1">
        <p:scale>
          <a:sx n="97" d="100"/>
          <a:sy n="97" d="100"/>
        </p:scale>
        <p:origin x="78" y="204"/>
      </p:cViewPr>
      <p:guideLst>
        <p:guide orient="horz" pos="2160"/>
        <p:guide pos="3840"/>
      </p:guideLst>
    </p:cSldViewPr>
  </p:slideViewPr>
  <p:notesTextViewPr>
    <p:cViewPr>
      <p:scale>
        <a:sx n="1" d="1"/>
        <a:sy n="1" d="1"/>
      </p:scale>
      <p:origin x="0" y="0"/>
    </p:cViewPr>
  </p:notesTextViewPr>
  <p:sorterViewPr>
    <p:cViewPr>
      <p:scale>
        <a:sx n="100" d="100"/>
        <a:sy n="100" d="100"/>
      </p:scale>
      <p:origin x="0" y="-18906"/>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99" Type="http://schemas.openxmlformats.org/officeDocument/2006/relationships/slide" Target="slides/slide297.xml"/><Relationship Id="rId21" Type="http://schemas.openxmlformats.org/officeDocument/2006/relationships/slide" Target="slides/slide19.xml"/><Relationship Id="rId63" Type="http://schemas.openxmlformats.org/officeDocument/2006/relationships/slide" Target="slides/slide61.xml"/><Relationship Id="rId159" Type="http://schemas.openxmlformats.org/officeDocument/2006/relationships/slide" Target="slides/slide157.xml"/><Relationship Id="rId170" Type="http://schemas.openxmlformats.org/officeDocument/2006/relationships/slide" Target="slides/slide168.xml"/><Relationship Id="rId226" Type="http://schemas.openxmlformats.org/officeDocument/2006/relationships/slide" Target="slides/slide224.xml"/><Relationship Id="rId268" Type="http://schemas.openxmlformats.org/officeDocument/2006/relationships/slide" Target="slides/slide266.xml"/><Relationship Id="rId32" Type="http://schemas.openxmlformats.org/officeDocument/2006/relationships/slide" Target="slides/slide30.xml"/><Relationship Id="rId74" Type="http://schemas.openxmlformats.org/officeDocument/2006/relationships/slide" Target="slides/slide72.xml"/><Relationship Id="rId128" Type="http://schemas.openxmlformats.org/officeDocument/2006/relationships/slide" Target="slides/slide126.xml"/><Relationship Id="rId5" Type="http://schemas.openxmlformats.org/officeDocument/2006/relationships/slide" Target="slides/slide3.xml"/><Relationship Id="rId181" Type="http://schemas.openxmlformats.org/officeDocument/2006/relationships/slide" Target="slides/slide179.xml"/><Relationship Id="rId237" Type="http://schemas.openxmlformats.org/officeDocument/2006/relationships/slide" Target="slides/slide235.xml"/><Relationship Id="rId279" Type="http://schemas.openxmlformats.org/officeDocument/2006/relationships/slide" Target="slides/slide277.xml"/><Relationship Id="rId43" Type="http://schemas.openxmlformats.org/officeDocument/2006/relationships/slide" Target="slides/slide41.xml"/><Relationship Id="rId139" Type="http://schemas.openxmlformats.org/officeDocument/2006/relationships/slide" Target="slides/slide137.xml"/><Relationship Id="rId290" Type="http://schemas.openxmlformats.org/officeDocument/2006/relationships/slide" Target="slides/slide288.xml"/><Relationship Id="rId304" Type="http://schemas.openxmlformats.org/officeDocument/2006/relationships/slide" Target="slides/slide302.xml"/><Relationship Id="rId85" Type="http://schemas.openxmlformats.org/officeDocument/2006/relationships/slide" Target="slides/slide83.xml"/><Relationship Id="rId150" Type="http://schemas.openxmlformats.org/officeDocument/2006/relationships/slide" Target="slides/slide148.xml"/><Relationship Id="rId192" Type="http://schemas.openxmlformats.org/officeDocument/2006/relationships/slide" Target="slides/slide190.xml"/><Relationship Id="rId206" Type="http://schemas.openxmlformats.org/officeDocument/2006/relationships/slide" Target="slides/slide204.xml"/><Relationship Id="rId248" Type="http://schemas.openxmlformats.org/officeDocument/2006/relationships/slide" Target="slides/slide246.xml"/><Relationship Id="rId12" Type="http://schemas.openxmlformats.org/officeDocument/2006/relationships/slide" Target="slides/slide10.xml"/><Relationship Id="rId108" Type="http://schemas.openxmlformats.org/officeDocument/2006/relationships/slide" Target="slides/slide106.xml"/><Relationship Id="rId315" Type="http://schemas.openxmlformats.org/officeDocument/2006/relationships/slide" Target="slides/slide313.xml"/><Relationship Id="rId54" Type="http://schemas.openxmlformats.org/officeDocument/2006/relationships/slide" Target="slides/slide52.xml"/><Relationship Id="rId96" Type="http://schemas.openxmlformats.org/officeDocument/2006/relationships/slide" Target="slides/slide94.xml"/><Relationship Id="rId161" Type="http://schemas.openxmlformats.org/officeDocument/2006/relationships/slide" Target="slides/slide159.xml"/><Relationship Id="rId217" Type="http://schemas.openxmlformats.org/officeDocument/2006/relationships/slide" Target="slides/slide215.xml"/><Relationship Id="rId259" Type="http://schemas.openxmlformats.org/officeDocument/2006/relationships/slide" Target="slides/slide257.xml"/><Relationship Id="rId23" Type="http://schemas.openxmlformats.org/officeDocument/2006/relationships/slide" Target="slides/slide21.xml"/><Relationship Id="rId119" Type="http://schemas.openxmlformats.org/officeDocument/2006/relationships/slide" Target="slides/slide117.xml"/><Relationship Id="rId270" Type="http://schemas.openxmlformats.org/officeDocument/2006/relationships/slide" Target="slides/slide268.xml"/><Relationship Id="rId65" Type="http://schemas.openxmlformats.org/officeDocument/2006/relationships/slide" Target="slides/slide63.xml"/><Relationship Id="rId130" Type="http://schemas.openxmlformats.org/officeDocument/2006/relationships/slide" Target="slides/slide128.xml"/><Relationship Id="rId172" Type="http://schemas.openxmlformats.org/officeDocument/2006/relationships/slide" Target="slides/slide170.xml"/><Relationship Id="rId228" Type="http://schemas.openxmlformats.org/officeDocument/2006/relationships/slide" Target="slides/slide226.xml"/><Relationship Id="rId281" Type="http://schemas.openxmlformats.org/officeDocument/2006/relationships/slide" Target="slides/slide279.xml"/><Relationship Id="rId34" Type="http://schemas.openxmlformats.org/officeDocument/2006/relationships/slide" Target="slides/slide32.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20" Type="http://schemas.openxmlformats.org/officeDocument/2006/relationships/slide" Target="slides/slide118.xml"/><Relationship Id="rId141" Type="http://schemas.openxmlformats.org/officeDocument/2006/relationships/slide" Target="slides/slide139.xml"/><Relationship Id="rId7" Type="http://schemas.openxmlformats.org/officeDocument/2006/relationships/slide" Target="slides/slide5.xml"/><Relationship Id="rId162" Type="http://schemas.openxmlformats.org/officeDocument/2006/relationships/slide" Target="slides/slide160.xml"/><Relationship Id="rId183" Type="http://schemas.openxmlformats.org/officeDocument/2006/relationships/slide" Target="slides/slide181.xml"/><Relationship Id="rId218" Type="http://schemas.openxmlformats.org/officeDocument/2006/relationships/slide" Target="slides/slide216.xml"/><Relationship Id="rId239" Type="http://schemas.openxmlformats.org/officeDocument/2006/relationships/slide" Target="slides/slide237.xml"/><Relationship Id="rId250" Type="http://schemas.openxmlformats.org/officeDocument/2006/relationships/slide" Target="slides/slide248.xml"/><Relationship Id="rId271" Type="http://schemas.openxmlformats.org/officeDocument/2006/relationships/slide" Target="slides/slide269.xml"/><Relationship Id="rId292" Type="http://schemas.openxmlformats.org/officeDocument/2006/relationships/slide" Target="slides/slide290.xml"/><Relationship Id="rId306" Type="http://schemas.openxmlformats.org/officeDocument/2006/relationships/slide" Target="slides/slide304.xml"/><Relationship Id="rId24" Type="http://schemas.openxmlformats.org/officeDocument/2006/relationships/slide" Target="slides/slide22.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31" Type="http://schemas.openxmlformats.org/officeDocument/2006/relationships/slide" Target="slides/slide129.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208" Type="http://schemas.openxmlformats.org/officeDocument/2006/relationships/slide" Target="slides/slide206.xml"/><Relationship Id="rId229" Type="http://schemas.openxmlformats.org/officeDocument/2006/relationships/slide" Target="slides/slide227.xml"/><Relationship Id="rId240" Type="http://schemas.openxmlformats.org/officeDocument/2006/relationships/slide" Target="slides/slide238.xml"/><Relationship Id="rId261" Type="http://schemas.openxmlformats.org/officeDocument/2006/relationships/slide" Target="slides/slide259.xml"/><Relationship Id="rId14" Type="http://schemas.openxmlformats.org/officeDocument/2006/relationships/slide" Target="slides/slide12.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282" Type="http://schemas.openxmlformats.org/officeDocument/2006/relationships/slide" Target="slides/slide280.xml"/><Relationship Id="rId317" Type="http://schemas.openxmlformats.org/officeDocument/2006/relationships/handoutMaster" Target="handoutMasters/handoutMaster1.xml"/><Relationship Id="rId8" Type="http://schemas.openxmlformats.org/officeDocument/2006/relationships/slide" Target="slides/slide6.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219" Type="http://schemas.openxmlformats.org/officeDocument/2006/relationships/slide" Target="slides/slide217.xml"/><Relationship Id="rId230" Type="http://schemas.openxmlformats.org/officeDocument/2006/relationships/slide" Target="slides/slide228.xml"/><Relationship Id="rId251" Type="http://schemas.openxmlformats.org/officeDocument/2006/relationships/slide" Target="slides/slide249.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72" Type="http://schemas.openxmlformats.org/officeDocument/2006/relationships/slide" Target="slides/slide270.xml"/><Relationship Id="rId293" Type="http://schemas.openxmlformats.org/officeDocument/2006/relationships/slide" Target="slides/slide291.xml"/><Relationship Id="rId307" Type="http://schemas.openxmlformats.org/officeDocument/2006/relationships/slide" Target="slides/slide305.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95" Type="http://schemas.openxmlformats.org/officeDocument/2006/relationships/slide" Target="slides/slide193.xml"/><Relationship Id="rId209" Type="http://schemas.openxmlformats.org/officeDocument/2006/relationships/slide" Target="slides/slide207.xml"/><Relationship Id="rId220" Type="http://schemas.openxmlformats.org/officeDocument/2006/relationships/slide" Target="slides/slide218.xml"/><Relationship Id="rId241" Type="http://schemas.openxmlformats.org/officeDocument/2006/relationships/slide" Target="slides/slide23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262" Type="http://schemas.openxmlformats.org/officeDocument/2006/relationships/slide" Target="slides/slide260.xml"/><Relationship Id="rId283" Type="http://schemas.openxmlformats.org/officeDocument/2006/relationships/slide" Target="slides/slide281.xml"/><Relationship Id="rId318" Type="http://schemas.openxmlformats.org/officeDocument/2006/relationships/presProps" Target="presProps.xml"/><Relationship Id="rId78" Type="http://schemas.openxmlformats.org/officeDocument/2006/relationships/slide" Target="slides/slide76.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64" Type="http://schemas.openxmlformats.org/officeDocument/2006/relationships/slide" Target="slides/slide162.xml"/><Relationship Id="rId185" Type="http://schemas.openxmlformats.org/officeDocument/2006/relationships/slide" Target="slides/slide183.xml"/><Relationship Id="rId9" Type="http://schemas.openxmlformats.org/officeDocument/2006/relationships/slide" Target="slides/slide7.xml"/><Relationship Id="rId210" Type="http://schemas.openxmlformats.org/officeDocument/2006/relationships/slide" Target="slides/slide208.xml"/><Relationship Id="rId26" Type="http://schemas.openxmlformats.org/officeDocument/2006/relationships/slide" Target="slides/slide24.xml"/><Relationship Id="rId231" Type="http://schemas.openxmlformats.org/officeDocument/2006/relationships/slide" Target="slides/slide229.xml"/><Relationship Id="rId252" Type="http://schemas.openxmlformats.org/officeDocument/2006/relationships/slide" Target="slides/slide250.xml"/><Relationship Id="rId273" Type="http://schemas.openxmlformats.org/officeDocument/2006/relationships/slide" Target="slides/slide271.xml"/><Relationship Id="rId294" Type="http://schemas.openxmlformats.org/officeDocument/2006/relationships/slide" Target="slides/slide292.xml"/><Relationship Id="rId308" Type="http://schemas.openxmlformats.org/officeDocument/2006/relationships/slide" Target="slides/slide306.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 Id="rId221" Type="http://schemas.openxmlformats.org/officeDocument/2006/relationships/slide" Target="slides/slide219.xml"/><Relationship Id="rId242" Type="http://schemas.openxmlformats.org/officeDocument/2006/relationships/slide" Target="slides/slide240.xml"/><Relationship Id="rId263" Type="http://schemas.openxmlformats.org/officeDocument/2006/relationships/slide" Target="slides/slide261.xml"/><Relationship Id="rId284" Type="http://schemas.openxmlformats.org/officeDocument/2006/relationships/slide" Target="slides/slide282.xml"/><Relationship Id="rId319" Type="http://schemas.openxmlformats.org/officeDocument/2006/relationships/viewProps" Target="viewProps.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211" Type="http://schemas.openxmlformats.org/officeDocument/2006/relationships/slide" Target="slides/slide209.xml"/><Relationship Id="rId232" Type="http://schemas.openxmlformats.org/officeDocument/2006/relationships/slide" Target="slides/slide230.xml"/><Relationship Id="rId253" Type="http://schemas.openxmlformats.org/officeDocument/2006/relationships/slide" Target="slides/slide251.xml"/><Relationship Id="rId274" Type="http://schemas.openxmlformats.org/officeDocument/2006/relationships/slide" Target="slides/slide272.xml"/><Relationship Id="rId295" Type="http://schemas.openxmlformats.org/officeDocument/2006/relationships/slide" Target="slides/slide293.xml"/><Relationship Id="rId309" Type="http://schemas.openxmlformats.org/officeDocument/2006/relationships/slide" Target="slides/slide307.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320" Type="http://schemas.openxmlformats.org/officeDocument/2006/relationships/theme" Target="theme/theme1.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slide" Target="slides/slide195.xml"/><Relationship Id="rId201" Type="http://schemas.openxmlformats.org/officeDocument/2006/relationships/slide" Target="slides/slide199.xml"/><Relationship Id="rId222" Type="http://schemas.openxmlformats.org/officeDocument/2006/relationships/slide" Target="slides/slide220.xml"/><Relationship Id="rId243" Type="http://schemas.openxmlformats.org/officeDocument/2006/relationships/slide" Target="slides/slide241.xml"/><Relationship Id="rId264" Type="http://schemas.openxmlformats.org/officeDocument/2006/relationships/slide" Target="slides/slide262.xml"/><Relationship Id="rId285" Type="http://schemas.openxmlformats.org/officeDocument/2006/relationships/slide" Target="slides/slide283.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310" Type="http://schemas.openxmlformats.org/officeDocument/2006/relationships/slide" Target="slides/slide308.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slide" Target="slides/slide185.xml"/><Relationship Id="rId1" Type="http://schemas.openxmlformats.org/officeDocument/2006/relationships/slideMaster" Target="slideMasters/slideMaster1.xml"/><Relationship Id="rId212" Type="http://schemas.openxmlformats.org/officeDocument/2006/relationships/slide" Target="slides/slide210.xml"/><Relationship Id="rId233" Type="http://schemas.openxmlformats.org/officeDocument/2006/relationships/slide" Target="slides/slide231.xml"/><Relationship Id="rId254" Type="http://schemas.openxmlformats.org/officeDocument/2006/relationships/slide" Target="slides/slide252.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275" Type="http://schemas.openxmlformats.org/officeDocument/2006/relationships/slide" Target="slides/slide273.xml"/><Relationship Id="rId296" Type="http://schemas.openxmlformats.org/officeDocument/2006/relationships/slide" Target="slides/slide294.xml"/><Relationship Id="rId300" Type="http://schemas.openxmlformats.org/officeDocument/2006/relationships/slide" Target="slides/slide298.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321" Type="http://schemas.openxmlformats.org/officeDocument/2006/relationships/tableStyles" Target="tableStyles.xml"/><Relationship Id="rId202" Type="http://schemas.openxmlformats.org/officeDocument/2006/relationships/slide" Target="slides/slide200.xml"/><Relationship Id="rId223" Type="http://schemas.openxmlformats.org/officeDocument/2006/relationships/slide" Target="slides/slide221.xml"/><Relationship Id="rId244" Type="http://schemas.openxmlformats.org/officeDocument/2006/relationships/slide" Target="slides/slide242.xml"/><Relationship Id="rId18" Type="http://schemas.openxmlformats.org/officeDocument/2006/relationships/slide" Target="slides/slide16.xml"/><Relationship Id="rId39" Type="http://schemas.openxmlformats.org/officeDocument/2006/relationships/slide" Target="slides/slide37.xml"/><Relationship Id="rId265" Type="http://schemas.openxmlformats.org/officeDocument/2006/relationships/slide" Target="slides/slide263.xml"/><Relationship Id="rId286" Type="http://schemas.openxmlformats.org/officeDocument/2006/relationships/slide" Target="slides/slide284.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311" Type="http://schemas.openxmlformats.org/officeDocument/2006/relationships/slide" Target="slides/slide309.xml"/><Relationship Id="rId71" Type="http://schemas.openxmlformats.org/officeDocument/2006/relationships/slide" Target="slides/slide69.xml"/><Relationship Id="rId92" Type="http://schemas.openxmlformats.org/officeDocument/2006/relationships/slide" Target="slides/slide90.xml"/><Relationship Id="rId213" Type="http://schemas.openxmlformats.org/officeDocument/2006/relationships/slide" Target="slides/slide211.xml"/><Relationship Id="rId234" Type="http://schemas.openxmlformats.org/officeDocument/2006/relationships/slide" Target="slides/slide232.xml"/><Relationship Id="rId2" Type="http://schemas.openxmlformats.org/officeDocument/2006/relationships/slideMaster" Target="slideMasters/slideMaster2.xml"/><Relationship Id="rId29" Type="http://schemas.openxmlformats.org/officeDocument/2006/relationships/slide" Target="slides/slide27.xml"/><Relationship Id="rId255" Type="http://schemas.openxmlformats.org/officeDocument/2006/relationships/slide" Target="slides/slide253.xml"/><Relationship Id="rId276" Type="http://schemas.openxmlformats.org/officeDocument/2006/relationships/slide" Target="slides/slide274.xml"/><Relationship Id="rId297" Type="http://schemas.openxmlformats.org/officeDocument/2006/relationships/slide" Target="slides/slide295.xml"/><Relationship Id="rId40" Type="http://schemas.openxmlformats.org/officeDocument/2006/relationships/slide" Target="slides/slide38.xml"/><Relationship Id="rId115" Type="http://schemas.openxmlformats.org/officeDocument/2006/relationships/slide" Target="slides/slide113.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301" Type="http://schemas.openxmlformats.org/officeDocument/2006/relationships/slide" Target="slides/slide299.xml"/><Relationship Id="rId61" Type="http://schemas.openxmlformats.org/officeDocument/2006/relationships/slide" Target="slides/slide59.xml"/><Relationship Id="rId82" Type="http://schemas.openxmlformats.org/officeDocument/2006/relationships/slide" Target="slides/slide80.xml"/><Relationship Id="rId199" Type="http://schemas.openxmlformats.org/officeDocument/2006/relationships/slide" Target="slides/slide197.xml"/><Relationship Id="rId203" Type="http://schemas.openxmlformats.org/officeDocument/2006/relationships/slide" Target="slides/slide201.xml"/><Relationship Id="rId19" Type="http://schemas.openxmlformats.org/officeDocument/2006/relationships/slide" Target="slides/slide17.xml"/><Relationship Id="rId224" Type="http://schemas.openxmlformats.org/officeDocument/2006/relationships/slide" Target="slides/slide222.xml"/><Relationship Id="rId245" Type="http://schemas.openxmlformats.org/officeDocument/2006/relationships/slide" Target="slides/slide243.xml"/><Relationship Id="rId266" Type="http://schemas.openxmlformats.org/officeDocument/2006/relationships/slide" Target="slides/slide264.xml"/><Relationship Id="rId287" Type="http://schemas.openxmlformats.org/officeDocument/2006/relationships/slide" Target="slides/slide285.xml"/><Relationship Id="rId30" Type="http://schemas.openxmlformats.org/officeDocument/2006/relationships/slide" Target="slides/slide2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312" Type="http://schemas.openxmlformats.org/officeDocument/2006/relationships/slide" Target="slides/slide310.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189" Type="http://schemas.openxmlformats.org/officeDocument/2006/relationships/slide" Target="slides/slide187.xml"/><Relationship Id="rId3" Type="http://schemas.openxmlformats.org/officeDocument/2006/relationships/slide" Target="slides/slide1.xml"/><Relationship Id="rId214" Type="http://schemas.openxmlformats.org/officeDocument/2006/relationships/slide" Target="slides/slide212.xml"/><Relationship Id="rId235" Type="http://schemas.openxmlformats.org/officeDocument/2006/relationships/slide" Target="slides/slide233.xml"/><Relationship Id="rId256" Type="http://schemas.openxmlformats.org/officeDocument/2006/relationships/slide" Target="slides/slide254.xml"/><Relationship Id="rId277" Type="http://schemas.openxmlformats.org/officeDocument/2006/relationships/slide" Target="slides/slide275.xml"/><Relationship Id="rId298" Type="http://schemas.openxmlformats.org/officeDocument/2006/relationships/slide" Target="slides/slide296.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302" Type="http://schemas.openxmlformats.org/officeDocument/2006/relationships/slide" Target="slides/slide300.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179" Type="http://schemas.openxmlformats.org/officeDocument/2006/relationships/slide" Target="slides/slide177.xml"/><Relationship Id="rId190" Type="http://schemas.openxmlformats.org/officeDocument/2006/relationships/slide" Target="slides/slide188.xml"/><Relationship Id="rId204" Type="http://schemas.openxmlformats.org/officeDocument/2006/relationships/slide" Target="slides/slide202.xml"/><Relationship Id="rId225" Type="http://schemas.openxmlformats.org/officeDocument/2006/relationships/slide" Target="slides/slide223.xml"/><Relationship Id="rId246" Type="http://schemas.openxmlformats.org/officeDocument/2006/relationships/slide" Target="slides/slide244.xml"/><Relationship Id="rId267" Type="http://schemas.openxmlformats.org/officeDocument/2006/relationships/slide" Target="slides/slide265.xml"/><Relationship Id="rId288" Type="http://schemas.openxmlformats.org/officeDocument/2006/relationships/slide" Target="slides/slide286.xml"/><Relationship Id="rId106" Type="http://schemas.openxmlformats.org/officeDocument/2006/relationships/slide" Target="slides/slide104.xml"/><Relationship Id="rId127" Type="http://schemas.openxmlformats.org/officeDocument/2006/relationships/slide" Target="slides/slide125.xml"/><Relationship Id="rId313" Type="http://schemas.openxmlformats.org/officeDocument/2006/relationships/slide" Target="slides/slide311.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94" Type="http://schemas.openxmlformats.org/officeDocument/2006/relationships/slide" Target="slides/slide92.xml"/><Relationship Id="rId148" Type="http://schemas.openxmlformats.org/officeDocument/2006/relationships/slide" Target="slides/slide146.xml"/><Relationship Id="rId169" Type="http://schemas.openxmlformats.org/officeDocument/2006/relationships/slide" Target="slides/slide167.xml"/><Relationship Id="rId4" Type="http://schemas.openxmlformats.org/officeDocument/2006/relationships/slide" Target="slides/slide2.xml"/><Relationship Id="rId180" Type="http://schemas.openxmlformats.org/officeDocument/2006/relationships/slide" Target="slides/slide178.xml"/><Relationship Id="rId215" Type="http://schemas.openxmlformats.org/officeDocument/2006/relationships/slide" Target="slides/slide213.xml"/><Relationship Id="rId236" Type="http://schemas.openxmlformats.org/officeDocument/2006/relationships/slide" Target="slides/slide234.xml"/><Relationship Id="rId257" Type="http://schemas.openxmlformats.org/officeDocument/2006/relationships/slide" Target="slides/slide255.xml"/><Relationship Id="rId278" Type="http://schemas.openxmlformats.org/officeDocument/2006/relationships/slide" Target="slides/slide276.xml"/><Relationship Id="rId303" Type="http://schemas.openxmlformats.org/officeDocument/2006/relationships/slide" Target="slides/slide301.xml"/><Relationship Id="rId42" Type="http://schemas.openxmlformats.org/officeDocument/2006/relationships/slide" Target="slides/slide40.xml"/><Relationship Id="rId84" Type="http://schemas.openxmlformats.org/officeDocument/2006/relationships/slide" Target="slides/slide82.xml"/><Relationship Id="rId138" Type="http://schemas.openxmlformats.org/officeDocument/2006/relationships/slide" Target="slides/slide136.xml"/><Relationship Id="rId191" Type="http://schemas.openxmlformats.org/officeDocument/2006/relationships/slide" Target="slides/slide189.xml"/><Relationship Id="rId205" Type="http://schemas.openxmlformats.org/officeDocument/2006/relationships/slide" Target="slides/slide203.xml"/><Relationship Id="rId247" Type="http://schemas.openxmlformats.org/officeDocument/2006/relationships/slide" Target="slides/slide245.xml"/><Relationship Id="rId107" Type="http://schemas.openxmlformats.org/officeDocument/2006/relationships/slide" Target="slides/slide105.xml"/><Relationship Id="rId289" Type="http://schemas.openxmlformats.org/officeDocument/2006/relationships/slide" Target="slides/slide287.xml"/><Relationship Id="rId11" Type="http://schemas.openxmlformats.org/officeDocument/2006/relationships/slide" Target="slides/slide9.xml"/><Relationship Id="rId53" Type="http://schemas.openxmlformats.org/officeDocument/2006/relationships/slide" Target="slides/slide51.xml"/><Relationship Id="rId149" Type="http://schemas.openxmlformats.org/officeDocument/2006/relationships/slide" Target="slides/slide147.xml"/><Relationship Id="rId314" Type="http://schemas.openxmlformats.org/officeDocument/2006/relationships/slide" Target="slides/slide312.xml"/><Relationship Id="rId95" Type="http://schemas.openxmlformats.org/officeDocument/2006/relationships/slide" Target="slides/slide93.xml"/><Relationship Id="rId160" Type="http://schemas.openxmlformats.org/officeDocument/2006/relationships/slide" Target="slides/slide158.xml"/><Relationship Id="rId216" Type="http://schemas.openxmlformats.org/officeDocument/2006/relationships/slide" Target="slides/slide214.xml"/><Relationship Id="rId258" Type="http://schemas.openxmlformats.org/officeDocument/2006/relationships/slide" Target="slides/slide256.xml"/><Relationship Id="rId22" Type="http://schemas.openxmlformats.org/officeDocument/2006/relationships/slide" Target="slides/slide20.xml"/><Relationship Id="rId64" Type="http://schemas.openxmlformats.org/officeDocument/2006/relationships/slide" Target="slides/slide62.xml"/><Relationship Id="rId118" Type="http://schemas.openxmlformats.org/officeDocument/2006/relationships/slide" Target="slides/slide116.xml"/><Relationship Id="rId171" Type="http://schemas.openxmlformats.org/officeDocument/2006/relationships/slide" Target="slides/slide169.xml"/><Relationship Id="rId227" Type="http://schemas.openxmlformats.org/officeDocument/2006/relationships/slide" Target="slides/slide225.xml"/><Relationship Id="rId269" Type="http://schemas.openxmlformats.org/officeDocument/2006/relationships/slide" Target="slides/slide267.xml"/><Relationship Id="rId33" Type="http://schemas.openxmlformats.org/officeDocument/2006/relationships/slide" Target="slides/slide31.xml"/><Relationship Id="rId129" Type="http://schemas.openxmlformats.org/officeDocument/2006/relationships/slide" Target="slides/slide127.xml"/><Relationship Id="rId280" Type="http://schemas.openxmlformats.org/officeDocument/2006/relationships/slide" Target="slides/slide278.xml"/><Relationship Id="rId75" Type="http://schemas.openxmlformats.org/officeDocument/2006/relationships/slide" Target="slides/slide73.xml"/><Relationship Id="rId140" Type="http://schemas.openxmlformats.org/officeDocument/2006/relationships/slide" Target="slides/slide138.xml"/><Relationship Id="rId182" Type="http://schemas.openxmlformats.org/officeDocument/2006/relationships/slide" Target="slides/slide180.xml"/><Relationship Id="rId6" Type="http://schemas.openxmlformats.org/officeDocument/2006/relationships/slide" Target="slides/slide4.xml"/><Relationship Id="rId238" Type="http://schemas.openxmlformats.org/officeDocument/2006/relationships/slide" Target="slides/slide236.xml"/><Relationship Id="rId291" Type="http://schemas.openxmlformats.org/officeDocument/2006/relationships/slide" Target="slides/slide289.xml"/><Relationship Id="rId305" Type="http://schemas.openxmlformats.org/officeDocument/2006/relationships/slide" Target="slides/slide303.xml"/><Relationship Id="rId44" Type="http://schemas.openxmlformats.org/officeDocument/2006/relationships/slide" Target="slides/slide42.xml"/><Relationship Id="rId86" Type="http://schemas.openxmlformats.org/officeDocument/2006/relationships/slide" Target="slides/slide84.xml"/><Relationship Id="rId151" Type="http://schemas.openxmlformats.org/officeDocument/2006/relationships/slide" Target="slides/slide149.xml"/><Relationship Id="rId193" Type="http://schemas.openxmlformats.org/officeDocument/2006/relationships/slide" Target="slides/slide191.xml"/><Relationship Id="rId207" Type="http://schemas.openxmlformats.org/officeDocument/2006/relationships/slide" Target="slides/slide205.xml"/><Relationship Id="rId249" Type="http://schemas.openxmlformats.org/officeDocument/2006/relationships/slide" Target="slides/slide247.xml"/><Relationship Id="rId13" Type="http://schemas.openxmlformats.org/officeDocument/2006/relationships/slide" Target="slides/slide11.xml"/><Relationship Id="rId109" Type="http://schemas.openxmlformats.org/officeDocument/2006/relationships/slide" Target="slides/slide107.xml"/><Relationship Id="rId260" Type="http://schemas.openxmlformats.org/officeDocument/2006/relationships/slide" Target="slides/slide258.xml"/><Relationship Id="rId316"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E453BF-CF52-44AC-A4D7-11D38D3D36C1}"/>
              </a:ext>
            </a:extLst>
          </p:cNvPr>
          <p:cNvSpPr>
            <a:spLocks noGrp="1"/>
          </p:cNvSpPr>
          <p:nvPr>
            <p:ph type="hdr" sz="quarter"/>
          </p:nvPr>
        </p:nvSpPr>
        <p:spPr>
          <a:xfrm>
            <a:off x="4" y="0"/>
            <a:ext cx="3038475" cy="463697"/>
          </a:xfrm>
          <a:prstGeom prst="rect">
            <a:avLst/>
          </a:prstGeom>
        </p:spPr>
        <p:txBody>
          <a:bodyPr vert="horz" lIns="91413" tIns="45706" rIns="91413" bIns="45706" rtlCol="0"/>
          <a:lstStyle>
            <a:lvl1pPr algn="l">
              <a:defRPr sz="1200"/>
            </a:lvl1pPr>
          </a:lstStyle>
          <a:p>
            <a:endParaRPr lang="en-US" dirty="0"/>
          </a:p>
        </p:txBody>
      </p:sp>
      <p:sp>
        <p:nvSpPr>
          <p:cNvPr id="3" name="Date Placeholder 2">
            <a:extLst>
              <a:ext uri="{FF2B5EF4-FFF2-40B4-BE49-F238E27FC236}">
                <a16:creationId xmlns:a16="http://schemas.microsoft.com/office/drawing/2014/main" id="{4114F204-BFCC-41BA-B65A-96F3CB43195F}"/>
              </a:ext>
            </a:extLst>
          </p:cNvPr>
          <p:cNvSpPr>
            <a:spLocks noGrp="1"/>
          </p:cNvSpPr>
          <p:nvPr>
            <p:ph type="dt" sz="quarter" idx="1"/>
          </p:nvPr>
        </p:nvSpPr>
        <p:spPr>
          <a:xfrm>
            <a:off x="3970341" y="0"/>
            <a:ext cx="3038475" cy="463697"/>
          </a:xfrm>
          <a:prstGeom prst="rect">
            <a:avLst/>
          </a:prstGeom>
        </p:spPr>
        <p:txBody>
          <a:bodyPr vert="horz" lIns="91413" tIns="45706" rIns="91413" bIns="45706" rtlCol="0"/>
          <a:lstStyle>
            <a:lvl1pPr algn="r">
              <a:defRPr sz="1200"/>
            </a:lvl1pPr>
          </a:lstStyle>
          <a:p>
            <a:fld id="{58267020-60B9-4DAF-8AF5-0130617CA52C}" type="datetimeFigureOut">
              <a:rPr lang="en-US" smtClean="0"/>
              <a:t>7/31/2018</a:t>
            </a:fld>
            <a:endParaRPr lang="en-US" dirty="0"/>
          </a:p>
        </p:txBody>
      </p:sp>
      <p:sp>
        <p:nvSpPr>
          <p:cNvPr id="4" name="Footer Placeholder 3">
            <a:extLst>
              <a:ext uri="{FF2B5EF4-FFF2-40B4-BE49-F238E27FC236}">
                <a16:creationId xmlns:a16="http://schemas.microsoft.com/office/drawing/2014/main" id="{C0150405-6E9C-44DA-877C-603E219B63C6}"/>
              </a:ext>
            </a:extLst>
          </p:cNvPr>
          <p:cNvSpPr>
            <a:spLocks noGrp="1"/>
          </p:cNvSpPr>
          <p:nvPr>
            <p:ph type="ftr" sz="quarter" idx="2"/>
          </p:nvPr>
        </p:nvSpPr>
        <p:spPr>
          <a:xfrm>
            <a:off x="4" y="8772380"/>
            <a:ext cx="3038475" cy="463697"/>
          </a:xfrm>
          <a:prstGeom prst="rect">
            <a:avLst/>
          </a:prstGeom>
        </p:spPr>
        <p:txBody>
          <a:bodyPr vert="horz" lIns="91413" tIns="45706" rIns="91413" bIns="45706"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39EF105-0563-4F76-BB5D-D1F7E524835A}"/>
              </a:ext>
            </a:extLst>
          </p:cNvPr>
          <p:cNvSpPr>
            <a:spLocks noGrp="1"/>
          </p:cNvSpPr>
          <p:nvPr>
            <p:ph type="sldNum" sz="quarter" idx="3"/>
          </p:nvPr>
        </p:nvSpPr>
        <p:spPr>
          <a:xfrm>
            <a:off x="3970341" y="8772380"/>
            <a:ext cx="3038475" cy="463697"/>
          </a:xfrm>
          <a:prstGeom prst="rect">
            <a:avLst/>
          </a:prstGeom>
        </p:spPr>
        <p:txBody>
          <a:bodyPr vert="horz" lIns="91413" tIns="45706" rIns="91413" bIns="45706" rtlCol="0" anchor="b"/>
          <a:lstStyle>
            <a:lvl1pPr algn="r">
              <a:defRPr sz="1200"/>
            </a:lvl1pPr>
          </a:lstStyle>
          <a:p>
            <a:fld id="{EB2AAEEC-FE39-4F9A-AC6C-605C492C61D4}" type="slidenum">
              <a:rPr lang="en-US" smtClean="0"/>
              <a:t>‹#›</a:t>
            </a:fld>
            <a:endParaRPr lang="en-US" dirty="0"/>
          </a:p>
        </p:txBody>
      </p:sp>
    </p:spTree>
    <p:extLst>
      <p:ext uri="{BB962C8B-B14F-4D97-AF65-F5344CB8AC3E}">
        <p14:creationId xmlns:p14="http://schemas.microsoft.com/office/powerpoint/2010/main" val="39312391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8" y="2"/>
            <a:ext cx="3038475" cy="461963"/>
          </a:xfrm>
          <a:prstGeom prst="rect">
            <a:avLst/>
          </a:prstGeom>
        </p:spPr>
        <p:txBody>
          <a:bodyPr vert="horz" lIns="91692" tIns="45846" rIns="91692" bIns="45846" rtlCol="0"/>
          <a:lstStyle>
            <a:lvl1pPr algn="l">
              <a:defRPr sz="1200"/>
            </a:lvl1pPr>
          </a:lstStyle>
          <a:p>
            <a:endParaRPr lang="en-US" dirty="0"/>
          </a:p>
        </p:txBody>
      </p:sp>
      <p:sp>
        <p:nvSpPr>
          <p:cNvPr id="3" name="Date Placeholder 2"/>
          <p:cNvSpPr>
            <a:spLocks noGrp="1"/>
          </p:cNvSpPr>
          <p:nvPr>
            <p:ph type="dt" idx="1"/>
          </p:nvPr>
        </p:nvSpPr>
        <p:spPr>
          <a:xfrm>
            <a:off x="3970345" y="2"/>
            <a:ext cx="3038475" cy="461963"/>
          </a:xfrm>
          <a:prstGeom prst="rect">
            <a:avLst/>
          </a:prstGeom>
        </p:spPr>
        <p:txBody>
          <a:bodyPr vert="horz" lIns="91692" tIns="45846" rIns="91692" bIns="45846" rtlCol="0"/>
          <a:lstStyle>
            <a:lvl1pPr algn="r">
              <a:defRPr sz="1200"/>
            </a:lvl1pPr>
          </a:lstStyle>
          <a:p>
            <a:fld id="{4A6AD661-E0DE-438B-90A9-AC6C3331443E}" type="datetimeFigureOut">
              <a:rPr lang="en-US" smtClean="0"/>
              <a:t>7/31/2018</a:t>
            </a:fld>
            <a:endParaRPr lang="en-US" dirty="0"/>
          </a:p>
        </p:txBody>
      </p:sp>
      <p:sp>
        <p:nvSpPr>
          <p:cNvPr id="4" name="Slide Image Placeholder 3"/>
          <p:cNvSpPr>
            <a:spLocks noGrp="1" noRot="1" noChangeAspect="1"/>
          </p:cNvSpPr>
          <p:nvPr>
            <p:ph type="sldImg" idx="2"/>
          </p:nvPr>
        </p:nvSpPr>
        <p:spPr>
          <a:xfrm>
            <a:off x="425450" y="690563"/>
            <a:ext cx="6159500" cy="3465512"/>
          </a:xfrm>
          <a:prstGeom prst="rect">
            <a:avLst/>
          </a:prstGeom>
          <a:noFill/>
          <a:ln w="12700">
            <a:solidFill>
              <a:prstClr val="black"/>
            </a:solidFill>
          </a:ln>
        </p:spPr>
        <p:txBody>
          <a:bodyPr vert="horz" lIns="91692" tIns="45846" rIns="91692" bIns="45846" rtlCol="0" anchor="ctr"/>
          <a:lstStyle/>
          <a:p>
            <a:endParaRPr lang="en-US" dirty="0"/>
          </a:p>
        </p:txBody>
      </p:sp>
      <p:sp>
        <p:nvSpPr>
          <p:cNvPr id="5" name="Notes Placeholder 4"/>
          <p:cNvSpPr>
            <a:spLocks noGrp="1"/>
          </p:cNvSpPr>
          <p:nvPr>
            <p:ph type="body" sz="quarter" idx="3"/>
          </p:nvPr>
        </p:nvSpPr>
        <p:spPr>
          <a:xfrm>
            <a:off x="701679" y="4387857"/>
            <a:ext cx="5607050" cy="4156075"/>
          </a:xfrm>
          <a:prstGeom prst="rect">
            <a:avLst/>
          </a:prstGeom>
        </p:spPr>
        <p:txBody>
          <a:bodyPr vert="horz" lIns="91692" tIns="45846" rIns="91692" bIns="4584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8" y="8772529"/>
            <a:ext cx="3038475" cy="461963"/>
          </a:xfrm>
          <a:prstGeom prst="rect">
            <a:avLst/>
          </a:prstGeom>
        </p:spPr>
        <p:txBody>
          <a:bodyPr vert="horz" lIns="91692" tIns="45846" rIns="91692" bIns="458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45" y="8772529"/>
            <a:ext cx="3038475" cy="461963"/>
          </a:xfrm>
          <a:prstGeom prst="rect">
            <a:avLst/>
          </a:prstGeom>
        </p:spPr>
        <p:txBody>
          <a:bodyPr vert="horz" lIns="91692" tIns="45846" rIns="91692" bIns="45846" rtlCol="0" anchor="b"/>
          <a:lstStyle>
            <a:lvl1pPr algn="r">
              <a:defRPr sz="1200"/>
            </a:lvl1pPr>
          </a:lstStyle>
          <a:p>
            <a:fld id="{F4D1881C-7EDF-4C34-A49C-17C9633301F1}" type="slidenum">
              <a:rPr lang="en-US" smtClean="0"/>
              <a:t>‹#›</a:t>
            </a:fld>
            <a:endParaRPr lang="en-US" dirty="0"/>
          </a:p>
        </p:txBody>
      </p:sp>
    </p:spTree>
    <p:extLst>
      <p:ext uri="{BB962C8B-B14F-4D97-AF65-F5344CB8AC3E}">
        <p14:creationId xmlns:p14="http://schemas.microsoft.com/office/powerpoint/2010/main" val="1106620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77FDD4-A004-465B-A46A-1B7515B2407A}" type="slidenum">
              <a:rPr lang="en-US" smtClean="0"/>
              <a:t>7</a:t>
            </a:fld>
            <a:endParaRPr lang="en-US" dirty="0"/>
          </a:p>
        </p:txBody>
      </p:sp>
    </p:spTree>
    <p:extLst>
      <p:ext uri="{BB962C8B-B14F-4D97-AF65-F5344CB8AC3E}">
        <p14:creationId xmlns:p14="http://schemas.microsoft.com/office/powerpoint/2010/main" val="3191052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77FDD4-A004-465B-A46A-1B7515B2407A}" type="slidenum">
              <a:rPr lang="en-US" smtClean="0"/>
              <a:t>11</a:t>
            </a:fld>
            <a:endParaRPr lang="en-US" dirty="0"/>
          </a:p>
        </p:txBody>
      </p:sp>
    </p:spTree>
    <p:extLst>
      <p:ext uri="{BB962C8B-B14F-4D97-AF65-F5344CB8AC3E}">
        <p14:creationId xmlns:p14="http://schemas.microsoft.com/office/powerpoint/2010/main" val="3340323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77FDD4-A004-465B-A46A-1B7515B2407A}" type="slidenum">
              <a:rPr lang="en-US" smtClean="0"/>
              <a:t>12</a:t>
            </a:fld>
            <a:endParaRPr lang="en-US" dirty="0"/>
          </a:p>
        </p:txBody>
      </p:sp>
    </p:spTree>
    <p:extLst>
      <p:ext uri="{BB962C8B-B14F-4D97-AF65-F5344CB8AC3E}">
        <p14:creationId xmlns:p14="http://schemas.microsoft.com/office/powerpoint/2010/main" val="3565442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Student Loans – New Cancellation of Debt exclusion </a:t>
            </a:r>
            <a:r>
              <a:rPr lang="en-US" sz="1300" dirty="0"/>
              <a:t>The deduction for student loan interest remains. A student loan discharged on account of death or total disability of the student is excluded from gross income, but only if the discharge of indebtedness occurs prior to January 1, 2026.</a:t>
            </a:r>
          </a:p>
          <a:p>
            <a:endParaRPr lang="en-US" dirty="0"/>
          </a:p>
        </p:txBody>
      </p:sp>
      <p:sp>
        <p:nvSpPr>
          <p:cNvPr id="4" name="Slide Number Placeholder 3"/>
          <p:cNvSpPr>
            <a:spLocks noGrp="1"/>
          </p:cNvSpPr>
          <p:nvPr>
            <p:ph type="sldNum" sz="quarter" idx="10"/>
          </p:nvPr>
        </p:nvSpPr>
        <p:spPr/>
        <p:txBody>
          <a:bodyPr/>
          <a:lstStyle/>
          <a:p>
            <a:fld id="{7A77FDD4-A004-465B-A46A-1B7515B2407A}" type="slidenum">
              <a:rPr lang="en-US" smtClean="0"/>
              <a:t>13</a:t>
            </a:fld>
            <a:endParaRPr lang="en-US" dirty="0"/>
          </a:p>
        </p:txBody>
      </p:sp>
    </p:spTree>
    <p:extLst>
      <p:ext uri="{BB962C8B-B14F-4D97-AF65-F5344CB8AC3E}">
        <p14:creationId xmlns:p14="http://schemas.microsoft.com/office/powerpoint/2010/main" val="3417211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77FDD4-A004-465B-A46A-1B7515B2407A}" type="slidenum">
              <a:rPr lang="en-US" smtClean="0"/>
              <a:t>14</a:t>
            </a:fld>
            <a:endParaRPr lang="en-US" dirty="0"/>
          </a:p>
        </p:txBody>
      </p:sp>
    </p:spTree>
    <p:extLst>
      <p:ext uri="{BB962C8B-B14F-4D97-AF65-F5344CB8AC3E}">
        <p14:creationId xmlns:p14="http://schemas.microsoft.com/office/powerpoint/2010/main" val="1950145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5450" y="690563"/>
            <a:ext cx="6159500" cy="34655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D1881C-7EDF-4C34-A49C-17C9633301F1}" type="slidenum">
              <a:rPr lang="en-US" smtClean="0"/>
              <a:t>194</a:t>
            </a:fld>
            <a:endParaRPr lang="en-US" dirty="0"/>
          </a:p>
        </p:txBody>
      </p:sp>
    </p:spTree>
    <p:extLst>
      <p:ext uri="{BB962C8B-B14F-4D97-AF65-F5344CB8AC3E}">
        <p14:creationId xmlns:p14="http://schemas.microsoft.com/office/powerpoint/2010/main" val="34727919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9BB8366-A15E-4729-993B-FB5C1D70F96C}" type="datetimeFigureOut">
              <a:rPr lang="en-US" smtClean="0"/>
              <a:pPr/>
              <a:t>7/31/2018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3462102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BB8366-A15E-4729-993B-FB5C1D70F96C}" type="datetimeFigureOut">
              <a:rPr lang="en-US" smtClean="0"/>
              <a:pPr/>
              <a:t>7/31/2018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3397332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BB8366-A15E-4729-993B-FB5C1D70F96C}" type="datetimeFigureOut">
              <a:rPr lang="en-US" smtClean="0"/>
              <a:pPr/>
              <a:t>7/31/2018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183473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BB8366-A15E-4729-993B-FB5C1D70F96C}" type="datetimeFigureOut">
              <a:rPr lang="en-US" smtClean="0"/>
              <a:pPr/>
              <a:t>7/31/2018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1846343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9BB8366-A15E-4729-993B-FB5C1D70F96C}" type="datetimeFigureOut">
              <a:rPr lang="en-US" smtClean="0"/>
              <a:pPr/>
              <a:t>7/31/2018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1671391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9BB8366-A15E-4729-993B-FB5C1D70F96C}" type="datetimeFigureOut">
              <a:rPr lang="en-US" smtClean="0"/>
              <a:pPr/>
              <a:t>7/31/2018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3310785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BB8366-A15E-4729-993B-FB5C1D70F96C}" type="datetimeFigureOut">
              <a:rPr lang="en-US" smtClean="0"/>
              <a:pPr/>
              <a:t>7/31/2018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2559891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BB8366-A15E-4729-993B-FB5C1D70F96C}" type="datetimeFigureOut">
              <a:rPr lang="en-US" smtClean="0"/>
              <a:pPr/>
              <a:t>7/31/2018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2863249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BB8366-A15E-4729-993B-FB5C1D70F96C}" type="datetimeFigureOut">
              <a:rPr lang="en-US" smtClean="0"/>
              <a:pPr/>
              <a:t>7/31/2018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3535061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BB8366-A15E-4729-993B-FB5C1D70F96C}" type="datetimeFigureOut">
              <a:rPr lang="en-US" smtClean="0"/>
              <a:pPr/>
              <a:t>7/31/2018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2892914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BB8366-A15E-4729-993B-FB5C1D70F96C}" type="datetimeFigureOut">
              <a:rPr lang="en-US" smtClean="0"/>
              <a:pPr/>
              <a:t>7/31/2018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2184291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2A602A-0F52-4F7A-917D-CCE6A4E582EB}" type="datetimeFigureOut">
              <a:rPr lang="en-US" smtClean="0"/>
              <a:pPr/>
              <a:t>7/31/2018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34487705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2A602A-0F52-4F7A-917D-CCE6A4E582EB}" type="datetimeFigureOut">
              <a:rPr lang="en-US" smtClean="0"/>
              <a:pPr/>
              <a:t>7/31/2018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C81B1B-BC7F-4EBD-9AC2-2B2BF5AF0E84}" type="slidenum">
              <a:rPr lang="en-US" smtClean="0"/>
              <a:pPr/>
              <a:t>‹#›</a:t>
            </a:fld>
            <a:endParaRPr lang="en-US" dirty="0"/>
          </a:p>
        </p:txBody>
      </p:sp>
      <p:sp>
        <p:nvSpPr>
          <p:cNvPr id="7" name="Slide Number Placeholder 5"/>
          <p:cNvSpPr txBox="1">
            <a:spLocks/>
          </p:cNvSpPr>
          <p:nvPr userDrawn="1"/>
        </p:nvSpPr>
        <p:spPr>
          <a:xfrm>
            <a:off x="9147628" y="92076"/>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1200" smtClean="0"/>
              <a:pPr/>
              <a:t>‹#›</a:t>
            </a:fld>
            <a:endParaRPr lang="en-US" sz="1200" dirty="0"/>
          </a:p>
        </p:txBody>
      </p:sp>
    </p:spTree>
    <p:extLst>
      <p:ext uri="{BB962C8B-B14F-4D97-AF65-F5344CB8AC3E}">
        <p14:creationId xmlns:p14="http://schemas.microsoft.com/office/powerpoint/2010/main" val="19470164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2A602A-0F52-4F7A-917D-CCE6A4E582EB}" type="datetimeFigureOut">
              <a:rPr lang="en-US" smtClean="0"/>
              <a:pPr/>
              <a:t>7/31/2018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26628490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2A602A-0F52-4F7A-917D-CCE6A4E582EB}" type="datetimeFigureOut">
              <a:rPr lang="en-US" smtClean="0"/>
              <a:pPr/>
              <a:t>7/31/2018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1676367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2A602A-0F52-4F7A-917D-CCE6A4E582EB}" type="datetimeFigureOut">
              <a:rPr lang="en-US" smtClean="0"/>
              <a:pPr/>
              <a:t>7/31/2018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1535280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2A602A-0F52-4F7A-917D-CCE6A4E582EB}" type="datetimeFigureOut">
              <a:rPr lang="en-US" smtClean="0"/>
              <a:pPr/>
              <a:t>7/31/2018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33811410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2A602A-0F52-4F7A-917D-CCE6A4E582EB}" type="datetimeFigureOut">
              <a:rPr lang="en-US" smtClean="0"/>
              <a:pPr/>
              <a:t>7/31/2018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18318395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2A602A-0F52-4F7A-917D-CCE6A4E582EB}" type="datetimeFigureOut">
              <a:rPr lang="en-US" smtClean="0"/>
              <a:pPr/>
              <a:t>7/31/2018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32239790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2A602A-0F52-4F7A-917D-CCE6A4E582EB}" type="datetimeFigureOut">
              <a:rPr lang="en-US" smtClean="0"/>
              <a:pPr/>
              <a:t>7/31/2018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23512099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2A602A-0F52-4F7A-917D-CCE6A4E582EB}" type="datetimeFigureOut">
              <a:rPr lang="en-US" smtClean="0"/>
              <a:pPr/>
              <a:t>7/31/2018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35513985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2A602A-0F52-4F7A-917D-CCE6A4E582EB}" type="datetimeFigureOut">
              <a:rPr lang="en-US" smtClean="0"/>
              <a:pPr/>
              <a:t>7/31/2018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1288310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BB8366-A15E-4729-993B-FB5C1D70F96C}" type="datetimeFigureOut">
              <a:rPr lang="en-US" smtClean="0"/>
              <a:pPr/>
              <a:t>7/31/2018</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24248192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BB8366-A15E-4729-993B-FB5C1D70F96C}" type="datetimeFigureOut">
              <a:rPr lang="en-US" smtClean="0"/>
              <a:pPr/>
              <a:t>7/31/2018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3399345902"/>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8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3.xml"/></Relationships>
</file>

<file path=ppt/slides/_rels/slide22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3.xml"/></Relationships>
</file>

<file path=ppt/slides/_rels/slide22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3.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3.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3.xml"/></Relationships>
</file>

<file path=ppt/slides/_rels/slide24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3.xml"/></Relationships>
</file>

<file path=ppt/slides/_rels/slide24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3.xml"/></Relationships>
</file>

<file path=ppt/slides/_rels/slide24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3.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3.xml"/></Relationships>
</file>

<file path=ppt/slides/_rels/slide25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3.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3.xml"/></Relationships>
</file>

<file path=ppt/slides/_rels/slide25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3.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3.xml"/></Relationships>
</file>

<file path=ppt/slides/_rels/slide262.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3.xml"/></Relationships>
</file>

<file path=ppt/slides/_rels/slide26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3.xml"/></Relationships>
</file>

<file path=ppt/slides/_rels/slide264.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3.xml"/></Relationships>
</file>

<file path=ppt/slides/_rels/slide26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3.xml"/></Relationships>
</file>

<file path=ppt/slides/_rels/slide26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3.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3.xml"/></Relationships>
</file>

<file path=ppt/slides/_rels/slide277.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3.xml"/></Relationships>
</file>

<file path=ppt/slides/_rels/slide278.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3.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0.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3.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5.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3.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8.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13.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1.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3.xml"/></Relationships>
</file>

<file path=ppt/slides/_rels/slide292.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3.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1.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13.xml"/></Relationships>
</file>

<file path=ppt/slides/_rels/slide302.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13.xml"/></Relationships>
</file>

<file path=ppt/slides/_rels/slide303.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13.xml"/></Relationships>
</file>

<file path=ppt/slides/_rels/slide304.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13.xml"/></Relationships>
</file>

<file path=ppt/slides/_rels/slide305.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13.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1916433" y="93062"/>
            <a:ext cx="8359135" cy="54427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1200" dirty="0">
              <a:latin typeface="Calibri Light" panose="020F0302020204030204" pitchFamily="34" charset="0"/>
              <a:cs typeface="Arial" panose="020B0604020202020204" pitchFamily="34" charset="0"/>
            </a:endParaRPr>
          </a:p>
        </p:txBody>
      </p:sp>
      <p:sp>
        <p:nvSpPr>
          <p:cNvPr id="10" name="Title 1"/>
          <p:cNvSpPr txBox="1">
            <a:spLocks/>
          </p:cNvSpPr>
          <p:nvPr/>
        </p:nvSpPr>
        <p:spPr>
          <a:xfrm>
            <a:off x="304800" y="2646937"/>
            <a:ext cx="8229600" cy="1367510"/>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solidFill>
                  <a:schemeClr val="bg1"/>
                </a:solidFill>
                <a:latin typeface="Times New Roman" panose="02020603050405020304" pitchFamily="18" charset="0"/>
                <a:cs typeface="Times New Roman" panose="02020603050405020304" pitchFamily="18" charset="0"/>
              </a:rPr>
              <a:t>TRI</a:t>
            </a:r>
            <a:r>
              <a:rPr lang="en-US" sz="4000" b="1" dirty="0">
                <a:solidFill>
                  <a:schemeClr val="bg1"/>
                </a:solidFill>
                <a:latin typeface="Times New Roman" panose="02020603050405020304" pitchFamily="18" charset="0"/>
                <a:cs typeface="Times New Roman" panose="02020603050405020304" pitchFamily="18" charset="0"/>
              </a:rPr>
              <a:t> </a:t>
            </a:r>
            <a:r>
              <a:rPr lang="en-US" sz="2000" cap="none" dirty="0">
                <a:solidFill>
                  <a:schemeClr val="bg1"/>
                </a:solidFill>
                <a:latin typeface="Calibri Light" panose="020F0302020204030204" pitchFamily="34" charset="0"/>
                <a:cs typeface="Arial" panose="020B0604020202020204" pitchFamily="34" charset="0"/>
              </a:rPr>
              <a:t>Tax Resolution Institute</a:t>
            </a:r>
            <a:endParaRPr lang="en-US" dirty="0">
              <a:solidFill>
                <a:schemeClr val="bg1"/>
              </a:solidFill>
              <a:latin typeface="Calibri Light" panose="020F0302020204030204" pitchFamily="34" charset="0"/>
              <a:cs typeface="Arial" panose="020B0604020202020204" pitchFamily="34" charset="0"/>
            </a:endParaRPr>
          </a:p>
        </p:txBody>
      </p:sp>
      <p:sp>
        <p:nvSpPr>
          <p:cNvPr id="7" name="TextBox 6"/>
          <p:cNvSpPr txBox="1"/>
          <p:nvPr/>
        </p:nvSpPr>
        <p:spPr>
          <a:xfrm>
            <a:off x="440704" y="3599563"/>
            <a:ext cx="3803605" cy="338554"/>
          </a:xfrm>
          <a:prstGeom prst="rect">
            <a:avLst/>
          </a:prstGeom>
          <a:noFill/>
        </p:spPr>
        <p:txBody>
          <a:bodyPr wrap="none" rtlCol="0">
            <a:spAutoFit/>
          </a:bodyPr>
          <a:lstStyle/>
          <a:p>
            <a:r>
              <a:rPr lang="en-US" sz="1600" dirty="0">
                <a:solidFill>
                  <a:schemeClr val="bg1"/>
                </a:solidFill>
                <a:latin typeface="Calibri Light" panose="020F0302020204030204" pitchFamily="34" charset="0"/>
              </a:rPr>
              <a:t>…where </a:t>
            </a:r>
            <a:r>
              <a:rPr lang="en-US" sz="1600" i="1" dirty="0">
                <a:solidFill>
                  <a:schemeClr val="bg1"/>
                </a:solidFill>
                <a:latin typeface="Calibri Light" panose="020F0302020204030204" pitchFamily="34" charset="0"/>
              </a:rPr>
              <a:t>your client’s tax debt is your power!</a:t>
            </a:r>
          </a:p>
        </p:txBody>
      </p:sp>
      <p:sp>
        <p:nvSpPr>
          <p:cNvPr id="8" name="Rectangle 7">
            <a:extLst>
              <a:ext uri="{FF2B5EF4-FFF2-40B4-BE49-F238E27FC236}">
                <a16:creationId xmlns:a16="http://schemas.microsoft.com/office/drawing/2014/main" id="{03E4F5D4-7351-45A2-B452-7F0E007DF6F7}"/>
              </a:ext>
            </a:extLst>
          </p:cNvPr>
          <p:cNvSpPr/>
          <p:nvPr/>
        </p:nvSpPr>
        <p:spPr>
          <a:xfrm>
            <a:off x="4914900" y="-457200"/>
            <a:ext cx="7410450" cy="75152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oon 8">
            <a:extLst>
              <a:ext uri="{FF2B5EF4-FFF2-40B4-BE49-F238E27FC236}">
                <a16:creationId xmlns:a16="http://schemas.microsoft.com/office/drawing/2014/main" id="{7C586834-8536-4B7C-9FC5-BBE46D03348E}"/>
              </a:ext>
            </a:extLst>
          </p:cNvPr>
          <p:cNvSpPr/>
          <p:nvPr/>
        </p:nvSpPr>
        <p:spPr>
          <a:xfrm rot="10800000">
            <a:off x="1750597" y="-4008076"/>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p:nvSpPr>
        <p:spPr>
          <a:xfrm>
            <a:off x="4997196" y="1075487"/>
            <a:ext cx="5811014" cy="4154984"/>
          </a:xfrm>
          <a:prstGeom prst="rect">
            <a:avLst/>
          </a:prstGeom>
          <a:noFill/>
        </p:spPr>
        <p:txBody>
          <a:bodyPr wrap="none" rtlCol="0">
            <a:spAutoFit/>
          </a:bodyPr>
          <a:lstStyle/>
          <a:p>
            <a:endParaRPr lang="en-US" sz="4000" i="1" dirty="0">
              <a:latin typeface="Calibri Light" panose="020F0302020204030204" pitchFamily="34" charset="0"/>
            </a:endParaRPr>
          </a:p>
          <a:p>
            <a:endParaRPr lang="en-US" sz="4000" i="1" dirty="0">
              <a:latin typeface="Calibri Light" panose="020F0302020204030204" pitchFamily="34" charset="0"/>
            </a:endParaRPr>
          </a:p>
          <a:p>
            <a:pPr algn="ctr"/>
            <a:r>
              <a:rPr lang="en-US" sz="7200" dirty="0">
                <a:latin typeface="Calibri Light" panose="020F0302020204030204" pitchFamily="34" charset="0"/>
              </a:rPr>
              <a:t>“</a:t>
            </a:r>
            <a:r>
              <a:rPr lang="en-US" sz="7200" b="1" dirty="0">
                <a:latin typeface="Calibri Light" panose="020F0302020204030204" pitchFamily="34" charset="0"/>
              </a:rPr>
              <a:t>Busy Season</a:t>
            </a:r>
            <a:r>
              <a:rPr lang="en-US" sz="7200" dirty="0">
                <a:latin typeface="Calibri Light" panose="020F0302020204030204" pitchFamily="34" charset="0"/>
              </a:rPr>
              <a:t>” </a:t>
            </a:r>
          </a:p>
          <a:p>
            <a:r>
              <a:rPr lang="en-US" sz="7200" dirty="0">
                <a:latin typeface="Calibri Light" panose="020F0302020204030204" pitchFamily="34" charset="0"/>
              </a:rPr>
              <a:t>     </a:t>
            </a:r>
            <a:r>
              <a:rPr lang="en-US" sz="5400" i="1" dirty="0">
                <a:latin typeface="Calibri Light" panose="020F0302020204030204" pitchFamily="34" charset="0"/>
              </a:rPr>
              <a:t>…all year long</a:t>
            </a:r>
            <a:endParaRPr lang="en-US" sz="7200" i="1" dirty="0">
              <a:latin typeface="Calibri Light" panose="020F0302020204030204" pitchFamily="34" charset="0"/>
            </a:endParaRPr>
          </a:p>
          <a:p>
            <a:endParaRPr lang="en-US" sz="4000" i="1" dirty="0"/>
          </a:p>
        </p:txBody>
      </p:sp>
      <p:sp>
        <p:nvSpPr>
          <p:cNvPr id="5" name="TextBox 4"/>
          <p:cNvSpPr txBox="1"/>
          <p:nvPr/>
        </p:nvSpPr>
        <p:spPr>
          <a:xfrm>
            <a:off x="304800" y="6375343"/>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616921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7" name="Straight Arrow Connector 26">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 name="Title 1"/>
          <p:cNvSpPr txBox="1">
            <a:spLocks/>
          </p:cNvSpPr>
          <p:nvPr/>
        </p:nvSpPr>
        <p:spPr>
          <a:xfrm>
            <a:off x="529205" y="1368591"/>
            <a:ext cx="6995545" cy="3462228"/>
          </a:xfrm>
          <a:prstGeom prst="rect">
            <a:avLst/>
          </a:prstGeom>
        </p:spPr>
        <p:txBody>
          <a:bodyPr vert="horz" lIns="91440" tIns="45720" rIns="91440" bIns="45720" rtlCol="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R="0" lvl="0" fontAlgn="auto">
              <a:spcAft>
                <a:spcPts val="600"/>
              </a:spcAft>
              <a:buClrTx/>
              <a:buSzTx/>
              <a:tabLst/>
              <a:defRPr/>
            </a:pPr>
            <a:r>
              <a:rPr kumimoji="0" lang="en-US" sz="8000" b="0" i="0" u="none" strike="noStrike" cap="none" spc="0" normalizeH="0" baseline="0" noProof="0" dirty="0">
                <a:ln>
                  <a:noFill/>
                </a:ln>
                <a:solidFill>
                  <a:srgbClr val="003399"/>
                </a:solidFill>
                <a:effectLst/>
                <a:uLnTx/>
                <a:uFillTx/>
                <a:ea typeface="+mn-ea"/>
                <a:cs typeface="+mn-cs"/>
              </a:rPr>
              <a:t>Tax</a:t>
            </a:r>
          </a:p>
          <a:p>
            <a:pPr marR="0" lvl="0" fontAlgn="auto">
              <a:spcAft>
                <a:spcPts val="600"/>
              </a:spcAft>
              <a:buClrTx/>
              <a:buSzTx/>
              <a:tabLst/>
              <a:defRPr/>
            </a:pPr>
            <a:r>
              <a:rPr kumimoji="0" lang="en-US" sz="8000" b="0" i="0" u="none" strike="noStrike" cap="none" spc="0" normalizeH="0" baseline="0" noProof="0" dirty="0">
                <a:ln>
                  <a:noFill/>
                </a:ln>
                <a:solidFill>
                  <a:srgbClr val="003399"/>
                </a:solidFill>
                <a:effectLst/>
                <a:uLnTx/>
                <a:uFillTx/>
                <a:ea typeface="+mn-ea"/>
                <a:cs typeface="+mn-cs"/>
              </a:rPr>
              <a:t>    Tax  </a:t>
            </a:r>
            <a:r>
              <a:rPr kumimoji="0" lang="en-US" sz="6000" b="0" i="0" u="none" strike="noStrike" cap="none" spc="0" normalizeH="0" baseline="0" noProof="0" dirty="0">
                <a:ln>
                  <a:noFill/>
                </a:ln>
                <a:solidFill>
                  <a:srgbClr val="003399"/>
                </a:solidFill>
                <a:effectLst/>
                <a:uLnTx/>
                <a:uFillTx/>
                <a:ea typeface="+mn-ea"/>
                <a:cs typeface="+mn-cs"/>
              </a:rPr>
              <a:t>&amp;</a:t>
            </a:r>
            <a:r>
              <a:rPr lang="en-US" sz="8000" dirty="0">
                <a:solidFill>
                  <a:srgbClr val="003399"/>
                </a:solidFill>
                <a:ea typeface="+mn-ea"/>
                <a:cs typeface="+mn-cs"/>
              </a:rPr>
              <a:t> </a:t>
            </a:r>
          </a:p>
          <a:p>
            <a:pPr marR="0" lvl="0" fontAlgn="auto">
              <a:spcAft>
                <a:spcPts val="600"/>
              </a:spcAft>
              <a:buClrTx/>
              <a:buSzTx/>
              <a:tabLst/>
              <a:defRPr/>
            </a:pPr>
            <a:r>
              <a:rPr lang="en-US" sz="8000" dirty="0">
                <a:solidFill>
                  <a:srgbClr val="003399"/>
                </a:solidFill>
                <a:ea typeface="+mn-ea"/>
                <a:cs typeface="+mn-cs"/>
              </a:rPr>
              <a:t>        More tax</a:t>
            </a:r>
            <a:endParaRPr kumimoji="0" lang="en-US" sz="8000" b="0" i="1" u="none" strike="noStrike" cap="none" spc="0" normalizeH="0" baseline="0" noProof="0" dirty="0">
              <a:ln>
                <a:noFill/>
              </a:ln>
              <a:solidFill>
                <a:srgbClr val="003399"/>
              </a:solidFill>
              <a:effectLst/>
              <a:uLnTx/>
              <a:uFillTx/>
              <a:ea typeface="+mn-ea"/>
              <a:cs typeface="+mn-cs"/>
            </a:endParaRPr>
          </a:p>
        </p:txBody>
      </p:sp>
      <p:sp>
        <p:nvSpPr>
          <p:cNvPr id="14" name="Footer Placeholder 13"/>
          <p:cNvSpPr>
            <a:spLocks noGrp="1"/>
          </p:cNvSpPr>
          <p:nvPr>
            <p:ph type="ftr" sz="quarter" idx="11"/>
          </p:nvPr>
        </p:nvSpPr>
        <p:spPr>
          <a:xfrm>
            <a:off x="374139" y="6037265"/>
            <a:ext cx="7305675" cy="365125"/>
          </a:xfrm>
        </p:spPr>
        <p:txBody>
          <a:bodyPr vert="horz" lIns="91440" tIns="45720" rIns="91440" bIns="45720" rtlCol="0" anchor="ctr">
            <a:normAutofit/>
          </a:bodyPr>
          <a:lstStyle/>
          <a:p>
            <a:pPr algn="l">
              <a:lnSpc>
                <a:spcPct val="90000"/>
              </a:lnSpc>
              <a:spcAft>
                <a:spcPts val="600"/>
              </a:spcAft>
              <a:defRPr/>
            </a:pPr>
            <a:r>
              <a:rPr lang="en-US" sz="1100" kern="1200" dirty="0">
                <a:solidFill>
                  <a:prstClr val="black">
                    <a:tint val="75000"/>
                  </a:prstClr>
                </a:solidFill>
                <a:latin typeface="Calibri" panose="020F0502020204030204"/>
                <a:ea typeface="+mn-ea"/>
                <a:cs typeface="+mn-cs"/>
              </a:rPr>
              <a:t>www.taxresolutioninstitute.org                                 info@taxresolutioninstitute.org                                                 (877) 829-8370</a:t>
            </a:r>
          </a:p>
        </p:txBody>
      </p:sp>
      <p:sp>
        <p:nvSpPr>
          <p:cNvPr id="15" name="Slide Number Placeholder 14"/>
          <p:cNvSpPr>
            <a:spLocks noGrp="1"/>
          </p:cNvSpPr>
          <p:nvPr>
            <p:ph type="sldNum" sz="quarter" idx="12"/>
          </p:nvPr>
        </p:nvSpPr>
        <p:spPr>
          <a:xfrm>
            <a:off x="6941820" y="6356350"/>
            <a:ext cx="1165860" cy="365125"/>
          </a:xfrm>
          <a:prstGeom prst="ellipse">
            <a:avLst/>
          </a:prstGeom>
        </p:spPr>
        <p:txBody>
          <a:bodyPr vert="horz" lIns="91440" tIns="45720" rIns="91440" bIns="45720" rtlCol="0" anchor="ctr">
            <a:normAutofit/>
          </a:bodyPr>
          <a:lstStyle/>
          <a:p>
            <a:pPr>
              <a:lnSpc>
                <a:spcPct val="90000"/>
              </a:lnSpc>
              <a:spcAft>
                <a:spcPts val="600"/>
              </a:spcAft>
              <a:defRPr/>
            </a:pPr>
            <a:fld id="{68C81B1B-BC7F-4EBD-9AC2-2B2BF5AF0E84}" type="slidenum">
              <a:rPr lang="en-US">
                <a:solidFill>
                  <a:prstClr val="black">
                    <a:tint val="75000"/>
                  </a:prstClr>
                </a:solidFill>
                <a:latin typeface="Calibri" panose="020F0502020204030204"/>
              </a:rPr>
              <a:pPr>
                <a:lnSpc>
                  <a:spcPct val="90000"/>
                </a:lnSpc>
                <a:spcAft>
                  <a:spcPts val="600"/>
                </a:spcAft>
                <a:defRPr/>
              </a:pPr>
              <a:t>2</a:t>
            </a:fld>
            <a:endParaRPr lang="en-US" dirty="0">
              <a:solidFill>
                <a:prstClr val="black">
                  <a:tint val="75000"/>
                </a:prstClr>
              </a:solidFill>
              <a:latin typeface="Calibri" panose="020F0502020204030204"/>
            </a:endParaRPr>
          </a:p>
        </p:txBody>
      </p:sp>
      <p:pic>
        <p:nvPicPr>
          <p:cNvPr id="3" name="Picture 2">
            <a:extLst>
              <a:ext uri="{FF2B5EF4-FFF2-40B4-BE49-F238E27FC236}">
                <a16:creationId xmlns:a16="http://schemas.microsoft.com/office/drawing/2014/main" id="{1629CC59-F7EC-4260-B024-EBD530706315}"/>
              </a:ext>
            </a:extLst>
          </p:cNvPr>
          <p:cNvPicPr>
            <a:picLocks noChangeAspect="1"/>
          </p:cNvPicPr>
          <p:nvPr/>
        </p:nvPicPr>
        <p:blipFill rotWithShape="1">
          <a:blip r:embed="rId2">
            <a:extLst>
              <a:ext uri="{28A0092B-C50C-407E-A947-70E740481C1C}">
                <a14:useLocalDpi xmlns:a14="http://schemas.microsoft.com/office/drawing/2010/main" val="0"/>
              </a:ext>
            </a:extLst>
          </a:blip>
          <a:srcRect l="22903" r="2" b="2"/>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939131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B7F3CE5-2B4B-4172-85BF-9BA239EBA2EA}"/>
              </a:ext>
            </a:extLst>
          </p:cNvPr>
          <p:cNvSpPr/>
          <p:nvPr/>
        </p:nvSpPr>
        <p:spPr>
          <a:xfrm>
            <a:off x="4914900" y="-457200"/>
            <a:ext cx="7410450" cy="75152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88947" y="2459746"/>
            <a:ext cx="8229600" cy="1602392"/>
          </a:xfrm>
        </p:spPr>
        <p:txBody>
          <a:bodyPr>
            <a:normAutofit/>
          </a:bodyPr>
          <a:lstStyle/>
          <a:p>
            <a:r>
              <a:rPr lang="en-US" sz="4800" dirty="0">
                <a:solidFill>
                  <a:schemeClr val="bg1"/>
                </a:solidFill>
                <a:cs typeface="Arial" panose="020B0604020202020204" pitchFamily="34" charset="0"/>
              </a:rPr>
              <a:t>Meet our</a:t>
            </a:r>
            <a:br>
              <a:rPr lang="en-US" sz="4800" dirty="0">
                <a:solidFill>
                  <a:schemeClr val="bg1"/>
                </a:solidFill>
                <a:cs typeface="Arial" panose="020B0604020202020204" pitchFamily="34" charset="0"/>
              </a:rPr>
            </a:br>
            <a:r>
              <a:rPr lang="en-US" sz="4800" dirty="0">
                <a:solidFill>
                  <a:schemeClr val="bg1"/>
                </a:solidFill>
                <a:cs typeface="Arial" panose="020B0604020202020204" pitchFamily="34" charset="0"/>
              </a:rPr>
              <a:t>speaker</a:t>
            </a:r>
          </a:p>
        </p:txBody>
      </p:sp>
      <p:sp>
        <p:nvSpPr>
          <p:cNvPr id="8"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3</a:t>
            </a:fld>
            <a:endParaRPr lang="en-US" sz="3600" dirty="0"/>
          </a:p>
        </p:txBody>
      </p:sp>
      <p:pic>
        <p:nvPicPr>
          <p:cNvPr id="11" name="Picture 10" descr="A person wearing a suit and tie&#10;&#10;Description generated with very high confidence">
            <a:extLst>
              <a:ext uri="{FF2B5EF4-FFF2-40B4-BE49-F238E27FC236}">
                <a16:creationId xmlns:a16="http://schemas.microsoft.com/office/drawing/2014/main" id="{AEAA0681-4F60-430D-8347-322CE4EEEA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2697" y="1969345"/>
            <a:ext cx="2435805" cy="3023759"/>
          </a:xfrm>
          <a:prstGeom prst="rect">
            <a:avLst/>
          </a:prstGeom>
        </p:spPr>
      </p:pic>
      <p:sp>
        <p:nvSpPr>
          <p:cNvPr id="7" name="Title 1"/>
          <p:cNvSpPr txBox="1">
            <a:spLocks/>
          </p:cNvSpPr>
          <p:nvPr/>
        </p:nvSpPr>
        <p:spPr>
          <a:xfrm>
            <a:off x="7012243" y="4924400"/>
            <a:ext cx="3196713" cy="80727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800" b="1" dirty="0">
                <a:latin typeface="Arial" panose="020B0604020202020204" pitchFamily="34" charset="0"/>
                <a:cs typeface="Arial" panose="020B0604020202020204" pitchFamily="34" charset="0"/>
              </a:rPr>
              <a:t>Peter Y. Stephan, CPA</a:t>
            </a:r>
          </a:p>
        </p:txBody>
      </p:sp>
      <p:sp>
        <p:nvSpPr>
          <p:cNvPr id="9" name="TextBox 8"/>
          <p:cNvSpPr txBox="1"/>
          <p:nvPr/>
        </p:nvSpPr>
        <p:spPr>
          <a:xfrm>
            <a:off x="368808" y="6264314"/>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
        <p:nvSpPr>
          <p:cNvPr id="10" name="Moon 9">
            <a:extLst>
              <a:ext uri="{FF2B5EF4-FFF2-40B4-BE49-F238E27FC236}">
                <a16:creationId xmlns:a16="http://schemas.microsoft.com/office/drawing/2014/main" id="{1C0A2063-CEC8-45B2-88EA-D66D25FF2A2D}"/>
              </a:ext>
            </a:extLst>
          </p:cNvPr>
          <p:cNvSpPr/>
          <p:nvPr/>
        </p:nvSpPr>
        <p:spPr>
          <a:xfrm rot="10800000">
            <a:off x="1750597" y="-4008076"/>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47467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1"/>
          <p:cNvSpPr txBox="1">
            <a:spLocks/>
          </p:cNvSpPr>
          <p:nvPr/>
        </p:nvSpPr>
        <p:spPr>
          <a:xfrm>
            <a:off x="466725" y="908443"/>
            <a:ext cx="11458575" cy="5383252"/>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200" dirty="0">
                <a:solidFill>
                  <a:srgbClr val="002060"/>
                </a:solidFill>
                <a:cs typeface="Arial" panose="020B0604020202020204" pitchFamily="34" charset="0"/>
              </a:rPr>
              <a:t>Why are we here today?</a:t>
            </a:r>
          </a:p>
          <a:p>
            <a:endParaRPr lang="en-US" sz="3100" dirty="0">
              <a:solidFill>
                <a:srgbClr val="002060"/>
              </a:solidFill>
              <a:cs typeface="Arial" panose="020B0604020202020204" pitchFamily="34" charset="0"/>
            </a:endParaRPr>
          </a:p>
          <a:p>
            <a:pPr algn="l"/>
            <a:r>
              <a:rPr lang="en-US" sz="3100" dirty="0">
                <a:solidFill>
                  <a:srgbClr val="002060"/>
                </a:solidFill>
                <a:cs typeface="Arial" panose="020B0604020202020204" pitchFamily="34" charset="0"/>
              </a:rPr>
              <a:t>The Tax Resolution Institute prides itself in assisting accounting, legal and other professionals resolve their client’s tax problems and grow their businesses</a:t>
            </a:r>
          </a:p>
          <a:p>
            <a:pPr algn="l"/>
            <a:endParaRPr lang="en-US" sz="3100" dirty="0">
              <a:solidFill>
                <a:srgbClr val="002060"/>
              </a:solidFill>
              <a:cs typeface="Arial" panose="020B0604020202020204" pitchFamily="34" charset="0"/>
            </a:endParaRPr>
          </a:p>
          <a:p>
            <a:pPr algn="l"/>
            <a:r>
              <a:rPr lang="en-US" sz="3100" dirty="0">
                <a:solidFill>
                  <a:srgbClr val="002060"/>
                </a:solidFill>
                <a:cs typeface="Arial" panose="020B0604020202020204" pitchFamily="34" charset="0"/>
              </a:rPr>
              <a:t>Take advantage of one of our many programs</a:t>
            </a:r>
          </a:p>
          <a:p>
            <a:endParaRPr lang="en-US" sz="3100" dirty="0">
              <a:solidFill>
                <a:srgbClr val="002060"/>
              </a:solidFill>
              <a:cs typeface="Arial" panose="020B0604020202020204" pitchFamily="34" charset="0"/>
            </a:endParaRPr>
          </a:p>
          <a:p>
            <a:pPr marL="800100" indent="-231775" algn="l">
              <a:buFont typeface="Arial" panose="020B0604020202020204" pitchFamily="34" charset="0"/>
              <a:buChar char="•"/>
            </a:pPr>
            <a:r>
              <a:rPr lang="en-US" sz="4600" dirty="0">
                <a:solidFill>
                  <a:srgbClr val="002060"/>
                </a:solidFill>
                <a:cs typeface="Arial" panose="020B0604020202020204" pitchFamily="34" charset="0"/>
              </a:rPr>
              <a:t>We help you make more money</a:t>
            </a:r>
          </a:p>
          <a:p>
            <a:pPr marL="800100" indent="-231775" algn="l">
              <a:buFont typeface="Arial" panose="020B0604020202020204" pitchFamily="34" charset="0"/>
              <a:buChar char="•"/>
            </a:pPr>
            <a:endParaRPr lang="en-US" sz="4600" dirty="0">
              <a:solidFill>
                <a:srgbClr val="002060"/>
              </a:solidFill>
              <a:cs typeface="Arial" panose="020B0604020202020204" pitchFamily="34" charset="0"/>
            </a:endParaRPr>
          </a:p>
          <a:p>
            <a:pPr marL="800100" indent="-231775" algn="l">
              <a:buFont typeface="Arial" panose="020B0604020202020204" pitchFamily="34" charset="0"/>
              <a:buChar char="•"/>
            </a:pPr>
            <a:r>
              <a:rPr lang="en-US" sz="4600" dirty="0">
                <a:solidFill>
                  <a:srgbClr val="002060"/>
                </a:solidFill>
                <a:cs typeface="Arial" panose="020B0604020202020204" pitchFamily="34" charset="0"/>
              </a:rPr>
              <a:t>We teach you how to become a tax resolution specialist</a:t>
            </a:r>
          </a:p>
          <a:p>
            <a:pPr marL="800100" indent="-231775" algn="l">
              <a:buFont typeface="Arial" panose="020B0604020202020204" pitchFamily="34" charset="0"/>
              <a:buChar char="•"/>
            </a:pPr>
            <a:endParaRPr lang="en-US" sz="4600" dirty="0">
              <a:solidFill>
                <a:srgbClr val="002060"/>
              </a:solidFill>
              <a:cs typeface="Arial" panose="020B0604020202020204" pitchFamily="34" charset="0"/>
            </a:endParaRPr>
          </a:p>
          <a:p>
            <a:pPr marL="800100" indent="-231775" algn="l">
              <a:buFont typeface="Arial" panose="020B0604020202020204" pitchFamily="34" charset="0"/>
              <a:buChar char="•"/>
            </a:pPr>
            <a:r>
              <a:rPr lang="en-US" sz="4600" dirty="0">
                <a:solidFill>
                  <a:srgbClr val="002060"/>
                </a:solidFill>
                <a:cs typeface="Arial" panose="020B0604020202020204" pitchFamily="34" charset="0"/>
              </a:rPr>
              <a:t>We become your partner working side-by-side to fix your client’s IRS and State income, payroll (collection issues) and tax audit issues</a:t>
            </a:r>
          </a:p>
          <a:p>
            <a:pPr marL="800100" indent="-231775" algn="l">
              <a:buFont typeface="Arial" panose="020B0604020202020204" pitchFamily="34" charset="0"/>
              <a:buChar char="•"/>
            </a:pPr>
            <a:endParaRPr lang="en-US" sz="4600" dirty="0">
              <a:solidFill>
                <a:srgbClr val="002060"/>
              </a:solidFill>
              <a:cs typeface="Arial" panose="020B0604020202020204" pitchFamily="34" charset="0"/>
            </a:endParaRPr>
          </a:p>
          <a:p>
            <a:pPr marL="800100" indent="-231775" algn="l">
              <a:buFont typeface="Arial" panose="020B0604020202020204" pitchFamily="34" charset="0"/>
              <a:buChar char="•"/>
            </a:pPr>
            <a:r>
              <a:rPr lang="en-US" sz="4600" dirty="0">
                <a:solidFill>
                  <a:srgbClr val="002060"/>
                </a:solidFill>
                <a:cs typeface="Arial" panose="020B0604020202020204" pitchFamily="34" charset="0"/>
              </a:rPr>
              <a:t>Or…we become your trusted referral source</a:t>
            </a:r>
          </a:p>
          <a:p>
            <a:pPr marL="800100" indent="-231775" algn="l">
              <a:buFont typeface="Arial" panose="020B0604020202020204" pitchFamily="34" charset="0"/>
              <a:buChar char="•"/>
            </a:pPr>
            <a:endParaRPr lang="en-US" sz="3200" i="1" dirty="0">
              <a:solidFill>
                <a:srgbClr val="002060"/>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1083393" y="224166"/>
            <a:ext cx="10025213" cy="684277"/>
          </a:xfrm>
        </p:spPr>
        <p:txBody>
          <a:bodyPr>
            <a:noAutofit/>
          </a:bodyPr>
          <a:lstStyle/>
          <a:p>
            <a:pPr algn="ctr"/>
            <a:r>
              <a:rPr lang="en-US" sz="2800" b="1" dirty="0">
                <a:solidFill>
                  <a:srgbClr val="002060"/>
                </a:solidFill>
                <a:latin typeface="Calibri Light" panose="020F0302020204030204" pitchFamily="34" charset="0"/>
                <a:cs typeface="Arial" panose="020B0604020202020204" pitchFamily="34" charset="0"/>
              </a:rPr>
              <a:t>Tax Tax and More Tax</a:t>
            </a:r>
          </a:p>
        </p:txBody>
      </p:sp>
      <p:sp>
        <p:nvSpPr>
          <p:cNvPr id="5" name="TextBox 4"/>
          <p:cNvSpPr txBox="1"/>
          <p:nvPr/>
        </p:nvSpPr>
        <p:spPr>
          <a:xfrm>
            <a:off x="304800" y="6375343"/>
            <a:ext cx="11730182" cy="369332"/>
          </a:xfrm>
          <a:prstGeom prst="rect">
            <a:avLst/>
          </a:prstGeom>
          <a:noFill/>
        </p:spPr>
        <p:txBody>
          <a:bodyPr wrap="square" rtlCol="0">
            <a:spAutoFit/>
          </a:bodyPr>
          <a:lstStyle/>
          <a:p>
            <a:r>
              <a:rPr lang="en-US" dirty="0"/>
              <a:t>(800) 658-7590                                                                                                                                         www.taxresolutioninstitute.org</a:t>
            </a:r>
          </a:p>
        </p:txBody>
      </p:sp>
    </p:spTree>
    <p:extLst>
      <p:ext uri="{BB962C8B-B14F-4D97-AF65-F5344CB8AC3E}">
        <p14:creationId xmlns:p14="http://schemas.microsoft.com/office/powerpoint/2010/main" val="554779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799" y="596895"/>
            <a:ext cx="10697817" cy="1348981"/>
          </a:xfrm>
        </p:spPr>
        <p:txBody>
          <a:bodyPr>
            <a:normAutofit/>
          </a:bodyPr>
          <a:lstStyle/>
          <a:p>
            <a:r>
              <a:rPr lang="en-US" dirty="0">
                <a:solidFill>
                  <a:schemeClr val="bg1"/>
                </a:solidFill>
                <a:cs typeface="Arial" panose="020B0604020202020204" pitchFamily="34" charset="0"/>
              </a:rPr>
              <a:t>What will be covered today</a:t>
            </a:r>
            <a:endParaRPr lang="en-US" dirty="0">
              <a:highlight>
                <a:srgbClr val="FFFF00"/>
              </a:highlight>
              <a:cs typeface="Arial" panose="020B0604020202020204" pitchFamily="34" charset="0"/>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5</a:t>
            </a:fld>
            <a:endParaRPr lang="en-US" dirty="0"/>
          </a:p>
        </p:txBody>
      </p:sp>
      <p:sp>
        <p:nvSpPr>
          <p:cNvPr id="4" name="Title 1"/>
          <p:cNvSpPr txBox="1">
            <a:spLocks/>
          </p:cNvSpPr>
          <p:nvPr/>
        </p:nvSpPr>
        <p:spPr>
          <a:xfrm>
            <a:off x="517061" y="1939332"/>
            <a:ext cx="5578939" cy="459958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Tax Cuts and Jobs Act</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Grow your practice with Tax Resolution</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Marketing for professionals</a:t>
            </a:r>
          </a:p>
          <a:p>
            <a:pPr marL="285750" indent="-285750" algn="l">
              <a:spcBef>
                <a:spcPts val="600"/>
              </a:spcBef>
              <a:spcAft>
                <a:spcPts val="600"/>
              </a:spcAft>
              <a:buFont typeface="Arial" panose="020B0604020202020204" pitchFamily="34" charset="0"/>
              <a:buChar char="•"/>
            </a:pPr>
            <a:r>
              <a:rPr lang="en-US" sz="2400" dirty="0">
                <a:solidFill>
                  <a:srgbClr val="FFFF00"/>
                </a:solidFill>
                <a:latin typeface="Arial" panose="020B0604020202020204" pitchFamily="34" charset="0"/>
                <a:cs typeface="Arial" panose="020B0604020202020204" pitchFamily="34" charset="0"/>
              </a:rPr>
              <a:t>DRAWING – Professional’s System</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Resolution case management</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Payroll Taxes</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Installment agreements</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Case study:  installment agreement</a:t>
            </a:r>
          </a:p>
          <a:p>
            <a:pPr marL="571500" indent="-571500" algn="l">
              <a:spcBef>
                <a:spcPts val="600"/>
              </a:spcBef>
              <a:spcAft>
                <a:spcPts val="600"/>
              </a:spcAft>
              <a:buFont typeface="Arial" panose="020B0604020202020204" pitchFamily="34" charset="0"/>
              <a:buChar char="•"/>
            </a:pPr>
            <a:endParaRPr lang="en-US" sz="2400" dirty="0">
              <a:solidFill>
                <a:schemeClr val="bg1"/>
              </a:solidFill>
              <a:latin typeface="Arial" panose="020B0604020202020204" pitchFamily="34" charset="0"/>
              <a:cs typeface="Arial" panose="020B0604020202020204" pitchFamily="34" charset="0"/>
            </a:endParaRPr>
          </a:p>
        </p:txBody>
      </p:sp>
      <p:sp>
        <p:nvSpPr>
          <p:cNvPr id="7"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5</a:t>
            </a:fld>
            <a:endParaRPr lang="en-US" sz="3600" dirty="0"/>
          </a:p>
        </p:txBody>
      </p:sp>
      <p:sp>
        <p:nvSpPr>
          <p:cNvPr id="8" name="TextBox 7"/>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
        <p:nvSpPr>
          <p:cNvPr id="9" name="Title 1">
            <a:extLst>
              <a:ext uri="{FF2B5EF4-FFF2-40B4-BE49-F238E27FC236}">
                <a16:creationId xmlns:a16="http://schemas.microsoft.com/office/drawing/2014/main" id="{B6F52CF5-8273-41FA-A509-E481F98E28C9}"/>
              </a:ext>
            </a:extLst>
          </p:cNvPr>
          <p:cNvSpPr txBox="1">
            <a:spLocks/>
          </p:cNvSpPr>
          <p:nvPr/>
        </p:nvSpPr>
        <p:spPr>
          <a:xfrm>
            <a:off x="6462253" y="1995499"/>
            <a:ext cx="6102698" cy="4470625"/>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Offers in compromise</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Selling your professional services</a:t>
            </a:r>
          </a:p>
          <a:p>
            <a:pPr marL="285750" indent="-285750" algn="l">
              <a:spcBef>
                <a:spcPts val="600"/>
              </a:spcBef>
              <a:spcAft>
                <a:spcPts val="600"/>
              </a:spcAft>
              <a:buFont typeface="Arial" panose="020B0604020202020204" pitchFamily="34" charset="0"/>
              <a:buChar char="•"/>
            </a:pPr>
            <a:r>
              <a:rPr lang="en-US" sz="2400" dirty="0">
                <a:solidFill>
                  <a:srgbClr val="FFFF00"/>
                </a:solidFill>
                <a:latin typeface="Arial" panose="020B0604020202020204" pitchFamily="34" charset="0"/>
                <a:cs typeface="Arial" panose="020B0604020202020204" pitchFamily="34" charset="0"/>
              </a:rPr>
              <a:t>DRAWING – Professional’s System</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Case study:  OIC vs IA</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IRS criminal investigation</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Innocent Spouse</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Taxes and bankruptcy</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Audits</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Appeals</a:t>
            </a:r>
          </a:p>
          <a:p>
            <a:pPr marL="571500" indent="-571500" algn="l">
              <a:spcBef>
                <a:spcPts val="600"/>
              </a:spcBef>
              <a:spcAft>
                <a:spcPts val="600"/>
              </a:spcAft>
              <a:buFont typeface="Arial" panose="020B0604020202020204" pitchFamily="34" charset="0"/>
              <a:buChar char="•"/>
            </a:pPr>
            <a:endParaRPr lang="en-US"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0259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8260" y="470575"/>
            <a:ext cx="9498205" cy="1348981"/>
          </a:xfrm>
        </p:spPr>
        <p:txBody>
          <a:bodyPr>
            <a:normAutofit/>
          </a:bodyPr>
          <a:lstStyle/>
          <a:p>
            <a:r>
              <a:rPr lang="en-US" dirty="0">
                <a:solidFill>
                  <a:schemeClr val="bg1"/>
                </a:solidFill>
                <a:cs typeface="Arial" panose="020B0604020202020204" pitchFamily="34" charset="0"/>
              </a:rPr>
              <a:t>Have you downloaded your materials?</a:t>
            </a:r>
          </a:p>
        </p:txBody>
      </p:sp>
      <p:sp>
        <p:nvSpPr>
          <p:cNvPr id="4" name="Title 1"/>
          <p:cNvSpPr txBox="1">
            <a:spLocks/>
          </p:cNvSpPr>
          <p:nvPr/>
        </p:nvSpPr>
        <p:spPr>
          <a:xfrm>
            <a:off x="980619" y="1819556"/>
            <a:ext cx="10950227" cy="4653481"/>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2600" dirty="0">
                <a:solidFill>
                  <a:schemeClr val="bg1"/>
                </a:solidFill>
                <a:latin typeface="Arial" panose="020B0604020202020204" pitchFamily="34" charset="0"/>
                <a:cs typeface="Arial" panose="020B0604020202020204" pitchFamily="34" charset="0"/>
              </a:rPr>
              <a:t>The following materials and more will be available to seminar/webcast attendees at www.taxresolutioninstitute.org for 10 days without being a member:</a:t>
            </a:r>
          </a:p>
          <a:p>
            <a:pPr algn="l">
              <a:spcBef>
                <a:spcPts val="600"/>
              </a:spcBef>
              <a:spcAft>
                <a:spcPts val="600"/>
              </a:spcAft>
            </a:pPr>
            <a:endParaRPr lang="en-US" sz="1200" dirty="0">
              <a:solidFill>
                <a:schemeClr val="bg1"/>
              </a:solidFill>
              <a:latin typeface="Arial" panose="020B0604020202020204" pitchFamily="34" charset="0"/>
              <a:cs typeface="Arial" panose="020B0604020202020204" pitchFamily="34" charset="0"/>
            </a:endParaRPr>
          </a:p>
          <a:p>
            <a:pPr marL="1143000" indent="-285750" algn="l">
              <a:spcBef>
                <a:spcPts val="600"/>
              </a:spcBef>
              <a:spcAft>
                <a:spcPts val="600"/>
              </a:spcAft>
              <a:buFont typeface="Arial" panose="020B0604020202020204" pitchFamily="34" charset="0"/>
              <a:buChar char="•"/>
            </a:pPr>
            <a:r>
              <a:rPr lang="en-US" sz="2600" dirty="0">
                <a:solidFill>
                  <a:schemeClr val="bg1"/>
                </a:solidFill>
                <a:latin typeface="Arial" panose="020B0604020202020204" pitchFamily="34" charset="0"/>
                <a:cs typeface="Arial" panose="020B0604020202020204" pitchFamily="34" charset="0"/>
              </a:rPr>
              <a:t>A copy of today’s presentation</a:t>
            </a:r>
          </a:p>
          <a:p>
            <a:pPr marL="1143000" indent="-285750" algn="l">
              <a:spcBef>
                <a:spcPts val="600"/>
              </a:spcBef>
              <a:spcAft>
                <a:spcPts val="600"/>
              </a:spcAft>
              <a:buFont typeface="Arial" panose="020B0604020202020204" pitchFamily="34" charset="0"/>
              <a:buChar char="•"/>
            </a:pPr>
            <a:r>
              <a:rPr lang="en-US" sz="2600" dirty="0">
                <a:solidFill>
                  <a:schemeClr val="bg1"/>
                </a:solidFill>
                <a:latin typeface="Arial" panose="020B0604020202020204" pitchFamily="34" charset="0"/>
                <a:cs typeface="Arial" panose="020B0604020202020204" pitchFamily="34" charset="0"/>
              </a:rPr>
              <a:t>Tax resolution flow chart (“cheat sheet”)</a:t>
            </a:r>
          </a:p>
          <a:p>
            <a:pPr marL="1143000" indent="-285750" algn="l">
              <a:spcBef>
                <a:spcPts val="600"/>
              </a:spcBef>
              <a:spcAft>
                <a:spcPts val="600"/>
              </a:spcAft>
              <a:buFont typeface="Arial" panose="020B0604020202020204" pitchFamily="34" charset="0"/>
              <a:buChar char="•"/>
            </a:pPr>
            <a:r>
              <a:rPr lang="en-US" sz="2600" dirty="0">
                <a:solidFill>
                  <a:schemeClr val="bg1"/>
                </a:solidFill>
                <a:latin typeface="Arial" panose="020B0604020202020204" pitchFamily="34" charset="0"/>
                <a:cs typeface="Arial" panose="020B0604020202020204" pitchFamily="34" charset="0"/>
              </a:rPr>
              <a:t>Tips and traps pertaining to Installment Agreements</a:t>
            </a:r>
          </a:p>
          <a:p>
            <a:pPr marL="1143000" indent="-285750" algn="l">
              <a:spcBef>
                <a:spcPts val="600"/>
              </a:spcBef>
              <a:spcAft>
                <a:spcPts val="600"/>
              </a:spcAft>
              <a:buFont typeface="Arial" panose="020B0604020202020204" pitchFamily="34" charset="0"/>
              <a:buChar char="•"/>
            </a:pPr>
            <a:r>
              <a:rPr lang="en-US" sz="2600" dirty="0">
                <a:solidFill>
                  <a:schemeClr val="bg1"/>
                </a:solidFill>
                <a:latin typeface="Arial" panose="020B0604020202020204" pitchFamily="34" charset="0"/>
                <a:cs typeface="Arial" panose="020B0604020202020204" pitchFamily="34" charset="0"/>
              </a:rPr>
              <a:t>Tips and Traps pertaining to Offers in Compromise</a:t>
            </a:r>
          </a:p>
          <a:p>
            <a:pPr marL="1143000" indent="-285750" algn="l">
              <a:spcBef>
                <a:spcPts val="600"/>
              </a:spcBef>
              <a:spcAft>
                <a:spcPts val="600"/>
              </a:spcAft>
              <a:buFont typeface="Arial" panose="020B0604020202020204" pitchFamily="34" charset="0"/>
              <a:buChar char="•"/>
            </a:pPr>
            <a:r>
              <a:rPr lang="en-US" sz="2600" dirty="0">
                <a:solidFill>
                  <a:schemeClr val="bg1"/>
                </a:solidFill>
                <a:latin typeface="Arial" panose="020B0604020202020204" pitchFamily="34" charset="0"/>
                <a:cs typeface="Arial" panose="020B0604020202020204" pitchFamily="34" charset="0"/>
              </a:rPr>
              <a:t>First time penalty abatement instructions (FTPA)</a:t>
            </a:r>
          </a:p>
          <a:p>
            <a:pPr marL="1143000" indent="-285750" algn="l">
              <a:spcBef>
                <a:spcPts val="600"/>
              </a:spcBef>
              <a:spcAft>
                <a:spcPts val="600"/>
              </a:spcAft>
              <a:buFont typeface="Arial" panose="020B0604020202020204" pitchFamily="34" charset="0"/>
              <a:buChar char="•"/>
            </a:pPr>
            <a:r>
              <a:rPr lang="en-US" sz="2600" dirty="0">
                <a:solidFill>
                  <a:schemeClr val="bg1"/>
                </a:solidFill>
                <a:latin typeface="Arial" panose="020B0604020202020204" pitchFamily="34" charset="0"/>
                <a:cs typeface="Arial" panose="020B0604020202020204" pitchFamily="34" charset="0"/>
              </a:rPr>
              <a:t>IRS contact numbers</a:t>
            </a:r>
          </a:p>
          <a:p>
            <a:pPr marL="1143000" indent="-285750" algn="l">
              <a:spcBef>
                <a:spcPts val="600"/>
              </a:spcBef>
              <a:spcAft>
                <a:spcPts val="600"/>
              </a:spcAft>
              <a:buFont typeface="Arial" panose="020B0604020202020204" pitchFamily="34" charset="0"/>
              <a:buChar char="•"/>
            </a:pPr>
            <a:r>
              <a:rPr lang="en-US" sz="2600" dirty="0">
                <a:solidFill>
                  <a:schemeClr val="bg1"/>
                </a:solidFill>
                <a:latin typeface="Arial" panose="020B0604020202020204" pitchFamily="34" charset="0"/>
                <a:cs typeface="Arial" panose="020B0604020202020204" pitchFamily="34" charset="0"/>
              </a:rPr>
              <a:t>IRS 4180 Interview form</a:t>
            </a:r>
          </a:p>
          <a:p>
            <a:pPr marL="1143000" indent="-285750" algn="l">
              <a:spcBef>
                <a:spcPts val="600"/>
              </a:spcBef>
              <a:spcAft>
                <a:spcPts val="600"/>
              </a:spcAft>
              <a:buFont typeface="Arial" panose="020B0604020202020204" pitchFamily="34" charset="0"/>
              <a:buChar char="•"/>
            </a:pPr>
            <a:r>
              <a:rPr lang="en-US" sz="2600" dirty="0">
                <a:solidFill>
                  <a:schemeClr val="bg1"/>
                </a:solidFill>
                <a:latin typeface="Arial" panose="020B0604020202020204" pitchFamily="34" charset="0"/>
                <a:cs typeface="Arial" panose="020B0604020202020204" pitchFamily="34" charset="0"/>
              </a:rPr>
              <a:t>…and more</a:t>
            </a:r>
          </a:p>
          <a:p>
            <a:pPr marL="571500" indent="-571500" algn="l">
              <a:spcBef>
                <a:spcPts val="600"/>
              </a:spcBef>
              <a:spcAft>
                <a:spcPts val="600"/>
              </a:spcAft>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p:txBody>
      </p:sp>
      <p:sp>
        <p:nvSpPr>
          <p:cNvPr id="6" name="TextBox 5"/>
          <p:cNvSpPr txBox="1"/>
          <p:nvPr/>
        </p:nvSpPr>
        <p:spPr>
          <a:xfrm>
            <a:off x="5983460" y="6288371"/>
            <a:ext cx="6297102" cy="369332"/>
          </a:xfrm>
          <a:prstGeom prst="rect">
            <a:avLst/>
          </a:prstGeom>
          <a:noFill/>
        </p:spPr>
        <p:txBody>
          <a:bodyPr wrap="square" rtlCol="0">
            <a:spAutoFit/>
          </a:bodyPr>
          <a:lstStyle/>
          <a:p>
            <a:r>
              <a:rPr lang="en-US" dirty="0">
                <a:solidFill>
                  <a:schemeClr val="accent1"/>
                </a:solidFill>
              </a:rPr>
              <a:t>access your free content at www.taxresolutioninstitute.org/200A</a:t>
            </a:r>
          </a:p>
        </p:txBody>
      </p:sp>
      <p:sp>
        <p:nvSpPr>
          <p:cNvPr id="7" name="Slide Number Placeholder 2"/>
          <p:cNvSpPr txBox="1">
            <a:spLocks/>
          </p:cNvSpPr>
          <p:nvPr/>
        </p:nvSpPr>
        <p:spPr>
          <a:xfrm>
            <a:off x="8715374" y="6183391"/>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6</a:t>
            </a:fld>
            <a:endParaRPr lang="en-US" sz="3600" dirty="0"/>
          </a:p>
        </p:txBody>
      </p:sp>
    </p:spTree>
    <p:extLst>
      <p:ext uri="{BB962C8B-B14F-4D97-AF65-F5344CB8AC3E}">
        <p14:creationId xmlns:p14="http://schemas.microsoft.com/office/powerpoint/2010/main" val="1815683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235200"/>
            <a:ext cx="9144000" cy="2387600"/>
          </a:xfrm>
        </p:spPr>
        <p:txBody>
          <a:bodyPr/>
          <a:lstStyle/>
          <a:p>
            <a:r>
              <a:rPr lang="en-US" b="1" dirty="0">
                <a:solidFill>
                  <a:schemeClr val="bg1"/>
                </a:solidFill>
              </a:rPr>
              <a:t>Tax Cuts &amp; Jobs Act </a:t>
            </a:r>
            <a:br>
              <a:rPr lang="en-US" b="1" dirty="0">
                <a:solidFill>
                  <a:schemeClr val="bg1"/>
                </a:solidFill>
              </a:rPr>
            </a:br>
            <a:r>
              <a:rPr lang="en-US" b="1" dirty="0">
                <a:solidFill>
                  <a:schemeClr val="bg1"/>
                </a:solidFill>
              </a:rPr>
              <a:t>What You Need to Know</a:t>
            </a:r>
          </a:p>
        </p:txBody>
      </p:sp>
      <p:sp>
        <p:nvSpPr>
          <p:cNvPr id="4" name="Title 1"/>
          <p:cNvSpPr txBox="1">
            <a:spLocks/>
          </p:cNvSpPr>
          <p:nvPr/>
        </p:nvSpPr>
        <p:spPr>
          <a:xfrm>
            <a:off x="219075" y="642685"/>
            <a:ext cx="3881585" cy="876693"/>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solidFill>
                  <a:schemeClr val="bg1"/>
                </a:solidFill>
                <a:latin typeface="Times New Roman" panose="02020603050405020304" pitchFamily="18" charset="0"/>
                <a:cs typeface="Times New Roman" panose="02020603050405020304" pitchFamily="18" charset="0"/>
              </a:rPr>
              <a:t>TRI</a:t>
            </a:r>
            <a:r>
              <a:rPr lang="en-US" sz="4000" b="1" dirty="0">
                <a:solidFill>
                  <a:schemeClr val="bg1"/>
                </a:solidFill>
                <a:latin typeface="Times New Roman" panose="02020603050405020304" pitchFamily="18" charset="0"/>
                <a:cs typeface="Times New Roman" panose="02020603050405020304" pitchFamily="18" charset="0"/>
              </a:rPr>
              <a:t> </a:t>
            </a:r>
            <a:r>
              <a:rPr lang="en-US" sz="2000" cap="none" dirty="0">
                <a:solidFill>
                  <a:schemeClr val="bg1"/>
                </a:solidFill>
                <a:latin typeface="Calibri Light" panose="020F0302020204030204" pitchFamily="34" charset="0"/>
                <a:cs typeface="Arial" panose="020B0604020202020204" pitchFamily="34" charset="0"/>
              </a:rPr>
              <a:t>Tax Resolution Institute</a:t>
            </a:r>
            <a:endParaRPr lang="en-US" dirty="0">
              <a:solidFill>
                <a:schemeClr val="bg1"/>
              </a:solidFill>
              <a:latin typeface="Calibri Light" panose="020F0302020204030204" pitchFamily="34" charset="0"/>
              <a:cs typeface="Arial" panose="020B0604020202020204" pitchFamily="34" charset="0"/>
            </a:endParaRPr>
          </a:p>
        </p:txBody>
      </p:sp>
      <p:sp>
        <p:nvSpPr>
          <p:cNvPr id="5" name="TextBox 4"/>
          <p:cNvSpPr txBox="1"/>
          <p:nvPr/>
        </p:nvSpPr>
        <p:spPr>
          <a:xfrm>
            <a:off x="634738" y="1423991"/>
            <a:ext cx="2814553" cy="307777"/>
          </a:xfrm>
          <a:prstGeom prst="rect">
            <a:avLst/>
          </a:prstGeom>
          <a:noFill/>
        </p:spPr>
        <p:txBody>
          <a:bodyPr wrap="none" rtlCol="0">
            <a:spAutoFit/>
          </a:bodyPr>
          <a:lstStyle/>
          <a:p>
            <a:r>
              <a:rPr lang="en-US" sz="1400" dirty="0">
                <a:solidFill>
                  <a:schemeClr val="bg1"/>
                </a:solidFill>
                <a:latin typeface="Calibri Light" panose="020F0302020204030204" pitchFamily="34" charset="0"/>
              </a:rPr>
              <a:t>…where </a:t>
            </a:r>
            <a:r>
              <a:rPr lang="en-US" sz="1400" i="1" dirty="0">
                <a:solidFill>
                  <a:schemeClr val="bg1"/>
                </a:solidFill>
                <a:latin typeface="Calibri Light" panose="020F0302020204030204" pitchFamily="34" charset="0"/>
              </a:rPr>
              <a:t>your tax debt is your power!</a:t>
            </a:r>
          </a:p>
        </p:txBody>
      </p:sp>
    </p:spTree>
    <p:extLst>
      <p:ext uri="{BB962C8B-B14F-4D97-AF65-F5344CB8AC3E}">
        <p14:creationId xmlns:p14="http://schemas.microsoft.com/office/powerpoint/2010/main" val="4002538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Rectangle 2"/>
          <p:cNvSpPr/>
          <p:nvPr/>
        </p:nvSpPr>
        <p:spPr>
          <a:xfrm>
            <a:off x="1769683" y="228600"/>
            <a:ext cx="8652637" cy="61261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7" name="Title 1"/>
          <p:cNvSpPr txBox="1">
            <a:spLocks/>
          </p:cNvSpPr>
          <p:nvPr/>
        </p:nvSpPr>
        <p:spPr>
          <a:xfrm>
            <a:off x="838201" y="277257"/>
            <a:ext cx="10553699" cy="691041"/>
          </a:xfrm>
          <a:prstGeom prst="rect">
            <a:avLst/>
          </a:prstGeom>
        </p:spPr>
        <p:txBody>
          <a:bodyPr/>
          <a:lstStyle>
            <a:lvl1pPr algn="ctr" rtl="0" eaLnBrk="0" fontAlgn="base" hangingPunct="0">
              <a:spcBef>
                <a:spcPct val="0"/>
              </a:spcBef>
              <a:spcAft>
                <a:spcPct val="0"/>
              </a:spcAft>
              <a:defRPr sz="4800" kern="1200">
                <a:solidFill>
                  <a:srgbClr val="404040"/>
                </a:solidFill>
                <a:latin typeface="+mj-lt"/>
                <a:ea typeface="+mj-ea"/>
                <a:cs typeface="+mj-cs"/>
              </a:defRPr>
            </a:lvl1pPr>
            <a:lvl2pPr algn="ctr" rtl="0" eaLnBrk="0" fontAlgn="base" hangingPunct="0">
              <a:spcBef>
                <a:spcPct val="0"/>
              </a:spcBef>
              <a:spcAft>
                <a:spcPct val="0"/>
              </a:spcAft>
              <a:defRPr sz="4800">
                <a:solidFill>
                  <a:srgbClr val="404040"/>
                </a:solidFill>
                <a:latin typeface="Calisto MT" pitchFamily="18" charset="0"/>
              </a:defRPr>
            </a:lvl2pPr>
            <a:lvl3pPr algn="ctr" rtl="0" eaLnBrk="0" fontAlgn="base" hangingPunct="0">
              <a:spcBef>
                <a:spcPct val="0"/>
              </a:spcBef>
              <a:spcAft>
                <a:spcPct val="0"/>
              </a:spcAft>
              <a:defRPr sz="4800">
                <a:solidFill>
                  <a:srgbClr val="404040"/>
                </a:solidFill>
                <a:latin typeface="Calisto MT" pitchFamily="18" charset="0"/>
              </a:defRPr>
            </a:lvl3pPr>
            <a:lvl4pPr algn="ctr" rtl="0" eaLnBrk="0" fontAlgn="base" hangingPunct="0">
              <a:spcBef>
                <a:spcPct val="0"/>
              </a:spcBef>
              <a:spcAft>
                <a:spcPct val="0"/>
              </a:spcAft>
              <a:defRPr sz="4800">
                <a:solidFill>
                  <a:srgbClr val="404040"/>
                </a:solidFill>
                <a:latin typeface="Calisto MT" pitchFamily="18" charset="0"/>
              </a:defRPr>
            </a:lvl4pPr>
            <a:lvl5pPr algn="ctr" rtl="0" eaLnBrk="0" fontAlgn="base" hangingPunct="0">
              <a:spcBef>
                <a:spcPct val="0"/>
              </a:spcBef>
              <a:spcAft>
                <a:spcPct val="0"/>
              </a:spcAft>
              <a:defRPr sz="4800">
                <a:solidFill>
                  <a:srgbClr val="404040"/>
                </a:solidFill>
                <a:latin typeface="Calisto MT" pitchFamily="18" charset="0"/>
              </a:defRPr>
            </a:lvl5pPr>
            <a:lvl6pPr marL="457200" algn="ctr" rtl="0" fontAlgn="base">
              <a:spcBef>
                <a:spcPct val="0"/>
              </a:spcBef>
              <a:spcAft>
                <a:spcPct val="0"/>
              </a:spcAft>
              <a:defRPr sz="4800">
                <a:solidFill>
                  <a:srgbClr val="404040"/>
                </a:solidFill>
                <a:latin typeface="Calisto MT" pitchFamily="18" charset="0"/>
              </a:defRPr>
            </a:lvl6pPr>
            <a:lvl7pPr marL="914400" algn="ctr" rtl="0" fontAlgn="base">
              <a:spcBef>
                <a:spcPct val="0"/>
              </a:spcBef>
              <a:spcAft>
                <a:spcPct val="0"/>
              </a:spcAft>
              <a:defRPr sz="4800">
                <a:solidFill>
                  <a:srgbClr val="404040"/>
                </a:solidFill>
                <a:latin typeface="Calisto MT" pitchFamily="18" charset="0"/>
              </a:defRPr>
            </a:lvl7pPr>
            <a:lvl8pPr marL="1371600" algn="ctr" rtl="0" fontAlgn="base">
              <a:spcBef>
                <a:spcPct val="0"/>
              </a:spcBef>
              <a:spcAft>
                <a:spcPct val="0"/>
              </a:spcAft>
              <a:defRPr sz="4800">
                <a:solidFill>
                  <a:srgbClr val="404040"/>
                </a:solidFill>
                <a:latin typeface="Calisto MT" pitchFamily="18" charset="0"/>
              </a:defRPr>
            </a:lvl8pPr>
            <a:lvl9pPr marL="1828800" algn="ctr" rtl="0" fontAlgn="base">
              <a:spcBef>
                <a:spcPct val="0"/>
              </a:spcBef>
              <a:spcAft>
                <a:spcPct val="0"/>
              </a:spcAft>
              <a:defRPr sz="4800">
                <a:solidFill>
                  <a:srgbClr val="404040"/>
                </a:solidFill>
                <a:latin typeface="Calisto MT" pitchFamily="18" charset="0"/>
              </a:defRPr>
            </a:lvl9pPr>
          </a:lstStyle>
          <a:p>
            <a:pPr defTabSz="914400"/>
            <a:r>
              <a:rPr lang="en-US" sz="3600" b="1" dirty="0">
                <a:solidFill>
                  <a:schemeClr val="bg1"/>
                </a:solidFill>
                <a:cs typeface="Arial" panose="020B0604020202020204" pitchFamily="34" charset="0"/>
              </a:rPr>
              <a:t>History of Federal Income Tax</a:t>
            </a:r>
          </a:p>
        </p:txBody>
      </p:sp>
      <p:sp>
        <p:nvSpPr>
          <p:cNvPr id="8" name="Content Placeholder 2"/>
          <p:cNvSpPr txBox="1">
            <a:spLocks/>
          </p:cNvSpPr>
          <p:nvPr/>
        </p:nvSpPr>
        <p:spPr>
          <a:xfrm>
            <a:off x="188976" y="943970"/>
            <a:ext cx="11814047" cy="5435122"/>
          </a:xfrm>
          <a:prstGeom prst="rect">
            <a:avLst/>
          </a:prstGeom>
        </p:spPr>
        <p:txBody>
          <a:bodyPr/>
          <a:lstStyle>
            <a:lvl1pPr marL="342900" indent="-342900" algn="l" rtl="0" eaLnBrk="0" fontAlgn="base" hangingPunct="0">
              <a:spcBef>
                <a:spcPts val="2000"/>
              </a:spcBef>
              <a:spcAft>
                <a:spcPct val="0"/>
              </a:spcAft>
              <a:buClr>
                <a:srgbClr val="404040"/>
              </a:buClr>
              <a:buFont typeface="Arial" panose="020B0604020202020204" pitchFamily="34" charset="0"/>
              <a:buChar char="•"/>
              <a:defRPr sz="2400" kern="1200">
                <a:solidFill>
                  <a:srgbClr val="404040"/>
                </a:solidFill>
                <a:latin typeface="+mn-lt"/>
                <a:ea typeface="+mn-ea"/>
                <a:cs typeface="+mn-cs"/>
              </a:defRPr>
            </a:lvl1pPr>
            <a:lvl2pPr marL="579438" indent="-228600" algn="l" rtl="0" eaLnBrk="0" fontAlgn="base" hangingPunct="0">
              <a:spcBef>
                <a:spcPts val="600"/>
              </a:spcBef>
              <a:spcAft>
                <a:spcPct val="0"/>
              </a:spcAft>
              <a:buClr>
                <a:srgbClr val="B0BCC1"/>
              </a:buClr>
              <a:buFont typeface="Arial" panose="020B0604020202020204" pitchFamily="34" charset="0"/>
              <a:buChar char="•"/>
              <a:defRPr sz="2200" kern="1200">
                <a:solidFill>
                  <a:srgbClr val="404040"/>
                </a:solidFill>
                <a:latin typeface="+mn-lt"/>
                <a:ea typeface="+mn-ea"/>
                <a:cs typeface="+mn-cs"/>
              </a:defRPr>
            </a:lvl2pPr>
            <a:lvl3pPr marL="808038" indent="-228600" algn="l" rtl="0" eaLnBrk="0" fontAlgn="base" hangingPunct="0">
              <a:spcBef>
                <a:spcPts val="600"/>
              </a:spcBef>
              <a:spcAft>
                <a:spcPct val="0"/>
              </a:spcAft>
              <a:buClr>
                <a:srgbClr val="404040"/>
              </a:buClr>
              <a:buFont typeface="Arial" panose="020B0604020202020204" pitchFamily="34" charset="0"/>
              <a:buChar char="•"/>
              <a:defRPr sz="2000" kern="1200">
                <a:solidFill>
                  <a:srgbClr val="404040"/>
                </a:solidFill>
                <a:latin typeface="+mn-lt"/>
                <a:ea typeface="+mn-ea"/>
                <a:cs typeface="+mn-cs"/>
              </a:defRPr>
            </a:lvl3pPr>
            <a:lvl4pPr marL="1036638" indent="-228600" algn="l" rtl="0" eaLnBrk="0" fontAlgn="base" hangingPunct="0">
              <a:spcBef>
                <a:spcPts val="600"/>
              </a:spcBef>
              <a:spcAft>
                <a:spcPct val="0"/>
              </a:spcAft>
              <a:buClr>
                <a:srgbClr val="B0BCC1"/>
              </a:buClr>
              <a:buFont typeface="Arial" panose="020B0604020202020204" pitchFamily="34" charset="0"/>
              <a:buChar char="•"/>
              <a:defRPr kern="1200">
                <a:solidFill>
                  <a:srgbClr val="404040"/>
                </a:solidFill>
                <a:latin typeface="+mn-lt"/>
                <a:ea typeface="+mn-ea"/>
                <a:cs typeface="+mn-cs"/>
              </a:defRPr>
            </a:lvl4pPr>
            <a:lvl5pPr marL="1265238" indent="-228600" algn="l" rtl="0" eaLnBrk="0" fontAlgn="base" hangingPunct="0">
              <a:spcBef>
                <a:spcPts val="600"/>
              </a:spcBef>
              <a:spcAft>
                <a:spcPct val="0"/>
              </a:spcAft>
              <a:buClr>
                <a:srgbClr val="404040"/>
              </a:buClr>
              <a:buFont typeface="Arial" panose="020B0604020202020204" pitchFamily="34" charset="0"/>
              <a:buChar char="•"/>
              <a:defRPr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14400">
              <a:buClr>
                <a:schemeClr val="accent6">
                  <a:lumMod val="60000"/>
                  <a:lumOff val="40000"/>
                </a:schemeClr>
              </a:buClr>
            </a:pPr>
            <a:r>
              <a:rPr lang="en-US" sz="3600" dirty="0">
                <a:solidFill>
                  <a:schemeClr val="bg1"/>
                </a:solidFill>
                <a:cs typeface="Arial" panose="020B0604020202020204" pitchFamily="34" charset="0"/>
              </a:rPr>
              <a:t>First imposed in 19</a:t>
            </a:r>
            <a:r>
              <a:rPr lang="en-US" sz="3600" baseline="30000" dirty="0">
                <a:solidFill>
                  <a:schemeClr val="bg1"/>
                </a:solidFill>
                <a:cs typeface="Arial" panose="020B0604020202020204" pitchFamily="34" charset="0"/>
              </a:rPr>
              <a:t>th</a:t>
            </a:r>
            <a:r>
              <a:rPr lang="en-US" sz="3600" dirty="0">
                <a:solidFill>
                  <a:schemeClr val="bg1"/>
                </a:solidFill>
                <a:cs typeface="Arial" panose="020B0604020202020204" pitchFamily="34" charset="0"/>
              </a:rPr>
              <a:t> century to fund Civil War (3% of income or $600...rescinded in 1872)</a:t>
            </a:r>
          </a:p>
          <a:p>
            <a:pPr defTabSz="914400">
              <a:buClr>
                <a:schemeClr val="accent6">
                  <a:lumMod val="60000"/>
                  <a:lumOff val="40000"/>
                </a:schemeClr>
              </a:buClr>
            </a:pPr>
            <a:r>
              <a:rPr lang="en-US" sz="3600" dirty="0">
                <a:solidFill>
                  <a:schemeClr val="bg1"/>
                </a:solidFill>
                <a:cs typeface="Arial" panose="020B0604020202020204" pitchFamily="34" charset="0"/>
              </a:rPr>
              <a:t>Legality of income tax was questioned until passing of 16</a:t>
            </a:r>
            <a:r>
              <a:rPr lang="en-US" sz="3600" baseline="30000" dirty="0">
                <a:solidFill>
                  <a:schemeClr val="bg1"/>
                </a:solidFill>
                <a:cs typeface="Arial" panose="020B0604020202020204" pitchFamily="34" charset="0"/>
              </a:rPr>
              <a:t>th</a:t>
            </a:r>
            <a:r>
              <a:rPr lang="en-US" sz="3600" dirty="0">
                <a:solidFill>
                  <a:schemeClr val="bg1"/>
                </a:solidFill>
                <a:cs typeface="Arial" panose="020B0604020202020204" pitchFamily="34" charset="0"/>
              </a:rPr>
              <a:t> amendment in 1913</a:t>
            </a:r>
          </a:p>
          <a:p>
            <a:pPr defTabSz="914400">
              <a:buClr>
                <a:schemeClr val="accent6">
                  <a:lumMod val="60000"/>
                  <a:lumOff val="40000"/>
                </a:schemeClr>
              </a:buClr>
            </a:pPr>
            <a:r>
              <a:rPr lang="en-US" sz="3600" dirty="0">
                <a:solidFill>
                  <a:schemeClr val="bg1"/>
                </a:solidFill>
                <a:cs typeface="Arial" panose="020B0604020202020204" pitchFamily="34" charset="0"/>
              </a:rPr>
              <a:t>Income tax rates in 1913 were </a:t>
            </a:r>
            <a:r>
              <a:rPr lang="en-US" sz="3600" dirty="0">
                <a:solidFill>
                  <a:srgbClr val="FFFF00"/>
                </a:solidFill>
                <a:cs typeface="Arial" panose="020B0604020202020204" pitchFamily="34" charset="0"/>
              </a:rPr>
              <a:t>1% on income over $3k 7% for income over $500k ($12,122,000 in 2016 dollars)</a:t>
            </a:r>
          </a:p>
          <a:p>
            <a:pPr defTabSz="914400">
              <a:buClr>
                <a:schemeClr val="accent6">
                  <a:lumMod val="60000"/>
                  <a:lumOff val="40000"/>
                </a:schemeClr>
              </a:buClr>
            </a:pPr>
            <a:r>
              <a:rPr lang="en-US" sz="3600" dirty="0">
                <a:solidFill>
                  <a:schemeClr val="bg1"/>
                </a:solidFill>
                <a:cs typeface="Arial" panose="020B0604020202020204" pitchFamily="34" charset="0"/>
              </a:rPr>
              <a:t>To finance WWI in 1918, the highest marginal tax rate increased to 77% for income over $1MM ($17,264,599 in c2016 dollars)</a:t>
            </a:r>
          </a:p>
        </p:txBody>
      </p:sp>
    </p:spTree>
    <p:extLst>
      <p:ext uri="{BB962C8B-B14F-4D97-AF65-F5344CB8AC3E}">
        <p14:creationId xmlns:p14="http://schemas.microsoft.com/office/powerpoint/2010/main" val="3515484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Rectangle 2"/>
          <p:cNvSpPr/>
          <p:nvPr/>
        </p:nvSpPr>
        <p:spPr>
          <a:xfrm>
            <a:off x="1769683" y="228600"/>
            <a:ext cx="8652637" cy="61261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7" name="Title 1"/>
          <p:cNvSpPr txBox="1">
            <a:spLocks/>
          </p:cNvSpPr>
          <p:nvPr/>
        </p:nvSpPr>
        <p:spPr>
          <a:xfrm>
            <a:off x="712216" y="228600"/>
            <a:ext cx="10515600" cy="691041"/>
          </a:xfrm>
          <a:prstGeom prst="rect">
            <a:avLst/>
          </a:prstGeom>
        </p:spPr>
        <p:txBody>
          <a:bodyPr/>
          <a:lstStyle>
            <a:lvl1pPr algn="ctr" rtl="0" eaLnBrk="0" fontAlgn="base" hangingPunct="0">
              <a:spcBef>
                <a:spcPct val="0"/>
              </a:spcBef>
              <a:spcAft>
                <a:spcPct val="0"/>
              </a:spcAft>
              <a:defRPr sz="4800" kern="1200">
                <a:solidFill>
                  <a:srgbClr val="404040"/>
                </a:solidFill>
                <a:latin typeface="+mj-lt"/>
                <a:ea typeface="+mj-ea"/>
                <a:cs typeface="+mj-cs"/>
              </a:defRPr>
            </a:lvl1pPr>
            <a:lvl2pPr algn="ctr" rtl="0" eaLnBrk="0" fontAlgn="base" hangingPunct="0">
              <a:spcBef>
                <a:spcPct val="0"/>
              </a:spcBef>
              <a:spcAft>
                <a:spcPct val="0"/>
              </a:spcAft>
              <a:defRPr sz="4800">
                <a:solidFill>
                  <a:srgbClr val="404040"/>
                </a:solidFill>
                <a:latin typeface="Calisto MT" pitchFamily="18" charset="0"/>
              </a:defRPr>
            </a:lvl2pPr>
            <a:lvl3pPr algn="ctr" rtl="0" eaLnBrk="0" fontAlgn="base" hangingPunct="0">
              <a:spcBef>
                <a:spcPct val="0"/>
              </a:spcBef>
              <a:spcAft>
                <a:spcPct val="0"/>
              </a:spcAft>
              <a:defRPr sz="4800">
                <a:solidFill>
                  <a:srgbClr val="404040"/>
                </a:solidFill>
                <a:latin typeface="Calisto MT" pitchFamily="18" charset="0"/>
              </a:defRPr>
            </a:lvl3pPr>
            <a:lvl4pPr algn="ctr" rtl="0" eaLnBrk="0" fontAlgn="base" hangingPunct="0">
              <a:spcBef>
                <a:spcPct val="0"/>
              </a:spcBef>
              <a:spcAft>
                <a:spcPct val="0"/>
              </a:spcAft>
              <a:defRPr sz="4800">
                <a:solidFill>
                  <a:srgbClr val="404040"/>
                </a:solidFill>
                <a:latin typeface="Calisto MT" pitchFamily="18" charset="0"/>
              </a:defRPr>
            </a:lvl4pPr>
            <a:lvl5pPr algn="ctr" rtl="0" eaLnBrk="0" fontAlgn="base" hangingPunct="0">
              <a:spcBef>
                <a:spcPct val="0"/>
              </a:spcBef>
              <a:spcAft>
                <a:spcPct val="0"/>
              </a:spcAft>
              <a:defRPr sz="4800">
                <a:solidFill>
                  <a:srgbClr val="404040"/>
                </a:solidFill>
                <a:latin typeface="Calisto MT" pitchFamily="18" charset="0"/>
              </a:defRPr>
            </a:lvl5pPr>
            <a:lvl6pPr marL="457200" algn="ctr" rtl="0" fontAlgn="base">
              <a:spcBef>
                <a:spcPct val="0"/>
              </a:spcBef>
              <a:spcAft>
                <a:spcPct val="0"/>
              </a:spcAft>
              <a:defRPr sz="4800">
                <a:solidFill>
                  <a:srgbClr val="404040"/>
                </a:solidFill>
                <a:latin typeface="Calisto MT" pitchFamily="18" charset="0"/>
              </a:defRPr>
            </a:lvl6pPr>
            <a:lvl7pPr marL="914400" algn="ctr" rtl="0" fontAlgn="base">
              <a:spcBef>
                <a:spcPct val="0"/>
              </a:spcBef>
              <a:spcAft>
                <a:spcPct val="0"/>
              </a:spcAft>
              <a:defRPr sz="4800">
                <a:solidFill>
                  <a:srgbClr val="404040"/>
                </a:solidFill>
                <a:latin typeface="Calisto MT" pitchFamily="18" charset="0"/>
              </a:defRPr>
            </a:lvl7pPr>
            <a:lvl8pPr marL="1371600" algn="ctr" rtl="0" fontAlgn="base">
              <a:spcBef>
                <a:spcPct val="0"/>
              </a:spcBef>
              <a:spcAft>
                <a:spcPct val="0"/>
              </a:spcAft>
              <a:defRPr sz="4800">
                <a:solidFill>
                  <a:srgbClr val="404040"/>
                </a:solidFill>
                <a:latin typeface="Calisto MT" pitchFamily="18" charset="0"/>
              </a:defRPr>
            </a:lvl8pPr>
            <a:lvl9pPr marL="1828800" algn="ctr" rtl="0" fontAlgn="base">
              <a:spcBef>
                <a:spcPct val="0"/>
              </a:spcBef>
              <a:spcAft>
                <a:spcPct val="0"/>
              </a:spcAft>
              <a:defRPr sz="4800">
                <a:solidFill>
                  <a:srgbClr val="404040"/>
                </a:solidFill>
                <a:latin typeface="Calisto MT" pitchFamily="18" charset="0"/>
              </a:defRPr>
            </a:lvl9pPr>
          </a:lstStyle>
          <a:p>
            <a:pPr defTabSz="914400"/>
            <a:r>
              <a:rPr lang="en-US" sz="3200" b="1" dirty="0">
                <a:solidFill>
                  <a:schemeClr val="bg1"/>
                </a:solidFill>
                <a:cs typeface="Arial" panose="020B0604020202020204" pitchFamily="34" charset="0"/>
              </a:rPr>
              <a:t>History of Federal Income Tax (continued)</a:t>
            </a:r>
          </a:p>
        </p:txBody>
      </p:sp>
      <p:sp>
        <p:nvSpPr>
          <p:cNvPr id="8" name="Content Placeholder 2"/>
          <p:cNvSpPr txBox="1">
            <a:spLocks/>
          </p:cNvSpPr>
          <p:nvPr/>
        </p:nvSpPr>
        <p:spPr>
          <a:xfrm>
            <a:off x="246888" y="919641"/>
            <a:ext cx="11576304" cy="5554311"/>
          </a:xfrm>
          <a:prstGeom prst="rect">
            <a:avLst/>
          </a:prstGeom>
        </p:spPr>
        <p:txBody>
          <a:bodyPr/>
          <a:lstStyle>
            <a:lvl1pPr marL="342900" indent="-342900" algn="l" rtl="0" eaLnBrk="0" fontAlgn="base" hangingPunct="0">
              <a:spcBef>
                <a:spcPts val="2000"/>
              </a:spcBef>
              <a:spcAft>
                <a:spcPct val="0"/>
              </a:spcAft>
              <a:buClr>
                <a:srgbClr val="404040"/>
              </a:buClr>
              <a:buFont typeface="Arial" panose="020B0604020202020204" pitchFamily="34" charset="0"/>
              <a:buChar char="•"/>
              <a:defRPr sz="2400" kern="1200">
                <a:solidFill>
                  <a:srgbClr val="404040"/>
                </a:solidFill>
                <a:latin typeface="+mn-lt"/>
                <a:ea typeface="+mn-ea"/>
                <a:cs typeface="+mn-cs"/>
              </a:defRPr>
            </a:lvl1pPr>
            <a:lvl2pPr marL="579438" indent="-228600" algn="l" rtl="0" eaLnBrk="0" fontAlgn="base" hangingPunct="0">
              <a:spcBef>
                <a:spcPts val="600"/>
              </a:spcBef>
              <a:spcAft>
                <a:spcPct val="0"/>
              </a:spcAft>
              <a:buClr>
                <a:srgbClr val="B0BCC1"/>
              </a:buClr>
              <a:buFont typeface="Arial" panose="020B0604020202020204" pitchFamily="34" charset="0"/>
              <a:buChar char="•"/>
              <a:defRPr sz="2200" kern="1200">
                <a:solidFill>
                  <a:srgbClr val="404040"/>
                </a:solidFill>
                <a:latin typeface="+mn-lt"/>
                <a:ea typeface="+mn-ea"/>
                <a:cs typeface="+mn-cs"/>
              </a:defRPr>
            </a:lvl2pPr>
            <a:lvl3pPr marL="808038" indent="-228600" algn="l" rtl="0" eaLnBrk="0" fontAlgn="base" hangingPunct="0">
              <a:spcBef>
                <a:spcPts val="600"/>
              </a:spcBef>
              <a:spcAft>
                <a:spcPct val="0"/>
              </a:spcAft>
              <a:buClr>
                <a:srgbClr val="404040"/>
              </a:buClr>
              <a:buFont typeface="Arial" panose="020B0604020202020204" pitchFamily="34" charset="0"/>
              <a:buChar char="•"/>
              <a:defRPr sz="2000" kern="1200">
                <a:solidFill>
                  <a:srgbClr val="404040"/>
                </a:solidFill>
                <a:latin typeface="+mn-lt"/>
                <a:ea typeface="+mn-ea"/>
                <a:cs typeface="+mn-cs"/>
              </a:defRPr>
            </a:lvl3pPr>
            <a:lvl4pPr marL="1036638" indent="-228600" algn="l" rtl="0" eaLnBrk="0" fontAlgn="base" hangingPunct="0">
              <a:spcBef>
                <a:spcPts val="600"/>
              </a:spcBef>
              <a:spcAft>
                <a:spcPct val="0"/>
              </a:spcAft>
              <a:buClr>
                <a:srgbClr val="B0BCC1"/>
              </a:buClr>
              <a:buFont typeface="Arial" panose="020B0604020202020204" pitchFamily="34" charset="0"/>
              <a:buChar char="•"/>
              <a:defRPr kern="1200">
                <a:solidFill>
                  <a:srgbClr val="404040"/>
                </a:solidFill>
                <a:latin typeface="+mn-lt"/>
                <a:ea typeface="+mn-ea"/>
                <a:cs typeface="+mn-cs"/>
              </a:defRPr>
            </a:lvl4pPr>
            <a:lvl5pPr marL="1265238" indent="-228600" algn="l" rtl="0" eaLnBrk="0" fontAlgn="base" hangingPunct="0">
              <a:spcBef>
                <a:spcPts val="600"/>
              </a:spcBef>
              <a:spcAft>
                <a:spcPct val="0"/>
              </a:spcAft>
              <a:buClr>
                <a:srgbClr val="404040"/>
              </a:buClr>
              <a:buFont typeface="Arial" panose="020B0604020202020204" pitchFamily="34" charset="0"/>
              <a:buChar char="•"/>
              <a:defRPr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14400">
              <a:buClr>
                <a:schemeClr val="accent6">
                  <a:lumMod val="60000"/>
                  <a:lumOff val="40000"/>
                </a:schemeClr>
              </a:buClr>
            </a:pPr>
            <a:r>
              <a:rPr lang="en-US" sz="3200" dirty="0">
                <a:solidFill>
                  <a:schemeClr val="bg1"/>
                </a:solidFill>
                <a:cs typeface="Arial" panose="020B0604020202020204" pitchFamily="34" charset="0"/>
              </a:rPr>
              <a:t>In </a:t>
            </a:r>
            <a:r>
              <a:rPr lang="en-US" sz="3200" dirty="0">
                <a:solidFill>
                  <a:srgbClr val="FFFF00"/>
                </a:solidFill>
                <a:cs typeface="Arial" panose="020B0604020202020204" pitchFamily="34" charset="0"/>
              </a:rPr>
              <a:t>1932 the highest marginal rate increased to 63% </a:t>
            </a:r>
            <a:r>
              <a:rPr lang="en-US" sz="3200" dirty="0">
                <a:solidFill>
                  <a:schemeClr val="bg1"/>
                </a:solidFill>
                <a:cs typeface="Arial" panose="020B0604020202020204" pitchFamily="34" charset="0"/>
              </a:rPr>
              <a:t>and continued upward ultimately reaching 94% (on income over $200,000)</a:t>
            </a:r>
          </a:p>
          <a:p>
            <a:pPr defTabSz="914400">
              <a:buClr>
                <a:schemeClr val="accent6">
                  <a:lumMod val="60000"/>
                  <a:lumOff val="40000"/>
                </a:schemeClr>
              </a:buClr>
            </a:pPr>
            <a:r>
              <a:rPr lang="en-US" sz="3200" dirty="0">
                <a:solidFill>
                  <a:schemeClr val="bg1"/>
                </a:solidFill>
                <a:cs typeface="Arial" panose="020B0604020202020204" pitchFamily="34" charset="0"/>
              </a:rPr>
              <a:t>Required withholding and quarterly payments began in 1945</a:t>
            </a:r>
          </a:p>
          <a:p>
            <a:pPr defTabSz="914400">
              <a:buClr>
                <a:schemeClr val="accent6">
                  <a:lumMod val="60000"/>
                  <a:lumOff val="40000"/>
                </a:schemeClr>
              </a:buClr>
            </a:pPr>
            <a:r>
              <a:rPr lang="en-US" sz="3200" dirty="0">
                <a:solidFill>
                  <a:srgbClr val="FFFF00"/>
                </a:solidFill>
                <a:cs typeface="Arial" panose="020B0604020202020204" pitchFamily="34" charset="0"/>
              </a:rPr>
              <a:t>The highest marginal rate hovered around 90% until 1964 at which time the rate was lowered to 70%</a:t>
            </a:r>
          </a:p>
          <a:p>
            <a:pPr defTabSz="914400">
              <a:buClr>
                <a:schemeClr val="accent6">
                  <a:lumMod val="60000"/>
                  <a:lumOff val="40000"/>
                </a:schemeClr>
              </a:buClr>
            </a:pPr>
            <a:r>
              <a:rPr lang="en-US" sz="3200" dirty="0">
                <a:solidFill>
                  <a:schemeClr val="bg1"/>
                </a:solidFill>
                <a:cs typeface="Arial" panose="020B0604020202020204" pitchFamily="34" charset="0"/>
              </a:rPr>
              <a:t>The marginal rate maximum was lowered again to </a:t>
            </a:r>
            <a:r>
              <a:rPr lang="en-US" sz="3200" dirty="0">
                <a:solidFill>
                  <a:srgbClr val="FFFF00"/>
                </a:solidFill>
                <a:cs typeface="Arial" panose="020B0604020202020204" pitchFamily="34" charset="0"/>
              </a:rPr>
              <a:t>50% in 1982 and 28% in 1988</a:t>
            </a:r>
          </a:p>
          <a:p>
            <a:pPr defTabSz="914400">
              <a:buClr>
                <a:schemeClr val="accent6">
                  <a:lumMod val="60000"/>
                  <a:lumOff val="40000"/>
                </a:schemeClr>
              </a:buClr>
            </a:pPr>
            <a:r>
              <a:rPr lang="en-US" sz="3200" dirty="0">
                <a:solidFill>
                  <a:schemeClr val="bg1"/>
                </a:solidFill>
                <a:cs typeface="Arial" panose="020B0604020202020204" pitchFamily="34" charset="0"/>
              </a:rPr>
              <a:t>Since </a:t>
            </a:r>
            <a:r>
              <a:rPr lang="en-US" sz="3200" dirty="0">
                <a:solidFill>
                  <a:srgbClr val="FFFF00"/>
                </a:solidFill>
                <a:cs typeface="Arial" panose="020B0604020202020204" pitchFamily="34" charset="0"/>
              </a:rPr>
              <a:t>1988 the marginal rate maximum has slowly increased to 39.6%</a:t>
            </a:r>
          </a:p>
        </p:txBody>
      </p:sp>
    </p:spTree>
    <p:extLst>
      <p:ext uri="{BB962C8B-B14F-4D97-AF65-F5344CB8AC3E}">
        <p14:creationId xmlns:p14="http://schemas.microsoft.com/office/powerpoint/2010/main" val="3326305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7" name="Title 1"/>
          <p:cNvSpPr txBox="1">
            <a:spLocks/>
          </p:cNvSpPr>
          <p:nvPr/>
        </p:nvSpPr>
        <p:spPr>
          <a:xfrm>
            <a:off x="381000" y="2628897"/>
            <a:ext cx="2639140" cy="1143000"/>
          </a:xfrm>
          <a:prstGeom prst="rect">
            <a:avLst/>
          </a:prstGeom>
        </p:spPr>
        <p:txBody>
          <a:bodyPr/>
          <a:lstStyle>
            <a:lvl1pPr algn="ctr" rtl="0" eaLnBrk="0" fontAlgn="base" hangingPunct="0">
              <a:spcBef>
                <a:spcPct val="0"/>
              </a:spcBef>
              <a:spcAft>
                <a:spcPct val="0"/>
              </a:spcAft>
              <a:defRPr sz="4800" kern="1200">
                <a:solidFill>
                  <a:srgbClr val="404040"/>
                </a:solidFill>
                <a:latin typeface="+mj-lt"/>
                <a:ea typeface="+mj-ea"/>
                <a:cs typeface="+mj-cs"/>
              </a:defRPr>
            </a:lvl1pPr>
            <a:lvl2pPr algn="ctr" rtl="0" eaLnBrk="0" fontAlgn="base" hangingPunct="0">
              <a:spcBef>
                <a:spcPct val="0"/>
              </a:spcBef>
              <a:spcAft>
                <a:spcPct val="0"/>
              </a:spcAft>
              <a:defRPr sz="4800">
                <a:solidFill>
                  <a:srgbClr val="404040"/>
                </a:solidFill>
                <a:latin typeface="Calisto MT" pitchFamily="18" charset="0"/>
              </a:defRPr>
            </a:lvl2pPr>
            <a:lvl3pPr algn="ctr" rtl="0" eaLnBrk="0" fontAlgn="base" hangingPunct="0">
              <a:spcBef>
                <a:spcPct val="0"/>
              </a:spcBef>
              <a:spcAft>
                <a:spcPct val="0"/>
              </a:spcAft>
              <a:defRPr sz="4800">
                <a:solidFill>
                  <a:srgbClr val="404040"/>
                </a:solidFill>
                <a:latin typeface="Calisto MT" pitchFamily="18" charset="0"/>
              </a:defRPr>
            </a:lvl3pPr>
            <a:lvl4pPr algn="ctr" rtl="0" eaLnBrk="0" fontAlgn="base" hangingPunct="0">
              <a:spcBef>
                <a:spcPct val="0"/>
              </a:spcBef>
              <a:spcAft>
                <a:spcPct val="0"/>
              </a:spcAft>
              <a:defRPr sz="4800">
                <a:solidFill>
                  <a:srgbClr val="404040"/>
                </a:solidFill>
                <a:latin typeface="Calisto MT" pitchFamily="18" charset="0"/>
              </a:defRPr>
            </a:lvl4pPr>
            <a:lvl5pPr algn="ctr" rtl="0" eaLnBrk="0" fontAlgn="base" hangingPunct="0">
              <a:spcBef>
                <a:spcPct val="0"/>
              </a:spcBef>
              <a:spcAft>
                <a:spcPct val="0"/>
              </a:spcAft>
              <a:defRPr sz="4800">
                <a:solidFill>
                  <a:srgbClr val="404040"/>
                </a:solidFill>
                <a:latin typeface="Calisto MT" pitchFamily="18" charset="0"/>
              </a:defRPr>
            </a:lvl5pPr>
            <a:lvl6pPr marL="457200" algn="ctr" rtl="0" fontAlgn="base">
              <a:spcBef>
                <a:spcPct val="0"/>
              </a:spcBef>
              <a:spcAft>
                <a:spcPct val="0"/>
              </a:spcAft>
              <a:defRPr sz="4800">
                <a:solidFill>
                  <a:srgbClr val="404040"/>
                </a:solidFill>
                <a:latin typeface="Calisto MT" pitchFamily="18" charset="0"/>
              </a:defRPr>
            </a:lvl6pPr>
            <a:lvl7pPr marL="914400" algn="ctr" rtl="0" fontAlgn="base">
              <a:spcBef>
                <a:spcPct val="0"/>
              </a:spcBef>
              <a:spcAft>
                <a:spcPct val="0"/>
              </a:spcAft>
              <a:defRPr sz="4800">
                <a:solidFill>
                  <a:srgbClr val="404040"/>
                </a:solidFill>
                <a:latin typeface="Calisto MT" pitchFamily="18" charset="0"/>
              </a:defRPr>
            </a:lvl7pPr>
            <a:lvl8pPr marL="1371600" algn="ctr" rtl="0" fontAlgn="base">
              <a:spcBef>
                <a:spcPct val="0"/>
              </a:spcBef>
              <a:spcAft>
                <a:spcPct val="0"/>
              </a:spcAft>
              <a:defRPr sz="4800">
                <a:solidFill>
                  <a:srgbClr val="404040"/>
                </a:solidFill>
                <a:latin typeface="Calisto MT" pitchFamily="18" charset="0"/>
              </a:defRPr>
            </a:lvl8pPr>
            <a:lvl9pPr marL="1828800" algn="ctr" rtl="0" fontAlgn="base">
              <a:spcBef>
                <a:spcPct val="0"/>
              </a:spcBef>
              <a:spcAft>
                <a:spcPct val="0"/>
              </a:spcAft>
              <a:defRPr sz="4800">
                <a:solidFill>
                  <a:srgbClr val="404040"/>
                </a:solidFill>
                <a:latin typeface="Calisto MT" pitchFamily="18" charset="0"/>
              </a:defRPr>
            </a:lvl9pPr>
          </a:lstStyle>
          <a:p>
            <a:pPr defTabSz="914400"/>
            <a:r>
              <a:rPr lang="en-US" sz="4400" b="1" dirty="0">
                <a:solidFill>
                  <a:schemeClr val="bg1"/>
                </a:solidFill>
                <a:cs typeface="Arial" panose="020B0604020202020204" pitchFamily="34" charset="0"/>
              </a:rPr>
              <a:t>Historical Tax Rates</a:t>
            </a:r>
          </a:p>
        </p:txBody>
      </p:sp>
      <p:sp>
        <p:nvSpPr>
          <p:cNvPr id="8" name="Content Placeholder 2"/>
          <p:cNvSpPr txBox="1">
            <a:spLocks/>
          </p:cNvSpPr>
          <p:nvPr/>
        </p:nvSpPr>
        <p:spPr>
          <a:xfrm>
            <a:off x="381000" y="1676400"/>
            <a:ext cx="11660675" cy="4495800"/>
          </a:xfrm>
          <a:prstGeom prst="rect">
            <a:avLst/>
          </a:prstGeom>
        </p:spPr>
        <p:txBody>
          <a:bodyPr/>
          <a:lstStyle>
            <a:lvl1pPr marL="342900" indent="-342900" algn="l" rtl="0" eaLnBrk="0" fontAlgn="base" hangingPunct="0">
              <a:spcBef>
                <a:spcPts val="2000"/>
              </a:spcBef>
              <a:spcAft>
                <a:spcPct val="0"/>
              </a:spcAft>
              <a:buClr>
                <a:srgbClr val="404040"/>
              </a:buClr>
              <a:buFont typeface="Arial" panose="020B0604020202020204" pitchFamily="34" charset="0"/>
              <a:buChar char="•"/>
              <a:defRPr sz="2400" kern="1200">
                <a:solidFill>
                  <a:srgbClr val="404040"/>
                </a:solidFill>
                <a:latin typeface="+mn-lt"/>
                <a:ea typeface="+mn-ea"/>
                <a:cs typeface="+mn-cs"/>
              </a:defRPr>
            </a:lvl1pPr>
            <a:lvl2pPr marL="579438" indent="-228600" algn="l" rtl="0" eaLnBrk="0" fontAlgn="base" hangingPunct="0">
              <a:spcBef>
                <a:spcPts val="600"/>
              </a:spcBef>
              <a:spcAft>
                <a:spcPct val="0"/>
              </a:spcAft>
              <a:buClr>
                <a:srgbClr val="B0BCC1"/>
              </a:buClr>
              <a:buFont typeface="Arial" panose="020B0604020202020204" pitchFamily="34" charset="0"/>
              <a:buChar char="•"/>
              <a:defRPr sz="2200" kern="1200">
                <a:solidFill>
                  <a:srgbClr val="404040"/>
                </a:solidFill>
                <a:latin typeface="+mn-lt"/>
                <a:ea typeface="+mn-ea"/>
                <a:cs typeface="+mn-cs"/>
              </a:defRPr>
            </a:lvl2pPr>
            <a:lvl3pPr marL="808038" indent="-228600" algn="l" rtl="0" eaLnBrk="0" fontAlgn="base" hangingPunct="0">
              <a:spcBef>
                <a:spcPts val="600"/>
              </a:spcBef>
              <a:spcAft>
                <a:spcPct val="0"/>
              </a:spcAft>
              <a:buClr>
                <a:srgbClr val="404040"/>
              </a:buClr>
              <a:buFont typeface="Arial" panose="020B0604020202020204" pitchFamily="34" charset="0"/>
              <a:buChar char="•"/>
              <a:defRPr sz="2000" kern="1200">
                <a:solidFill>
                  <a:srgbClr val="404040"/>
                </a:solidFill>
                <a:latin typeface="+mn-lt"/>
                <a:ea typeface="+mn-ea"/>
                <a:cs typeface="+mn-cs"/>
              </a:defRPr>
            </a:lvl3pPr>
            <a:lvl4pPr marL="1036638" indent="-228600" algn="l" rtl="0" eaLnBrk="0" fontAlgn="base" hangingPunct="0">
              <a:spcBef>
                <a:spcPts val="600"/>
              </a:spcBef>
              <a:spcAft>
                <a:spcPct val="0"/>
              </a:spcAft>
              <a:buClr>
                <a:srgbClr val="B0BCC1"/>
              </a:buClr>
              <a:buFont typeface="Arial" panose="020B0604020202020204" pitchFamily="34" charset="0"/>
              <a:buChar char="•"/>
              <a:defRPr kern="1200">
                <a:solidFill>
                  <a:srgbClr val="404040"/>
                </a:solidFill>
                <a:latin typeface="+mn-lt"/>
                <a:ea typeface="+mn-ea"/>
                <a:cs typeface="+mn-cs"/>
              </a:defRPr>
            </a:lvl4pPr>
            <a:lvl5pPr marL="1265238" indent="-228600" algn="l" rtl="0" eaLnBrk="0" fontAlgn="base" hangingPunct="0">
              <a:spcBef>
                <a:spcPts val="600"/>
              </a:spcBef>
              <a:spcAft>
                <a:spcPct val="0"/>
              </a:spcAft>
              <a:buClr>
                <a:srgbClr val="404040"/>
              </a:buClr>
              <a:buFont typeface="Arial" panose="020B0604020202020204" pitchFamily="34" charset="0"/>
              <a:buChar char="•"/>
              <a:defRPr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14400">
              <a:buClr>
                <a:schemeClr val="accent6">
                  <a:lumMod val="60000"/>
                  <a:lumOff val="40000"/>
                </a:schemeClr>
              </a:buClr>
            </a:pPr>
            <a:endParaRPr lang="en-US" sz="2800" dirty="0">
              <a:solidFill>
                <a:schemeClr val="tx1"/>
              </a:solidFill>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444C636F-31E6-4F23-ACCE-D09D7DCC5C17}"/>
              </a:ext>
            </a:extLst>
          </p:cNvPr>
          <p:cNvGraphicFramePr>
            <a:graphicFrameLocks noGrp="1"/>
          </p:cNvGraphicFramePr>
          <p:nvPr>
            <p:extLst/>
          </p:nvPr>
        </p:nvGraphicFramePr>
        <p:xfrm>
          <a:off x="3544730" y="228600"/>
          <a:ext cx="5484971" cy="6257304"/>
        </p:xfrm>
        <a:graphic>
          <a:graphicData uri="http://schemas.openxmlformats.org/drawingml/2006/table">
            <a:tbl>
              <a:tblPr>
                <a:tableStyleId>{37CE84F3-28C3-443E-9E96-99CF82512B78}</a:tableStyleId>
              </a:tblPr>
              <a:tblGrid>
                <a:gridCol w="1667401">
                  <a:extLst>
                    <a:ext uri="{9D8B030D-6E8A-4147-A177-3AD203B41FA5}">
                      <a16:colId xmlns:a16="http://schemas.microsoft.com/office/drawing/2014/main" val="2899395709"/>
                    </a:ext>
                  </a:extLst>
                </a:gridCol>
                <a:gridCol w="1253687">
                  <a:extLst>
                    <a:ext uri="{9D8B030D-6E8A-4147-A177-3AD203B41FA5}">
                      <a16:colId xmlns:a16="http://schemas.microsoft.com/office/drawing/2014/main" val="1989271259"/>
                    </a:ext>
                  </a:extLst>
                </a:gridCol>
                <a:gridCol w="188054">
                  <a:extLst>
                    <a:ext uri="{9D8B030D-6E8A-4147-A177-3AD203B41FA5}">
                      <a16:colId xmlns:a16="http://schemas.microsoft.com/office/drawing/2014/main" val="3519917664"/>
                    </a:ext>
                  </a:extLst>
                </a:gridCol>
                <a:gridCol w="802359">
                  <a:extLst>
                    <a:ext uri="{9D8B030D-6E8A-4147-A177-3AD203B41FA5}">
                      <a16:colId xmlns:a16="http://schemas.microsoft.com/office/drawing/2014/main" val="1339293671"/>
                    </a:ext>
                  </a:extLst>
                </a:gridCol>
                <a:gridCol w="1409647">
                  <a:extLst>
                    <a:ext uri="{9D8B030D-6E8A-4147-A177-3AD203B41FA5}">
                      <a16:colId xmlns:a16="http://schemas.microsoft.com/office/drawing/2014/main" val="455394951"/>
                    </a:ext>
                  </a:extLst>
                </a:gridCol>
                <a:gridCol w="163823">
                  <a:extLst>
                    <a:ext uri="{9D8B030D-6E8A-4147-A177-3AD203B41FA5}">
                      <a16:colId xmlns:a16="http://schemas.microsoft.com/office/drawing/2014/main" val="4053088783"/>
                    </a:ext>
                  </a:extLst>
                </a:gridCol>
              </a:tblGrid>
              <a:tr h="608116">
                <a:tc gridSpan="6">
                  <a:txBody>
                    <a:bodyPr/>
                    <a:lstStyle/>
                    <a:p>
                      <a:pPr algn="ctr" fontAlgn="b"/>
                      <a:r>
                        <a:rPr lang="en-US" sz="1800" u="none" strike="noStrike" dirty="0">
                          <a:effectLst/>
                          <a:latin typeface="Century Gothic" panose="020B0502020202020204" pitchFamily="34" charset="0"/>
                        </a:rPr>
                        <a:t>Maximum Tax Rates by Time Period (MFJ)</a:t>
                      </a:r>
                      <a:endParaRPr lang="en-US" sz="1800" b="1"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endParaRPr lang="en-US" sz="2400" b="1" i="0" u="none" strike="noStrike" dirty="0">
                        <a:solidFill>
                          <a:srgbClr val="000000"/>
                        </a:solidFill>
                        <a:effectLst/>
                        <a:latin typeface="Calibri" panose="020F0502020204030204" pitchFamily="34" charset="0"/>
                      </a:endParaRPr>
                    </a:p>
                  </a:txBody>
                  <a:tcPr marL="7539" marR="7539" marT="7539" marB="0" anchor="b">
                    <a:solidFill>
                      <a:srgbClr val="000099"/>
                    </a:solidFill>
                  </a:tcPr>
                </a:tc>
                <a:extLst>
                  <a:ext uri="{0D108BD9-81ED-4DB2-BD59-A6C34878D82A}">
                    <a16:rowId xmlns:a16="http://schemas.microsoft.com/office/drawing/2014/main" val="2252334148"/>
                  </a:ext>
                </a:extLst>
              </a:tr>
              <a:tr h="157476">
                <a:tc>
                  <a:txBody>
                    <a:bodyPr/>
                    <a:lstStyle/>
                    <a:p>
                      <a:pPr algn="l" fontAlgn="b"/>
                      <a:endParaRPr lang="en-US" sz="8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8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8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8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8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7539" marR="7539" marT="7539" marB="0" anchor="b">
                    <a:solidFill>
                      <a:srgbClr val="002060"/>
                    </a:solidFill>
                  </a:tcPr>
                </a:tc>
                <a:extLst>
                  <a:ext uri="{0D108BD9-81ED-4DB2-BD59-A6C34878D82A}">
                    <a16:rowId xmlns:a16="http://schemas.microsoft.com/office/drawing/2014/main" val="3437250563"/>
                  </a:ext>
                </a:extLst>
              </a:tr>
              <a:tr h="325118">
                <a:tc>
                  <a:txBody>
                    <a:bodyPr/>
                    <a:lstStyle/>
                    <a:p>
                      <a:pPr algn="ctr" fontAlgn="b"/>
                      <a:endParaRPr lang="en-US" sz="1600" b="1"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ctr" fontAlgn="b"/>
                      <a:r>
                        <a:rPr lang="en-US" sz="1600" u="none" strike="noStrike" dirty="0">
                          <a:effectLst/>
                          <a:latin typeface="Century Gothic" panose="020B0502020202020204" pitchFamily="34" charset="0"/>
                        </a:rPr>
                        <a:t>Maximum</a:t>
                      </a:r>
                      <a:endParaRPr lang="en-US" sz="1600" b="1"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ctr" fontAlgn="b"/>
                      <a:endParaRPr lang="en-US" sz="1600" b="1"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ctr" fontAlgn="b"/>
                      <a:endParaRPr lang="en-US" sz="1600" b="1"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7539" marR="7539" marT="7539" marB="0" anchor="b">
                    <a:solidFill>
                      <a:srgbClr val="002060"/>
                    </a:solidFill>
                  </a:tcPr>
                </a:tc>
                <a:extLst>
                  <a:ext uri="{0D108BD9-81ED-4DB2-BD59-A6C34878D82A}">
                    <a16:rowId xmlns:a16="http://schemas.microsoft.com/office/drawing/2014/main" val="341228823"/>
                  </a:ext>
                </a:extLst>
              </a:tr>
              <a:tr h="325118">
                <a:tc>
                  <a:txBody>
                    <a:bodyPr/>
                    <a:lstStyle/>
                    <a:p>
                      <a:pPr algn="r" fontAlgn="b"/>
                      <a:r>
                        <a:rPr lang="en-US" sz="1600" u="sng" strike="noStrike" dirty="0">
                          <a:effectLst/>
                          <a:latin typeface="Century Gothic" panose="020B0502020202020204" pitchFamily="34" charset="0"/>
                        </a:rPr>
                        <a:t>Tax Year/s</a:t>
                      </a:r>
                      <a:endParaRPr lang="en-US" sz="1600" b="1" i="0" u="sng"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ctr" fontAlgn="b"/>
                      <a:r>
                        <a:rPr lang="en-US" sz="1600" u="sng" strike="noStrike" dirty="0">
                          <a:effectLst/>
                          <a:latin typeface="Century Gothic" panose="020B0502020202020204" pitchFamily="34" charset="0"/>
                        </a:rPr>
                        <a:t>Tax Rate</a:t>
                      </a:r>
                      <a:endParaRPr lang="en-US" sz="1600" b="1" i="0" u="sng"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ctr" fontAlgn="b"/>
                      <a:endParaRPr lang="en-US" sz="1600" b="1" i="0" u="sng"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gridSpan="2">
                  <a:txBody>
                    <a:bodyPr/>
                    <a:lstStyle/>
                    <a:p>
                      <a:pPr algn="r" fontAlgn="b"/>
                      <a:r>
                        <a:rPr lang="en-US" sz="1600" u="sng" strike="noStrike" dirty="0">
                          <a:effectLst/>
                          <a:latin typeface="Century Gothic" panose="020B0502020202020204" pitchFamily="34" charset="0"/>
                        </a:rPr>
                        <a:t>Income Threshold*</a:t>
                      </a:r>
                      <a:endParaRPr lang="en-US" sz="1600" b="1" i="0" u="sng"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hMerge="1">
                  <a:txBody>
                    <a:bodyPr/>
                    <a:lstStyle/>
                    <a:p>
                      <a:endParaRPr lang="en-US"/>
                    </a:p>
                  </a:txBody>
                  <a:tcPr/>
                </a:tc>
                <a:tc>
                  <a:txBody>
                    <a:bodyPr/>
                    <a:lstStyle/>
                    <a:p>
                      <a:pPr algn="ctr" fontAlgn="b"/>
                      <a:endParaRPr lang="en-US" sz="1800" b="1" i="0" u="sng" strike="noStrike" dirty="0">
                        <a:solidFill>
                          <a:srgbClr val="000000"/>
                        </a:solidFill>
                        <a:effectLst/>
                        <a:latin typeface="Calibri" panose="020F0502020204030204" pitchFamily="34" charset="0"/>
                      </a:endParaRPr>
                    </a:p>
                  </a:txBody>
                  <a:tcPr marL="7539" marR="7539" marT="7539" marB="0" anchor="b">
                    <a:solidFill>
                      <a:srgbClr val="002060"/>
                    </a:solidFill>
                  </a:tcPr>
                </a:tc>
                <a:extLst>
                  <a:ext uri="{0D108BD9-81ED-4DB2-BD59-A6C34878D82A}">
                    <a16:rowId xmlns:a16="http://schemas.microsoft.com/office/drawing/2014/main" val="1608208239"/>
                  </a:ext>
                </a:extLst>
              </a:tr>
              <a:tr h="325118">
                <a:tc>
                  <a:txBody>
                    <a:bodyPr/>
                    <a:lstStyle/>
                    <a:p>
                      <a:pPr algn="r" fontAlgn="b"/>
                      <a:r>
                        <a:rPr lang="en-US" sz="1600" u="none" strike="noStrike" dirty="0">
                          <a:effectLst/>
                          <a:latin typeface="Century Gothic" panose="020B0502020202020204" pitchFamily="34" charset="0"/>
                        </a:rPr>
                        <a:t>1944 - 1945</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solidFill>
                            <a:schemeClr val="tx1"/>
                          </a:solidFill>
                          <a:effectLst/>
                          <a:highlight>
                            <a:srgbClr val="FFFF00"/>
                          </a:highlight>
                          <a:latin typeface="Century Gothic" panose="020B0502020202020204" pitchFamily="34" charset="0"/>
                        </a:rPr>
                        <a:t>94.0%</a:t>
                      </a:r>
                      <a:endParaRPr lang="en-US" sz="1600" b="0" i="0" u="none" strike="noStrike" dirty="0">
                        <a:solidFill>
                          <a:schemeClr val="tx1"/>
                        </a:solidFill>
                        <a:effectLst/>
                        <a:highlight>
                          <a:srgbClr val="FFFF00"/>
                        </a:highligh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over</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      200,000 </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7539" marR="7539" marT="7539" marB="0" anchor="b">
                    <a:solidFill>
                      <a:srgbClr val="002060"/>
                    </a:solidFill>
                  </a:tcPr>
                </a:tc>
                <a:extLst>
                  <a:ext uri="{0D108BD9-81ED-4DB2-BD59-A6C34878D82A}">
                    <a16:rowId xmlns:a16="http://schemas.microsoft.com/office/drawing/2014/main" val="1127446713"/>
                  </a:ext>
                </a:extLst>
              </a:tr>
              <a:tr h="325118">
                <a:tc>
                  <a:txBody>
                    <a:bodyPr/>
                    <a:lstStyle/>
                    <a:p>
                      <a:pPr algn="r" fontAlgn="b"/>
                      <a:r>
                        <a:rPr lang="en-US" sz="1600" u="none" strike="noStrike" dirty="0">
                          <a:effectLst/>
                          <a:latin typeface="Century Gothic" panose="020B0502020202020204" pitchFamily="34" charset="0"/>
                        </a:rPr>
                        <a:t>1953</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solidFill>
                            <a:schemeClr val="tx1"/>
                          </a:solidFill>
                          <a:effectLst/>
                          <a:highlight>
                            <a:srgbClr val="FFFF00"/>
                          </a:highlight>
                          <a:latin typeface="Century Gothic" panose="020B0502020202020204" pitchFamily="34" charset="0"/>
                        </a:rPr>
                        <a:t>92.0%</a:t>
                      </a:r>
                      <a:endParaRPr lang="en-US" sz="1600" b="0" i="0" u="none" strike="noStrike" dirty="0">
                        <a:solidFill>
                          <a:schemeClr val="tx1"/>
                        </a:solidFill>
                        <a:effectLst/>
                        <a:highlight>
                          <a:srgbClr val="FFFF00"/>
                        </a:highligh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over</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      400,000 </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7539" marR="7539" marT="7539" marB="0" anchor="b">
                    <a:solidFill>
                      <a:srgbClr val="002060"/>
                    </a:solidFill>
                  </a:tcPr>
                </a:tc>
                <a:extLst>
                  <a:ext uri="{0D108BD9-81ED-4DB2-BD59-A6C34878D82A}">
                    <a16:rowId xmlns:a16="http://schemas.microsoft.com/office/drawing/2014/main" val="1012037312"/>
                  </a:ext>
                </a:extLst>
              </a:tr>
              <a:tr h="325118">
                <a:tc>
                  <a:txBody>
                    <a:bodyPr/>
                    <a:lstStyle/>
                    <a:p>
                      <a:pPr algn="r" fontAlgn="b"/>
                      <a:r>
                        <a:rPr lang="en-US" sz="1600" u="none" strike="noStrike" dirty="0">
                          <a:effectLst/>
                          <a:latin typeface="Century Gothic" panose="020B0502020202020204" pitchFamily="34" charset="0"/>
                        </a:rPr>
                        <a:t>1954 - 1963</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solidFill>
                            <a:schemeClr val="tx1"/>
                          </a:solidFill>
                          <a:effectLst/>
                          <a:highlight>
                            <a:srgbClr val="FFFF00"/>
                          </a:highlight>
                          <a:latin typeface="Century Gothic" panose="020B0502020202020204" pitchFamily="34" charset="0"/>
                        </a:rPr>
                        <a:t>91.0%</a:t>
                      </a:r>
                      <a:endParaRPr lang="en-US" sz="1600" b="0" i="0" u="none" strike="noStrike" dirty="0">
                        <a:solidFill>
                          <a:schemeClr val="tx1"/>
                        </a:solidFill>
                        <a:effectLst/>
                        <a:highlight>
                          <a:srgbClr val="FFFF00"/>
                        </a:highligh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over</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      400,000 </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7539" marR="7539" marT="7539" marB="0" anchor="b">
                    <a:solidFill>
                      <a:srgbClr val="002060"/>
                    </a:solidFill>
                  </a:tcPr>
                </a:tc>
                <a:extLst>
                  <a:ext uri="{0D108BD9-81ED-4DB2-BD59-A6C34878D82A}">
                    <a16:rowId xmlns:a16="http://schemas.microsoft.com/office/drawing/2014/main" val="2858416801"/>
                  </a:ext>
                </a:extLst>
              </a:tr>
              <a:tr h="325118">
                <a:tc>
                  <a:txBody>
                    <a:bodyPr/>
                    <a:lstStyle/>
                    <a:p>
                      <a:pPr algn="r" fontAlgn="b"/>
                      <a:r>
                        <a:rPr lang="en-US" sz="1600" u="none" strike="noStrike" dirty="0">
                          <a:effectLst/>
                          <a:latin typeface="Century Gothic" panose="020B0502020202020204" pitchFamily="34" charset="0"/>
                        </a:rPr>
                        <a:t>1964</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77.0%</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over</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      400,000 </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7539" marR="7539" marT="7539" marB="0" anchor="b">
                    <a:solidFill>
                      <a:srgbClr val="002060"/>
                    </a:solidFill>
                  </a:tcPr>
                </a:tc>
                <a:extLst>
                  <a:ext uri="{0D108BD9-81ED-4DB2-BD59-A6C34878D82A}">
                    <a16:rowId xmlns:a16="http://schemas.microsoft.com/office/drawing/2014/main" val="354762630"/>
                  </a:ext>
                </a:extLst>
              </a:tr>
              <a:tr h="325118">
                <a:tc>
                  <a:txBody>
                    <a:bodyPr/>
                    <a:lstStyle/>
                    <a:p>
                      <a:pPr algn="r" fontAlgn="b"/>
                      <a:r>
                        <a:rPr lang="en-US" sz="1600" u="none" strike="noStrike" dirty="0">
                          <a:effectLst/>
                          <a:latin typeface="Century Gothic" panose="020B0502020202020204" pitchFamily="34" charset="0"/>
                        </a:rPr>
                        <a:t>1965 - 1981</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70.0%</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over</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      215,400 </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7539" marR="7539" marT="7539" marB="0" anchor="b">
                    <a:solidFill>
                      <a:srgbClr val="002060"/>
                    </a:solidFill>
                  </a:tcPr>
                </a:tc>
                <a:extLst>
                  <a:ext uri="{0D108BD9-81ED-4DB2-BD59-A6C34878D82A}">
                    <a16:rowId xmlns:a16="http://schemas.microsoft.com/office/drawing/2014/main" val="2227028805"/>
                  </a:ext>
                </a:extLst>
              </a:tr>
              <a:tr h="325118">
                <a:tc>
                  <a:txBody>
                    <a:bodyPr/>
                    <a:lstStyle/>
                    <a:p>
                      <a:pPr algn="r" fontAlgn="b"/>
                      <a:r>
                        <a:rPr lang="en-US" sz="1600" u="none" strike="noStrike" dirty="0">
                          <a:effectLst/>
                          <a:latin typeface="Century Gothic" panose="020B0502020202020204" pitchFamily="34" charset="0"/>
                        </a:rPr>
                        <a:t>1982 - 1986</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50.0%</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over</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      175,250 </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7539" marR="7539" marT="7539" marB="0" anchor="b">
                    <a:solidFill>
                      <a:srgbClr val="002060"/>
                    </a:solidFill>
                  </a:tcPr>
                </a:tc>
                <a:extLst>
                  <a:ext uri="{0D108BD9-81ED-4DB2-BD59-A6C34878D82A}">
                    <a16:rowId xmlns:a16="http://schemas.microsoft.com/office/drawing/2014/main" val="3826076523"/>
                  </a:ext>
                </a:extLst>
              </a:tr>
              <a:tr h="325118">
                <a:tc>
                  <a:txBody>
                    <a:bodyPr/>
                    <a:lstStyle/>
                    <a:p>
                      <a:pPr algn="r" fontAlgn="b"/>
                      <a:r>
                        <a:rPr lang="en-US" sz="1600" u="none" strike="noStrike" dirty="0">
                          <a:effectLst/>
                          <a:latin typeface="Century Gothic" panose="020B0502020202020204" pitchFamily="34" charset="0"/>
                        </a:rPr>
                        <a:t>1987</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38.5%</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over</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         90,000 </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7539" marR="7539" marT="7539" marB="0" anchor="b">
                    <a:solidFill>
                      <a:srgbClr val="002060"/>
                    </a:solidFill>
                  </a:tcPr>
                </a:tc>
                <a:extLst>
                  <a:ext uri="{0D108BD9-81ED-4DB2-BD59-A6C34878D82A}">
                    <a16:rowId xmlns:a16="http://schemas.microsoft.com/office/drawing/2014/main" val="467273411"/>
                  </a:ext>
                </a:extLst>
              </a:tr>
              <a:tr h="325118">
                <a:tc>
                  <a:txBody>
                    <a:bodyPr/>
                    <a:lstStyle/>
                    <a:p>
                      <a:pPr algn="r" fontAlgn="b"/>
                      <a:r>
                        <a:rPr lang="en-US" sz="1600" u="none" strike="noStrike" dirty="0">
                          <a:effectLst/>
                          <a:latin typeface="Century Gothic" panose="020B0502020202020204" pitchFamily="34" charset="0"/>
                        </a:rPr>
                        <a:t>1988 - 1990</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28.0%</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over</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         32,450 </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7539" marR="7539" marT="7539" marB="0" anchor="b">
                    <a:solidFill>
                      <a:srgbClr val="002060"/>
                    </a:solidFill>
                  </a:tcPr>
                </a:tc>
                <a:extLst>
                  <a:ext uri="{0D108BD9-81ED-4DB2-BD59-A6C34878D82A}">
                    <a16:rowId xmlns:a16="http://schemas.microsoft.com/office/drawing/2014/main" val="2407819406"/>
                  </a:ext>
                </a:extLst>
              </a:tr>
              <a:tr h="325118">
                <a:tc>
                  <a:txBody>
                    <a:bodyPr/>
                    <a:lstStyle/>
                    <a:p>
                      <a:pPr algn="r" fontAlgn="b"/>
                      <a:r>
                        <a:rPr lang="en-US" sz="1600" u="none" strike="noStrike" dirty="0">
                          <a:effectLst/>
                          <a:latin typeface="Century Gothic" panose="020B0502020202020204" pitchFamily="34" charset="0"/>
                        </a:rPr>
                        <a:t>1991 - 1992</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31.0%</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over</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         86,500 </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7539" marR="7539" marT="7539" marB="0" anchor="b">
                    <a:solidFill>
                      <a:srgbClr val="002060"/>
                    </a:solidFill>
                  </a:tcPr>
                </a:tc>
                <a:extLst>
                  <a:ext uri="{0D108BD9-81ED-4DB2-BD59-A6C34878D82A}">
                    <a16:rowId xmlns:a16="http://schemas.microsoft.com/office/drawing/2014/main" val="997763615"/>
                  </a:ext>
                </a:extLst>
              </a:tr>
              <a:tr h="325118">
                <a:tc>
                  <a:txBody>
                    <a:bodyPr/>
                    <a:lstStyle/>
                    <a:p>
                      <a:pPr algn="r" fontAlgn="b"/>
                      <a:r>
                        <a:rPr lang="en-US" sz="1600" u="none" strike="noStrike" dirty="0">
                          <a:effectLst/>
                          <a:latin typeface="Century Gothic" panose="020B0502020202020204" pitchFamily="34" charset="0"/>
                        </a:rPr>
                        <a:t>1993 -2000</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39.6%</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over</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      288,350 </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7539" marR="7539" marT="7539" marB="0" anchor="b">
                    <a:solidFill>
                      <a:srgbClr val="002060"/>
                    </a:solidFill>
                  </a:tcPr>
                </a:tc>
                <a:extLst>
                  <a:ext uri="{0D108BD9-81ED-4DB2-BD59-A6C34878D82A}">
                    <a16:rowId xmlns:a16="http://schemas.microsoft.com/office/drawing/2014/main" val="2693145349"/>
                  </a:ext>
                </a:extLst>
              </a:tr>
              <a:tr h="325118">
                <a:tc>
                  <a:txBody>
                    <a:bodyPr/>
                    <a:lstStyle/>
                    <a:p>
                      <a:pPr algn="r" fontAlgn="b"/>
                      <a:r>
                        <a:rPr lang="en-US" sz="1600" u="none" strike="noStrike" dirty="0">
                          <a:effectLst/>
                          <a:latin typeface="Century Gothic" panose="020B0502020202020204" pitchFamily="34" charset="0"/>
                        </a:rPr>
                        <a:t>2001</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39.1%</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over</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      297,350 </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7539" marR="7539" marT="7539" marB="0" anchor="b">
                    <a:solidFill>
                      <a:srgbClr val="002060"/>
                    </a:solidFill>
                  </a:tcPr>
                </a:tc>
                <a:extLst>
                  <a:ext uri="{0D108BD9-81ED-4DB2-BD59-A6C34878D82A}">
                    <a16:rowId xmlns:a16="http://schemas.microsoft.com/office/drawing/2014/main" val="4046277498"/>
                  </a:ext>
                </a:extLst>
              </a:tr>
              <a:tr h="325118">
                <a:tc>
                  <a:txBody>
                    <a:bodyPr/>
                    <a:lstStyle/>
                    <a:p>
                      <a:pPr algn="r" fontAlgn="b"/>
                      <a:r>
                        <a:rPr lang="en-US" sz="1600" u="none" strike="noStrike" dirty="0">
                          <a:effectLst/>
                          <a:latin typeface="Century Gothic" panose="020B0502020202020204" pitchFamily="34" charset="0"/>
                        </a:rPr>
                        <a:t>2002</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38.6%</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over</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      307,050 </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7539" marR="7539" marT="7539" marB="0" anchor="b">
                    <a:solidFill>
                      <a:srgbClr val="002060"/>
                    </a:solidFill>
                  </a:tcPr>
                </a:tc>
                <a:extLst>
                  <a:ext uri="{0D108BD9-81ED-4DB2-BD59-A6C34878D82A}">
                    <a16:rowId xmlns:a16="http://schemas.microsoft.com/office/drawing/2014/main" val="2826154294"/>
                  </a:ext>
                </a:extLst>
              </a:tr>
              <a:tr h="325118">
                <a:tc>
                  <a:txBody>
                    <a:bodyPr/>
                    <a:lstStyle/>
                    <a:p>
                      <a:pPr algn="r" fontAlgn="b"/>
                      <a:r>
                        <a:rPr lang="en-US" sz="1600" u="none" strike="noStrike" dirty="0">
                          <a:effectLst/>
                          <a:latin typeface="Century Gothic" panose="020B0502020202020204" pitchFamily="34" charset="0"/>
                        </a:rPr>
                        <a:t>2003 - 2012</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35.0%</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over</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      311,950 </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7539" marR="7539" marT="7539" marB="0" anchor="b">
                    <a:solidFill>
                      <a:srgbClr val="002060"/>
                    </a:solidFill>
                  </a:tcPr>
                </a:tc>
                <a:extLst>
                  <a:ext uri="{0D108BD9-81ED-4DB2-BD59-A6C34878D82A}">
                    <a16:rowId xmlns:a16="http://schemas.microsoft.com/office/drawing/2014/main" val="1882386545"/>
                  </a:ext>
                </a:extLst>
              </a:tr>
              <a:tr h="295922">
                <a:tc>
                  <a:txBody>
                    <a:bodyPr/>
                    <a:lstStyle/>
                    <a:p>
                      <a:pPr algn="r" fontAlgn="b"/>
                      <a:r>
                        <a:rPr lang="en-US" sz="1600" u="none" strike="noStrike" dirty="0">
                          <a:effectLst/>
                          <a:latin typeface="Century Gothic" panose="020B0502020202020204" pitchFamily="34" charset="0"/>
                        </a:rPr>
                        <a:t>2013 - 2017</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solidFill>
                            <a:schemeClr val="tx1"/>
                          </a:solidFill>
                          <a:effectLst/>
                          <a:highlight>
                            <a:srgbClr val="FFFF00"/>
                          </a:highlight>
                          <a:latin typeface="Century Gothic" panose="020B0502020202020204" pitchFamily="34" charset="0"/>
                        </a:rPr>
                        <a:t>39.6%</a:t>
                      </a:r>
                      <a:endParaRPr lang="en-US" sz="1600" b="0" i="0" u="none" strike="noStrike" dirty="0">
                        <a:solidFill>
                          <a:schemeClr val="tx1"/>
                        </a:solidFill>
                        <a:effectLst/>
                        <a:highlight>
                          <a:srgbClr val="FFFF00"/>
                        </a:highligh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over</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r" fontAlgn="b"/>
                      <a:r>
                        <a:rPr lang="en-US" sz="1600" u="none" strike="noStrike" dirty="0">
                          <a:effectLst/>
                          <a:latin typeface="Century Gothic" panose="020B0502020202020204" pitchFamily="34" charset="0"/>
                        </a:rPr>
                        <a:t>      450,000 </a:t>
                      </a:r>
                      <a:endParaRPr lang="en-US" sz="16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7539" marR="7539" marT="7539" marB="0" anchor="b">
                    <a:solidFill>
                      <a:srgbClr val="002060"/>
                    </a:solidFill>
                  </a:tcPr>
                </a:tc>
                <a:extLst>
                  <a:ext uri="{0D108BD9-81ED-4DB2-BD59-A6C34878D82A}">
                    <a16:rowId xmlns:a16="http://schemas.microsoft.com/office/drawing/2014/main" val="268033717"/>
                  </a:ext>
                </a:extLst>
              </a:tr>
              <a:tr h="319020">
                <a:tc gridSpan="5">
                  <a:txBody>
                    <a:bodyPr/>
                    <a:lstStyle/>
                    <a:p>
                      <a:pPr algn="l" fontAlgn="b"/>
                      <a:r>
                        <a:rPr lang="en-US" sz="1100" u="none" strike="noStrike" dirty="0">
                          <a:effectLst/>
                          <a:latin typeface="Century Gothic" panose="020B0502020202020204" pitchFamily="34" charset="0"/>
                        </a:rPr>
                        <a:t>    * threshold amounts shown are for latest year in the span</a:t>
                      </a:r>
                      <a:endParaRPr lang="en-US" sz="1100" b="0" i="0" u="none" strike="noStrike" dirty="0">
                        <a:solidFill>
                          <a:srgbClr val="000000"/>
                        </a:solidFill>
                        <a:effectLst/>
                        <a:latin typeface="Century Gothic" panose="020B0502020202020204" pitchFamily="34" charset="0"/>
                      </a:endParaRPr>
                    </a:p>
                  </a:txBody>
                  <a:tcPr marL="7539" marR="7539" marT="7539" marB="0" anchor="b">
                    <a:solidFill>
                      <a:srgbClr val="00206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200" b="0" i="0" u="none" strike="noStrike" dirty="0">
                        <a:solidFill>
                          <a:srgbClr val="000000"/>
                        </a:solidFill>
                        <a:effectLst/>
                        <a:latin typeface="Calibri" panose="020F0502020204030204" pitchFamily="34" charset="0"/>
                      </a:endParaRPr>
                    </a:p>
                  </a:txBody>
                  <a:tcPr marL="7539" marR="7539" marT="7539" marB="0" anchor="b">
                    <a:solidFill>
                      <a:srgbClr val="002060"/>
                    </a:solidFill>
                  </a:tcPr>
                </a:tc>
                <a:extLst>
                  <a:ext uri="{0D108BD9-81ED-4DB2-BD59-A6C34878D82A}">
                    <a16:rowId xmlns:a16="http://schemas.microsoft.com/office/drawing/2014/main" val="2607487746"/>
                  </a:ext>
                </a:extLst>
              </a:tr>
            </a:tbl>
          </a:graphicData>
        </a:graphic>
      </p:graphicFrame>
    </p:spTree>
    <p:extLst>
      <p:ext uri="{BB962C8B-B14F-4D97-AF65-F5344CB8AC3E}">
        <p14:creationId xmlns:p14="http://schemas.microsoft.com/office/powerpoint/2010/main" val="1002002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2018 Tax Brackets &amp; Rates</a:t>
            </a:r>
          </a:p>
        </p:txBody>
      </p:sp>
      <p:graphicFrame>
        <p:nvGraphicFramePr>
          <p:cNvPr id="4" name="Content Placeholder 3"/>
          <p:cNvGraphicFramePr>
            <a:graphicFrameLocks noGrp="1"/>
          </p:cNvGraphicFramePr>
          <p:nvPr>
            <p:ph idx="1"/>
            <p:extLst/>
          </p:nvPr>
        </p:nvGraphicFramePr>
        <p:xfrm>
          <a:off x="838200" y="1825627"/>
          <a:ext cx="10515600" cy="4359272"/>
        </p:xfrm>
        <a:graphic>
          <a:graphicData uri="http://schemas.openxmlformats.org/drawingml/2006/table">
            <a:tbl>
              <a:tblPr firstRow="1" bandRow="1">
                <a:tableStyleId>{5C22544A-7EE6-4342-B048-85BDC9FD1C3A}</a:tableStyleId>
              </a:tblPr>
              <a:tblGrid>
                <a:gridCol w="14732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2247900">
                  <a:extLst>
                    <a:ext uri="{9D8B030D-6E8A-4147-A177-3AD203B41FA5}">
                      <a16:colId xmlns:a16="http://schemas.microsoft.com/office/drawing/2014/main" val="20002"/>
                    </a:ext>
                  </a:extLst>
                </a:gridCol>
                <a:gridCol w="2252980">
                  <a:extLst>
                    <a:ext uri="{9D8B030D-6E8A-4147-A177-3AD203B41FA5}">
                      <a16:colId xmlns:a16="http://schemas.microsoft.com/office/drawing/2014/main" val="20003"/>
                    </a:ext>
                  </a:extLst>
                </a:gridCol>
                <a:gridCol w="2103120">
                  <a:extLst>
                    <a:ext uri="{9D8B030D-6E8A-4147-A177-3AD203B41FA5}">
                      <a16:colId xmlns:a16="http://schemas.microsoft.com/office/drawing/2014/main" val="20004"/>
                    </a:ext>
                  </a:extLst>
                </a:gridCol>
              </a:tblGrid>
              <a:tr h="544909">
                <a:tc>
                  <a:txBody>
                    <a:bodyPr/>
                    <a:lstStyle/>
                    <a:p>
                      <a:pPr algn="ctr"/>
                      <a:r>
                        <a:rPr lang="en-US" dirty="0"/>
                        <a:t>Rate</a:t>
                      </a:r>
                    </a:p>
                  </a:txBody>
                  <a:tcPr anchor="ctr"/>
                </a:tc>
                <a:tc>
                  <a:txBody>
                    <a:bodyPr/>
                    <a:lstStyle/>
                    <a:p>
                      <a:pPr algn="ctr"/>
                      <a:r>
                        <a:rPr lang="en-US" dirty="0"/>
                        <a:t>MFJ</a:t>
                      </a:r>
                    </a:p>
                  </a:txBody>
                  <a:tcPr anchor="ctr"/>
                </a:tc>
                <a:tc>
                  <a:txBody>
                    <a:bodyPr/>
                    <a:lstStyle/>
                    <a:p>
                      <a:pPr algn="ctr"/>
                      <a:r>
                        <a:rPr lang="en-US" dirty="0"/>
                        <a:t>MFS</a:t>
                      </a:r>
                    </a:p>
                  </a:txBody>
                  <a:tcPr anchor="ctr"/>
                </a:tc>
                <a:tc>
                  <a:txBody>
                    <a:bodyPr/>
                    <a:lstStyle/>
                    <a:p>
                      <a:pPr algn="ctr"/>
                      <a:r>
                        <a:rPr lang="en-US" dirty="0"/>
                        <a:t>Single</a:t>
                      </a:r>
                    </a:p>
                  </a:txBody>
                  <a:tcPr anchor="ctr"/>
                </a:tc>
                <a:tc>
                  <a:txBody>
                    <a:bodyPr/>
                    <a:lstStyle/>
                    <a:p>
                      <a:pPr algn="ctr"/>
                      <a:r>
                        <a:rPr lang="en-US" dirty="0"/>
                        <a:t>HOH</a:t>
                      </a:r>
                    </a:p>
                  </a:txBody>
                  <a:tcPr anchor="ctr"/>
                </a:tc>
                <a:extLst>
                  <a:ext uri="{0D108BD9-81ED-4DB2-BD59-A6C34878D82A}">
                    <a16:rowId xmlns:a16="http://schemas.microsoft.com/office/drawing/2014/main" val="10000"/>
                  </a:ext>
                </a:extLst>
              </a:tr>
              <a:tr h="544909">
                <a:tc>
                  <a:txBody>
                    <a:bodyPr/>
                    <a:lstStyle/>
                    <a:p>
                      <a:pPr algn="ctr"/>
                      <a:r>
                        <a:rPr lang="en-US" dirty="0"/>
                        <a:t>10%</a:t>
                      </a:r>
                    </a:p>
                  </a:txBody>
                  <a:tcPr anchor="ctr"/>
                </a:tc>
                <a:tc>
                  <a:txBody>
                    <a:bodyPr/>
                    <a:lstStyle/>
                    <a:p>
                      <a:pPr algn="ctr"/>
                      <a:r>
                        <a:rPr lang="en-US" dirty="0"/>
                        <a:t>$0 – 19,050</a:t>
                      </a:r>
                    </a:p>
                  </a:txBody>
                  <a:tcPr anchor="ctr"/>
                </a:tc>
                <a:tc>
                  <a:txBody>
                    <a:bodyPr/>
                    <a:lstStyle/>
                    <a:p>
                      <a:pPr algn="ctr"/>
                      <a:r>
                        <a:rPr lang="en-US" sz="1800" b="0" i="0" u="none" strike="noStrike" kern="1200" baseline="0" dirty="0">
                          <a:solidFill>
                            <a:schemeClr val="dk1"/>
                          </a:solidFill>
                          <a:latin typeface="+mn-lt"/>
                          <a:ea typeface="+mn-ea"/>
                          <a:cs typeface="+mn-cs"/>
                        </a:rPr>
                        <a:t>$0-$9,525</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$0-$9,525</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$0-$13,600</a:t>
                      </a:r>
                      <a:endParaRPr lang="en-US" dirty="0"/>
                    </a:p>
                  </a:txBody>
                  <a:tcPr anchor="ctr"/>
                </a:tc>
                <a:extLst>
                  <a:ext uri="{0D108BD9-81ED-4DB2-BD59-A6C34878D82A}">
                    <a16:rowId xmlns:a16="http://schemas.microsoft.com/office/drawing/2014/main" val="10001"/>
                  </a:ext>
                </a:extLst>
              </a:tr>
              <a:tr h="544909">
                <a:tc>
                  <a:txBody>
                    <a:bodyPr/>
                    <a:lstStyle/>
                    <a:p>
                      <a:pPr algn="ctr"/>
                      <a:r>
                        <a:rPr lang="en-US" dirty="0"/>
                        <a:t>12%</a:t>
                      </a:r>
                    </a:p>
                  </a:txBody>
                  <a:tcPr anchor="ctr"/>
                </a:tc>
                <a:tc>
                  <a:txBody>
                    <a:bodyPr/>
                    <a:lstStyle/>
                    <a:p>
                      <a:pPr algn="ctr"/>
                      <a:r>
                        <a:rPr lang="en-US" dirty="0"/>
                        <a:t>$19,050</a:t>
                      </a:r>
                      <a:r>
                        <a:rPr lang="en-US" baseline="0" dirty="0"/>
                        <a:t> - $77,400</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$9,526-$38,700</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$9,526-$38,700</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$13,601- $51,800</a:t>
                      </a:r>
                      <a:endParaRPr lang="en-US" dirty="0"/>
                    </a:p>
                  </a:txBody>
                  <a:tcPr anchor="ctr"/>
                </a:tc>
                <a:extLst>
                  <a:ext uri="{0D108BD9-81ED-4DB2-BD59-A6C34878D82A}">
                    <a16:rowId xmlns:a16="http://schemas.microsoft.com/office/drawing/2014/main" val="10002"/>
                  </a:ext>
                </a:extLst>
              </a:tr>
              <a:tr h="544909">
                <a:tc>
                  <a:txBody>
                    <a:bodyPr/>
                    <a:lstStyle/>
                    <a:p>
                      <a:pPr algn="ctr"/>
                      <a:r>
                        <a:rPr lang="en-US" dirty="0"/>
                        <a:t>22%</a:t>
                      </a:r>
                    </a:p>
                  </a:txBody>
                  <a:tcPr anchor="ctr"/>
                </a:tc>
                <a:tc>
                  <a:txBody>
                    <a:bodyPr/>
                    <a:lstStyle/>
                    <a:p>
                      <a:pPr algn="ctr"/>
                      <a:r>
                        <a:rPr lang="en-US" sz="1800" b="0" i="0" u="none" strike="noStrike" kern="1200" baseline="0" dirty="0">
                          <a:solidFill>
                            <a:schemeClr val="dk1"/>
                          </a:solidFill>
                          <a:latin typeface="+mn-lt"/>
                          <a:ea typeface="+mn-ea"/>
                          <a:cs typeface="+mn-cs"/>
                        </a:rPr>
                        <a:t>$77,401-$165,000</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$38,701- $82,500</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$38,701-$82,500</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$51,801-$82,500</a:t>
                      </a:r>
                      <a:endParaRPr lang="en-US" dirty="0"/>
                    </a:p>
                  </a:txBody>
                  <a:tcPr anchor="ctr"/>
                </a:tc>
                <a:extLst>
                  <a:ext uri="{0D108BD9-81ED-4DB2-BD59-A6C34878D82A}">
                    <a16:rowId xmlns:a16="http://schemas.microsoft.com/office/drawing/2014/main" val="10003"/>
                  </a:ext>
                </a:extLst>
              </a:tr>
              <a:tr h="544909">
                <a:tc>
                  <a:txBody>
                    <a:bodyPr/>
                    <a:lstStyle/>
                    <a:p>
                      <a:pPr algn="ctr"/>
                      <a:r>
                        <a:rPr lang="en-US" dirty="0"/>
                        <a:t>24%</a:t>
                      </a:r>
                    </a:p>
                  </a:txBody>
                  <a:tcPr anchor="ctr"/>
                </a:tc>
                <a:tc>
                  <a:txBody>
                    <a:bodyPr/>
                    <a:lstStyle/>
                    <a:p>
                      <a:pPr algn="ctr"/>
                      <a:r>
                        <a:rPr lang="en-US" sz="1800" b="0" i="0" u="none" strike="noStrike" kern="1200" baseline="0" dirty="0">
                          <a:solidFill>
                            <a:schemeClr val="dk1"/>
                          </a:solidFill>
                          <a:latin typeface="+mn-lt"/>
                          <a:ea typeface="+mn-ea"/>
                          <a:cs typeface="+mn-cs"/>
                        </a:rPr>
                        <a:t>$165,001-$315,000</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$82,501- $157,500</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$82,501- $157,500</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$82,501-$157,500</a:t>
                      </a:r>
                      <a:endParaRPr lang="en-US" dirty="0"/>
                    </a:p>
                  </a:txBody>
                  <a:tcPr anchor="ctr"/>
                </a:tc>
                <a:extLst>
                  <a:ext uri="{0D108BD9-81ED-4DB2-BD59-A6C34878D82A}">
                    <a16:rowId xmlns:a16="http://schemas.microsoft.com/office/drawing/2014/main" val="10004"/>
                  </a:ext>
                </a:extLst>
              </a:tr>
              <a:tr h="544909">
                <a:tc>
                  <a:txBody>
                    <a:bodyPr/>
                    <a:lstStyle/>
                    <a:p>
                      <a:pPr algn="ctr"/>
                      <a:r>
                        <a:rPr lang="en-US" dirty="0"/>
                        <a:t>32%</a:t>
                      </a:r>
                    </a:p>
                  </a:txBody>
                  <a:tcPr anchor="ctr"/>
                </a:tc>
                <a:tc>
                  <a:txBody>
                    <a:bodyPr/>
                    <a:lstStyle/>
                    <a:p>
                      <a:pPr algn="ctr"/>
                      <a:r>
                        <a:rPr lang="en-US" sz="1800" b="0" i="0" u="none" strike="noStrike" kern="1200" baseline="0" dirty="0">
                          <a:solidFill>
                            <a:schemeClr val="dk1"/>
                          </a:solidFill>
                          <a:latin typeface="+mn-lt"/>
                          <a:ea typeface="+mn-ea"/>
                          <a:cs typeface="+mn-cs"/>
                        </a:rPr>
                        <a:t>$315,001-$400,000</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$157,501-$200,000</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$157,501-$200,000</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$157,501-$200,000</a:t>
                      </a:r>
                      <a:endParaRPr lang="en-US" dirty="0"/>
                    </a:p>
                  </a:txBody>
                  <a:tcPr anchor="ctr"/>
                </a:tc>
                <a:extLst>
                  <a:ext uri="{0D108BD9-81ED-4DB2-BD59-A6C34878D82A}">
                    <a16:rowId xmlns:a16="http://schemas.microsoft.com/office/drawing/2014/main" val="10005"/>
                  </a:ext>
                </a:extLst>
              </a:tr>
              <a:tr h="544909">
                <a:tc>
                  <a:txBody>
                    <a:bodyPr/>
                    <a:lstStyle/>
                    <a:p>
                      <a:pPr algn="ctr"/>
                      <a:r>
                        <a:rPr lang="en-US" dirty="0"/>
                        <a:t>35%</a:t>
                      </a:r>
                    </a:p>
                  </a:txBody>
                  <a:tcPr anchor="ctr"/>
                </a:tc>
                <a:tc>
                  <a:txBody>
                    <a:bodyPr/>
                    <a:lstStyle/>
                    <a:p>
                      <a:pPr algn="ctr"/>
                      <a:r>
                        <a:rPr lang="en-US" sz="1800" b="0" i="0" u="none" strike="noStrike" kern="1200" baseline="0" dirty="0">
                          <a:solidFill>
                            <a:schemeClr val="dk1"/>
                          </a:solidFill>
                          <a:latin typeface="+mn-lt"/>
                          <a:ea typeface="+mn-ea"/>
                          <a:cs typeface="+mn-cs"/>
                        </a:rPr>
                        <a:t>$400,001-$600,000</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$200,001-$300,000</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$200,001-$500,000</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$200,001-$500,000</a:t>
                      </a:r>
                      <a:endParaRPr lang="en-US" dirty="0"/>
                    </a:p>
                  </a:txBody>
                  <a:tcPr anchor="ctr"/>
                </a:tc>
                <a:extLst>
                  <a:ext uri="{0D108BD9-81ED-4DB2-BD59-A6C34878D82A}">
                    <a16:rowId xmlns:a16="http://schemas.microsoft.com/office/drawing/2014/main" val="10006"/>
                  </a:ext>
                </a:extLst>
              </a:tr>
              <a:tr h="544909">
                <a:tc>
                  <a:txBody>
                    <a:bodyPr/>
                    <a:lstStyle/>
                    <a:p>
                      <a:pPr algn="ctr"/>
                      <a:r>
                        <a:rPr lang="en-US" dirty="0"/>
                        <a:t>37%</a:t>
                      </a:r>
                    </a:p>
                  </a:txBody>
                  <a:tcPr anchor="ctr"/>
                </a:tc>
                <a:tc>
                  <a:txBody>
                    <a:bodyPr/>
                    <a:lstStyle/>
                    <a:p>
                      <a:pPr algn="ctr"/>
                      <a:r>
                        <a:rPr lang="en-US" sz="1800" b="0" i="0" u="none" strike="noStrike" kern="1200" baseline="0" dirty="0">
                          <a:solidFill>
                            <a:schemeClr val="dk1"/>
                          </a:solidFill>
                          <a:latin typeface="+mn-lt"/>
                          <a:ea typeface="+mn-ea"/>
                          <a:cs typeface="+mn-cs"/>
                        </a:rPr>
                        <a:t>$600,001 and over</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$300,001 and over</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$500,001 and over</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$500,001 and over</a:t>
                      </a:r>
                      <a:endParaRPr lang="en-US" dirty="0"/>
                    </a:p>
                  </a:txBody>
                  <a:tcPr anchor="ctr"/>
                </a:tc>
                <a:extLst>
                  <a:ext uri="{0D108BD9-81ED-4DB2-BD59-A6C34878D82A}">
                    <a16:rowId xmlns:a16="http://schemas.microsoft.com/office/drawing/2014/main" val="10007"/>
                  </a:ext>
                </a:extLst>
              </a:tr>
            </a:tbl>
          </a:graphicData>
        </a:graphic>
      </p:graphicFrame>
      <p:sp>
        <p:nvSpPr>
          <p:cNvPr id="6" name="Slide Number Placeholder 5"/>
          <p:cNvSpPr>
            <a:spLocks noGrp="1"/>
          </p:cNvSpPr>
          <p:nvPr>
            <p:ph type="sldNum" sz="quarter" idx="12"/>
          </p:nvPr>
        </p:nvSpPr>
        <p:spPr/>
        <p:txBody>
          <a:bodyPr/>
          <a:lstStyle/>
          <a:p>
            <a:fld id="{423D3E80-8656-42B4-B3C3-B2993B6576A4}" type="slidenum">
              <a:rPr lang="en-US" smtClean="0"/>
              <a:t>11</a:t>
            </a:fld>
            <a:endParaRPr lang="en-US" dirty="0"/>
          </a:p>
        </p:txBody>
      </p:sp>
    </p:spTree>
    <p:extLst>
      <p:ext uri="{BB962C8B-B14F-4D97-AF65-F5344CB8AC3E}">
        <p14:creationId xmlns:p14="http://schemas.microsoft.com/office/powerpoint/2010/main" val="2739077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2018 Personal Exemptions </a:t>
            </a:r>
            <a:r>
              <a:rPr lang="en-US" dirty="0">
                <a:solidFill>
                  <a:schemeClr val="bg1"/>
                </a:solidFill>
              </a:rPr>
              <a:t>- GONE</a:t>
            </a:r>
          </a:p>
        </p:txBody>
      </p:sp>
      <p:graphicFrame>
        <p:nvGraphicFramePr>
          <p:cNvPr id="4" name="Content Placeholder 3"/>
          <p:cNvGraphicFramePr>
            <a:graphicFrameLocks noGrp="1"/>
          </p:cNvGraphicFramePr>
          <p:nvPr>
            <p:ph idx="1"/>
            <p:extLst/>
          </p:nvPr>
        </p:nvGraphicFramePr>
        <p:xfrm>
          <a:off x="838200" y="1934482"/>
          <a:ext cx="10515600" cy="184531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tblGrid>
              <a:tr h="777875">
                <a:tc>
                  <a:txBody>
                    <a:bodyPr/>
                    <a:lstStyle/>
                    <a:p>
                      <a:pPr algn="ctr"/>
                      <a:r>
                        <a:rPr lang="en-US" sz="3600" dirty="0"/>
                        <a:t>Tax Cuts and Jobs Act</a:t>
                      </a:r>
                    </a:p>
                  </a:txBody>
                  <a:tcPr anchor="ctr"/>
                </a:tc>
                <a:tc>
                  <a:txBody>
                    <a:bodyPr/>
                    <a:lstStyle/>
                    <a:p>
                      <a:pPr algn="ctr"/>
                      <a:r>
                        <a:rPr lang="en-US" sz="3600" dirty="0"/>
                        <a:t>Previous Law</a:t>
                      </a:r>
                    </a:p>
                  </a:txBody>
                  <a:tcPr anchor="ctr"/>
                </a:tc>
                <a:extLst>
                  <a:ext uri="{0D108BD9-81ED-4DB2-BD59-A6C34878D82A}">
                    <a16:rowId xmlns:a16="http://schemas.microsoft.com/office/drawing/2014/main" val="10000"/>
                  </a:ext>
                </a:extLst>
              </a:tr>
              <a:tr h="1067435">
                <a:tc>
                  <a:txBody>
                    <a:bodyPr/>
                    <a:lstStyle/>
                    <a:p>
                      <a:pPr algn="ctr"/>
                      <a:r>
                        <a:rPr lang="en-US" sz="3600" dirty="0"/>
                        <a:t>$0</a:t>
                      </a:r>
                    </a:p>
                  </a:txBody>
                  <a:tcPr anchor="ctr"/>
                </a:tc>
                <a:tc>
                  <a:txBody>
                    <a:bodyPr/>
                    <a:lstStyle/>
                    <a:p>
                      <a:pPr algn="ctr"/>
                      <a:r>
                        <a:rPr lang="en-US" sz="3600" dirty="0"/>
                        <a:t>$4,150</a:t>
                      </a:r>
                    </a:p>
                  </a:txBody>
                  <a:tcPr anchor="ctr"/>
                </a:tc>
                <a:extLst>
                  <a:ext uri="{0D108BD9-81ED-4DB2-BD59-A6C34878D82A}">
                    <a16:rowId xmlns:a16="http://schemas.microsoft.com/office/drawing/2014/main" val="10001"/>
                  </a:ext>
                </a:extLst>
              </a:tr>
            </a:tbl>
          </a:graphicData>
        </a:graphic>
      </p:graphicFrame>
      <p:sp>
        <p:nvSpPr>
          <p:cNvPr id="6" name="Slide Number Placeholder 5"/>
          <p:cNvSpPr>
            <a:spLocks noGrp="1"/>
          </p:cNvSpPr>
          <p:nvPr>
            <p:ph type="sldNum" sz="quarter" idx="12"/>
          </p:nvPr>
        </p:nvSpPr>
        <p:spPr/>
        <p:txBody>
          <a:bodyPr/>
          <a:lstStyle/>
          <a:p>
            <a:fld id="{423D3E80-8656-42B4-B3C3-B2993B6576A4}" type="slidenum">
              <a:rPr lang="en-US" smtClean="0"/>
              <a:t>12</a:t>
            </a:fld>
            <a:endParaRPr lang="en-US" dirty="0"/>
          </a:p>
        </p:txBody>
      </p:sp>
    </p:spTree>
    <p:extLst>
      <p:ext uri="{BB962C8B-B14F-4D97-AF65-F5344CB8AC3E}">
        <p14:creationId xmlns:p14="http://schemas.microsoft.com/office/powerpoint/2010/main" val="684121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8605"/>
            <a:ext cx="10515600" cy="1325563"/>
          </a:xfrm>
        </p:spPr>
        <p:txBody>
          <a:bodyPr/>
          <a:lstStyle/>
          <a:p>
            <a:pPr algn="ctr"/>
            <a:r>
              <a:rPr lang="en-US" b="1" dirty="0">
                <a:solidFill>
                  <a:schemeClr val="bg1"/>
                </a:solidFill>
              </a:rPr>
              <a:t>Deductions that went away</a:t>
            </a:r>
          </a:p>
        </p:txBody>
      </p:sp>
      <p:sp>
        <p:nvSpPr>
          <p:cNvPr id="3" name="Content Placeholder 2"/>
          <p:cNvSpPr>
            <a:spLocks noGrp="1"/>
          </p:cNvSpPr>
          <p:nvPr>
            <p:ph idx="1"/>
          </p:nvPr>
        </p:nvSpPr>
        <p:spPr>
          <a:xfrm>
            <a:off x="283464" y="1197864"/>
            <a:ext cx="11256264" cy="5312664"/>
          </a:xfrm>
        </p:spPr>
        <p:txBody>
          <a:bodyPr>
            <a:noAutofit/>
          </a:bodyPr>
          <a:lstStyle/>
          <a:p>
            <a:r>
              <a:rPr lang="en-US" sz="3200" u="sng" dirty="0">
                <a:solidFill>
                  <a:srgbClr val="FFFF00"/>
                </a:solidFill>
              </a:rPr>
              <a:t>Moving Expense Deduction</a:t>
            </a:r>
            <a:r>
              <a:rPr lang="en-US" sz="3200" dirty="0">
                <a:solidFill>
                  <a:srgbClr val="FFFF00"/>
                </a:solidFill>
              </a:rPr>
              <a:t> has been eliminated </a:t>
            </a:r>
            <a:r>
              <a:rPr lang="en-US" sz="3200" dirty="0">
                <a:solidFill>
                  <a:schemeClr val="bg1"/>
                </a:solidFill>
              </a:rPr>
              <a:t>as well as the Exclusion from Income for qualified moving expense reimbursements provided by an Employer</a:t>
            </a:r>
          </a:p>
          <a:p>
            <a:r>
              <a:rPr lang="en-US" sz="3200" u="sng" dirty="0">
                <a:solidFill>
                  <a:srgbClr val="FFFF00"/>
                </a:solidFill>
              </a:rPr>
              <a:t>Alimony</a:t>
            </a:r>
            <a:r>
              <a:rPr lang="en-US" sz="3200" dirty="0">
                <a:solidFill>
                  <a:srgbClr val="FFFF00"/>
                </a:solidFill>
              </a:rPr>
              <a:t> is no longer deductible </a:t>
            </a:r>
            <a:r>
              <a:rPr lang="en-US" sz="3200" dirty="0">
                <a:solidFill>
                  <a:schemeClr val="bg1"/>
                </a:solidFill>
              </a:rPr>
              <a:t>by the payor spouse nor is it included in the recipient spouse's gross income for any divorce or separation instrument executed after December 31, 2018.</a:t>
            </a:r>
          </a:p>
          <a:p>
            <a:r>
              <a:rPr lang="en-US" sz="3200" dirty="0">
                <a:solidFill>
                  <a:schemeClr val="bg1"/>
                </a:solidFill>
              </a:rPr>
              <a:t>Student Loans – New Cancellation of Debt exclusion (the deduction for student loan interest remains. A student loan discharged on account of death or total disability of the student is excluded from gross income, but only if the discharge of indebtedness occurs prior to January 1, 2026)</a:t>
            </a:r>
          </a:p>
        </p:txBody>
      </p:sp>
      <p:sp>
        <p:nvSpPr>
          <p:cNvPr id="6" name="Slide Number Placeholder 5"/>
          <p:cNvSpPr>
            <a:spLocks noGrp="1"/>
          </p:cNvSpPr>
          <p:nvPr>
            <p:ph type="sldNum" sz="quarter" idx="12"/>
          </p:nvPr>
        </p:nvSpPr>
        <p:spPr/>
        <p:txBody>
          <a:bodyPr/>
          <a:lstStyle/>
          <a:p>
            <a:fld id="{423D3E80-8656-42B4-B3C3-B2993B6576A4}" type="slidenum">
              <a:rPr lang="en-US" smtClean="0"/>
              <a:t>13</a:t>
            </a:fld>
            <a:endParaRPr lang="en-US" dirty="0"/>
          </a:p>
        </p:txBody>
      </p:sp>
    </p:spTree>
    <p:extLst>
      <p:ext uri="{BB962C8B-B14F-4D97-AF65-F5344CB8AC3E}">
        <p14:creationId xmlns:p14="http://schemas.microsoft.com/office/powerpoint/2010/main" val="3587241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2018 Standard Deduction </a:t>
            </a:r>
            <a:r>
              <a:rPr lang="en-US" dirty="0">
                <a:solidFill>
                  <a:schemeClr val="bg1"/>
                </a:solidFill>
              </a:rPr>
              <a:t>- Increased</a:t>
            </a:r>
          </a:p>
        </p:txBody>
      </p:sp>
      <p:graphicFrame>
        <p:nvGraphicFramePr>
          <p:cNvPr id="4" name="Content Placeholder 3"/>
          <p:cNvGraphicFramePr>
            <a:graphicFrameLocks noGrp="1"/>
          </p:cNvGraphicFramePr>
          <p:nvPr>
            <p:ph idx="1"/>
            <p:extLst/>
          </p:nvPr>
        </p:nvGraphicFramePr>
        <p:xfrm>
          <a:off x="838200" y="1825623"/>
          <a:ext cx="10515600" cy="2657476"/>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gridCol w="3505200">
                  <a:extLst>
                    <a:ext uri="{9D8B030D-6E8A-4147-A177-3AD203B41FA5}">
                      <a16:colId xmlns:a16="http://schemas.microsoft.com/office/drawing/2014/main" val="20002"/>
                    </a:ext>
                  </a:extLst>
                </a:gridCol>
              </a:tblGrid>
              <a:tr h="664369">
                <a:tc>
                  <a:txBody>
                    <a:bodyPr/>
                    <a:lstStyle/>
                    <a:p>
                      <a:pPr algn="ctr"/>
                      <a:r>
                        <a:rPr lang="en-US" sz="1800" b="1" i="0" u="none" strike="noStrike" kern="1200" baseline="0" dirty="0">
                          <a:solidFill>
                            <a:schemeClr val="lt1"/>
                          </a:solidFill>
                          <a:latin typeface="+mn-lt"/>
                          <a:ea typeface="+mn-ea"/>
                          <a:cs typeface="+mn-cs"/>
                        </a:rPr>
                        <a:t>Filing type</a:t>
                      </a:r>
                      <a:endParaRPr lang="en-US" dirty="0"/>
                    </a:p>
                  </a:txBody>
                  <a:tcPr anchor="ctr"/>
                </a:tc>
                <a:tc>
                  <a:txBody>
                    <a:bodyPr/>
                    <a:lstStyle/>
                    <a:p>
                      <a:pPr algn="ctr"/>
                      <a:r>
                        <a:rPr lang="en-US" sz="1800" b="1" i="0" u="none" strike="noStrike" kern="1200" baseline="0" dirty="0">
                          <a:solidFill>
                            <a:schemeClr val="lt1"/>
                          </a:solidFill>
                          <a:latin typeface="+mn-lt"/>
                          <a:ea typeface="+mn-ea"/>
                          <a:cs typeface="+mn-cs"/>
                        </a:rPr>
                        <a:t>Tax Cuts and Jobs Act</a:t>
                      </a:r>
                      <a:endParaRPr lang="en-US" dirty="0"/>
                    </a:p>
                  </a:txBody>
                  <a:tcPr anchor="ctr"/>
                </a:tc>
                <a:tc>
                  <a:txBody>
                    <a:bodyPr/>
                    <a:lstStyle/>
                    <a:p>
                      <a:pPr algn="ctr"/>
                      <a:r>
                        <a:rPr lang="en-US" sz="1800" b="1" i="0" u="none" strike="noStrike" kern="1200" baseline="0" dirty="0">
                          <a:solidFill>
                            <a:schemeClr val="lt1"/>
                          </a:solidFill>
                          <a:latin typeface="+mn-lt"/>
                          <a:ea typeface="+mn-ea"/>
                          <a:cs typeface="+mn-cs"/>
                        </a:rPr>
                        <a:t>Previous law</a:t>
                      </a:r>
                      <a:endParaRPr lang="en-US" dirty="0"/>
                    </a:p>
                  </a:txBody>
                  <a:tcPr anchor="ctr"/>
                </a:tc>
                <a:extLst>
                  <a:ext uri="{0D108BD9-81ED-4DB2-BD59-A6C34878D82A}">
                    <a16:rowId xmlns:a16="http://schemas.microsoft.com/office/drawing/2014/main" val="10000"/>
                  </a:ext>
                </a:extLst>
              </a:tr>
              <a:tr h="664369">
                <a:tc>
                  <a:txBody>
                    <a:bodyPr/>
                    <a:lstStyle/>
                    <a:p>
                      <a:pPr algn="ctr"/>
                      <a:r>
                        <a:rPr lang="en-US" sz="1800" b="0" i="0" u="none" strike="noStrike" kern="1200" baseline="0" dirty="0">
                          <a:solidFill>
                            <a:schemeClr val="dk1"/>
                          </a:solidFill>
                          <a:latin typeface="+mn-lt"/>
                          <a:ea typeface="+mn-ea"/>
                          <a:cs typeface="+mn-cs"/>
                        </a:rPr>
                        <a:t>MFJ (and surviving spouse)</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$24,000</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$13,000</a:t>
                      </a:r>
                      <a:endParaRPr lang="en-US" dirty="0"/>
                    </a:p>
                  </a:txBody>
                  <a:tcPr anchor="ctr"/>
                </a:tc>
                <a:extLst>
                  <a:ext uri="{0D108BD9-81ED-4DB2-BD59-A6C34878D82A}">
                    <a16:rowId xmlns:a16="http://schemas.microsoft.com/office/drawing/2014/main" val="10001"/>
                  </a:ext>
                </a:extLst>
              </a:tr>
              <a:tr h="664369">
                <a:tc>
                  <a:txBody>
                    <a:bodyPr/>
                    <a:lstStyle/>
                    <a:p>
                      <a:pPr algn="ctr"/>
                      <a:r>
                        <a:rPr lang="en-US" sz="1800" b="0" i="0" u="none" strike="noStrike" kern="1200" baseline="0" dirty="0">
                          <a:solidFill>
                            <a:schemeClr val="dk1"/>
                          </a:solidFill>
                          <a:latin typeface="+mn-lt"/>
                          <a:ea typeface="+mn-ea"/>
                          <a:cs typeface="+mn-cs"/>
                        </a:rPr>
                        <a:t>Head of household</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$18,000</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$9,550</a:t>
                      </a:r>
                      <a:endParaRPr lang="en-US" dirty="0"/>
                    </a:p>
                  </a:txBody>
                  <a:tcPr anchor="ctr"/>
                </a:tc>
                <a:extLst>
                  <a:ext uri="{0D108BD9-81ED-4DB2-BD59-A6C34878D82A}">
                    <a16:rowId xmlns:a16="http://schemas.microsoft.com/office/drawing/2014/main" val="10002"/>
                  </a:ext>
                </a:extLst>
              </a:tr>
              <a:tr h="664369">
                <a:tc>
                  <a:txBody>
                    <a:bodyPr/>
                    <a:lstStyle/>
                    <a:p>
                      <a:pPr algn="ctr"/>
                      <a:r>
                        <a:rPr lang="en-US" sz="1800" b="0" i="0" u="none" strike="noStrike" kern="1200" baseline="0" dirty="0">
                          <a:solidFill>
                            <a:schemeClr val="dk1"/>
                          </a:solidFill>
                          <a:latin typeface="+mn-lt"/>
                          <a:ea typeface="+mn-ea"/>
                          <a:cs typeface="+mn-cs"/>
                        </a:rPr>
                        <a:t>Single (and MFS)</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$12,000</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$6,350</a:t>
                      </a:r>
                      <a:endParaRPr lang="en-US" dirty="0"/>
                    </a:p>
                  </a:txBody>
                  <a:tcPr anchor="ctr"/>
                </a:tc>
                <a:extLst>
                  <a:ext uri="{0D108BD9-81ED-4DB2-BD59-A6C34878D82A}">
                    <a16:rowId xmlns:a16="http://schemas.microsoft.com/office/drawing/2014/main" val="10003"/>
                  </a:ext>
                </a:extLst>
              </a:tr>
            </a:tbl>
          </a:graphicData>
        </a:graphic>
      </p:graphicFrame>
      <p:sp>
        <p:nvSpPr>
          <p:cNvPr id="6" name="Slide Number Placeholder 5"/>
          <p:cNvSpPr>
            <a:spLocks noGrp="1"/>
          </p:cNvSpPr>
          <p:nvPr>
            <p:ph type="sldNum" sz="quarter" idx="12"/>
          </p:nvPr>
        </p:nvSpPr>
        <p:spPr/>
        <p:txBody>
          <a:bodyPr/>
          <a:lstStyle/>
          <a:p>
            <a:fld id="{423D3E80-8656-42B4-B3C3-B2993B6576A4}" type="slidenum">
              <a:rPr lang="en-US" smtClean="0"/>
              <a:t>14</a:t>
            </a:fld>
            <a:endParaRPr lang="en-US" dirty="0"/>
          </a:p>
        </p:txBody>
      </p:sp>
    </p:spTree>
    <p:extLst>
      <p:ext uri="{BB962C8B-B14F-4D97-AF65-F5344CB8AC3E}">
        <p14:creationId xmlns:p14="http://schemas.microsoft.com/office/powerpoint/2010/main" val="2441569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Medical Expenses</a:t>
            </a:r>
          </a:p>
        </p:txBody>
      </p:sp>
      <p:sp>
        <p:nvSpPr>
          <p:cNvPr id="3" name="Content Placeholder 2"/>
          <p:cNvSpPr>
            <a:spLocks noGrp="1"/>
          </p:cNvSpPr>
          <p:nvPr>
            <p:ph idx="1"/>
          </p:nvPr>
        </p:nvSpPr>
        <p:spPr/>
        <p:txBody>
          <a:bodyPr>
            <a:normAutofit/>
          </a:bodyPr>
          <a:lstStyle/>
          <a:p>
            <a:r>
              <a:rPr lang="en-US" sz="4800" dirty="0">
                <a:solidFill>
                  <a:srgbClr val="FFFF00"/>
                </a:solidFill>
              </a:rPr>
              <a:t>Medical Expense Deduction reduced to 7.5% of AGI for 2017 </a:t>
            </a:r>
            <a:r>
              <a:rPr lang="en-US" sz="4800" dirty="0">
                <a:solidFill>
                  <a:schemeClr val="bg1"/>
                </a:solidFill>
              </a:rPr>
              <a:t>and 2018 for all taxpayers. </a:t>
            </a:r>
          </a:p>
          <a:p>
            <a:r>
              <a:rPr lang="en-US" sz="4800" dirty="0">
                <a:solidFill>
                  <a:schemeClr val="bg1"/>
                </a:solidFill>
              </a:rPr>
              <a:t>Returns to 10% of AGI after 2018.</a:t>
            </a:r>
          </a:p>
        </p:txBody>
      </p:sp>
      <p:sp>
        <p:nvSpPr>
          <p:cNvPr id="6" name="Slide Number Placeholder 5"/>
          <p:cNvSpPr>
            <a:spLocks noGrp="1"/>
          </p:cNvSpPr>
          <p:nvPr>
            <p:ph type="sldNum" sz="quarter" idx="12"/>
          </p:nvPr>
        </p:nvSpPr>
        <p:spPr/>
        <p:txBody>
          <a:bodyPr/>
          <a:lstStyle/>
          <a:p>
            <a:fld id="{423D3E80-8656-42B4-B3C3-B2993B6576A4}" type="slidenum">
              <a:rPr lang="en-US" smtClean="0"/>
              <a:t>15</a:t>
            </a:fld>
            <a:endParaRPr lang="en-US" dirty="0"/>
          </a:p>
        </p:txBody>
      </p:sp>
    </p:spTree>
    <p:extLst>
      <p:ext uri="{BB962C8B-B14F-4D97-AF65-F5344CB8AC3E}">
        <p14:creationId xmlns:p14="http://schemas.microsoft.com/office/powerpoint/2010/main" val="1616518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b="1" dirty="0">
                <a:solidFill>
                  <a:schemeClr val="bg1"/>
                </a:solidFill>
              </a:rPr>
              <a:t>Deduction for State and Local Taxes (SALT)</a:t>
            </a:r>
          </a:p>
        </p:txBody>
      </p:sp>
      <p:sp>
        <p:nvSpPr>
          <p:cNvPr id="3" name="Content Placeholder 2"/>
          <p:cNvSpPr>
            <a:spLocks noGrp="1"/>
          </p:cNvSpPr>
          <p:nvPr>
            <p:ph idx="1"/>
          </p:nvPr>
        </p:nvSpPr>
        <p:spPr>
          <a:xfrm>
            <a:off x="283464" y="1060704"/>
            <a:ext cx="11713464" cy="5559552"/>
          </a:xfrm>
        </p:spPr>
        <p:txBody>
          <a:bodyPr>
            <a:normAutofit/>
          </a:bodyPr>
          <a:lstStyle/>
          <a:p>
            <a:r>
              <a:rPr lang="en-US" sz="3600" dirty="0">
                <a:solidFill>
                  <a:srgbClr val="FFFF00"/>
                </a:solidFill>
              </a:rPr>
              <a:t>Itemized Deduction up to $10,000 ($5K for MFS) for the aggregate of state and local income taxes and property taxes.</a:t>
            </a:r>
          </a:p>
          <a:p>
            <a:r>
              <a:rPr lang="en-US" sz="3600" dirty="0">
                <a:solidFill>
                  <a:schemeClr val="bg1"/>
                </a:solidFill>
              </a:rPr>
              <a:t>SALT and property taxes paid while engaged in a trade or business, a rental activity, or an activity described in Internal Revenue Code §212 remain fully deductible.</a:t>
            </a:r>
          </a:p>
          <a:p>
            <a:r>
              <a:rPr lang="en-US" sz="3600" dirty="0">
                <a:solidFill>
                  <a:schemeClr val="bg1"/>
                </a:solidFill>
              </a:rPr>
              <a:t>Taxpayers retain the ability to choose between state income taxes and sales taxes.</a:t>
            </a:r>
          </a:p>
          <a:p>
            <a:r>
              <a:rPr lang="en-US" sz="3600" dirty="0">
                <a:solidFill>
                  <a:schemeClr val="bg1"/>
                </a:solidFill>
              </a:rPr>
              <a:t>The $10,000 limitation for individuals also applies to estates and trusts.</a:t>
            </a:r>
          </a:p>
        </p:txBody>
      </p:sp>
      <p:sp>
        <p:nvSpPr>
          <p:cNvPr id="6" name="Slide Number Placeholder 5"/>
          <p:cNvSpPr>
            <a:spLocks noGrp="1"/>
          </p:cNvSpPr>
          <p:nvPr>
            <p:ph type="sldNum" sz="quarter" idx="12"/>
          </p:nvPr>
        </p:nvSpPr>
        <p:spPr/>
        <p:txBody>
          <a:bodyPr/>
          <a:lstStyle/>
          <a:p>
            <a:fld id="{423D3E80-8656-42B4-B3C3-B2993B6576A4}" type="slidenum">
              <a:rPr lang="en-US" smtClean="0"/>
              <a:t>16</a:t>
            </a:fld>
            <a:endParaRPr lang="en-US" dirty="0"/>
          </a:p>
        </p:txBody>
      </p:sp>
    </p:spTree>
    <p:extLst>
      <p:ext uri="{BB962C8B-B14F-4D97-AF65-F5344CB8AC3E}">
        <p14:creationId xmlns:p14="http://schemas.microsoft.com/office/powerpoint/2010/main" val="1557779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Mortgage Interest</a:t>
            </a:r>
          </a:p>
        </p:txBody>
      </p:sp>
      <p:sp>
        <p:nvSpPr>
          <p:cNvPr id="3" name="Content Placeholder 2"/>
          <p:cNvSpPr>
            <a:spLocks noGrp="1"/>
          </p:cNvSpPr>
          <p:nvPr>
            <p:ph idx="1"/>
          </p:nvPr>
        </p:nvSpPr>
        <p:spPr/>
        <p:txBody>
          <a:bodyPr>
            <a:normAutofit/>
          </a:bodyPr>
          <a:lstStyle/>
          <a:p>
            <a:r>
              <a:rPr lang="en-US" dirty="0">
                <a:solidFill>
                  <a:srgbClr val="FFFF00"/>
                </a:solidFill>
              </a:rPr>
              <a:t>From Jan 1, 2018 – Dec 31, 2025 no more than $750,000 ($375,000 for MFS) can be treated as acquisition indebtedness. </a:t>
            </a:r>
          </a:p>
          <a:p>
            <a:r>
              <a:rPr lang="en-US" dirty="0">
                <a:solidFill>
                  <a:schemeClr val="bg1"/>
                </a:solidFill>
              </a:rPr>
              <a:t>If the acquisition indebtedness was incurred before Dec 15, 2017, the </a:t>
            </a:r>
            <a:r>
              <a:rPr lang="en-US" dirty="0">
                <a:solidFill>
                  <a:srgbClr val="FFFF00"/>
                </a:solidFill>
              </a:rPr>
              <a:t>$1 million limitation ($500K for MFS) is grandfathered in</a:t>
            </a:r>
            <a:r>
              <a:rPr lang="en-US" dirty="0">
                <a:solidFill>
                  <a:schemeClr val="bg1"/>
                </a:solidFill>
              </a:rPr>
              <a:t>, along with any refinancing of grandfathered debt.</a:t>
            </a:r>
          </a:p>
          <a:p>
            <a:r>
              <a:rPr lang="en-US" dirty="0">
                <a:solidFill>
                  <a:schemeClr val="bg1"/>
                </a:solidFill>
              </a:rPr>
              <a:t>Once the law expires on Dec 31, 2025, all mortgage debt (including debt acquired after Dec 15, 2017) will be subject to the $1 million limitation.</a:t>
            </a:r>
          </a:p>
          <a:p>
            <a:r>
              <a:rPr lang="en-US" dirty="0">
                <a:solidFill>
                  <a:srgbClr val="FFFF00"/>
                </a:solidFill>
              </a:rPr>
              <a:t>Interest from all Home Equity Indebtedness is Non-Deductible </a:t>
            </a:r>
            <a:r>
              <a:rPr lang="en-US" dirty="0">
                <a:solidFill>
                  <a:schemeClr val="bg1"/>
                </a:solidFill>
              </a:rPr>
              <a:t>from Jan 1, 2018 to Dec 31, 2025.</a:t>
            </a:r>
          </a:p>
        </p:txBody>
      </p:sp>
      <p:sp>
        <p:nvSpPr>
          <p:cNvPr id="6" name="Slide Number Placeholder 5"/>
          <p:cNvSpPr>
            <a:spLocks noGrp="1"/>
          </p:cNvSpPr>
          <p:nvPr>
            <p:ph type="sldNum" sz="quarter" idx="12"/>
          </p:nvPr>
        </p:nvSpPr>
        <p:spPr/>
        <p:txBody>
          <a:bodyPr/>
          <a:lstStyle/>
          <a:p>
            <a:fld id="{423D3E80-8656-42B4-B3C3-B2993B6576A4}" type="slidenum">
              <a:rPr lang="en-US" smtClean="0"/>
              <a:t>17</a:t>
            </a:fld>
            <a:endParaRPr lang="en-US" dirty="0"/>
          </a:p>
        </p:txBody>
      </p:sp>
    </p:spTree>
    <p:extLst>
      <p:ext uri="{BB962C8B-B14F-4D97-AF65-F5344CB8AC3E}">
        <p14:creationId xmlns:p14="http://schemas.microsoft.com/office/powerpoint/2010/main" val="2216077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Second Homes </a:t>
            </a:r>
          </a:p>
        </p:txBody>
      </p:sp>
      <p:sp>
        <p:nvSpPr>
          <p:cNvPr id="3" name="Content Placeholder 2"/>
          <p:cNvSpPr>
            <a:spLocks noGrp="1"/>
          </p:cNvSpPr>
          <p:nvPr>
            <p:ph idx="1"/>
          </p:nvPr>
        </p:nvSpPr>
        <p:spPr/>
        <p:txBody>
          <a:bodyPr>
            <a:normAutofit/>
          </a:bodyPr>
          <a:lstStyle/>
          <a:p>
            <a:r>
              <a:rPr lang="en-US" sz="4000" dirty="0">
                <a:solidFill>
                  <a:srgbClr val="FFFF00"/>
                </a:solidFill>
              </a:rPr>
              <a:t>No change on Second Homes except the lower overall cap ($750K from $1 Million)</a:t>
            </a:r>
          </a:p>
        </p:txBody>
      </p:sp>
      <p:sp>
        <p:nvSpPr>
          <p:cNvPr id="6" name="Slide Number Placeholder 5"/>
          <p:cNvSpPr>
            <a:spLocks noGrp="1"/>
          </p:cNvSpPr>
          <p:nvPr>
            <p:ph type="sldNum" sz="quarter" idx="12"/>
          </p:nvPr>
        </p:nvSpPr>
        <p:spPr/>
        <p:txBody>
          <a:bodyPr/>
          <a:lstStyle/>
          <a:p>
            <a:fld id="{423D3E80-8656-42B4-B3C3-B2993B6576A4}" type="slidenum">
              <a:rPr lang="en-US" smtClean="0"/>
              <a:t>18</a:t>
            </a:fld>
            <a:endParaRPr lang="en-US" dirty="0"/>
          </a:p>
        </p:txBody>
      </p:sp>
    </p:spTree>
    <p:extLst>
      <p:ext uri="{BB962C8B-B14F-4D97-AF65-F5344CB8AC3E}">
        <p14:creationId xmlns:p14="http://schemas.microsoft.com/office/powerpoint/2010/main" val="2752967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Charitable Contributions</a:t>
            </a:r>
          </a:p>
        </p:txBody>
      </p:sp>
      <p:sp>
        <p:nvSpPr>
          <p:cNvPr id="3" name="Content Placeholder 2"/>
          <p:cNvSpPr>
            <a:spLocks noGrp="1"/>
          </p:cNvSpPr>
          <p:nvPr>
            <p:ph idx="1"/>
          </p:nvPr>
        </p:nvSpPr>
        <p:spPr/>
        <p:txBody>
          <a:bodyPr>
            <a:normAutofit/>
          </a:bodyPr>
          <a:lstStyle/>
          <a:p>
            <a:r>
              <a:rPr lang="en-US" sz="4000" dirty="0">
                <a:solidFill>
                  <a:schemeClr val="bg1"/>
                </a:solidFill>
              </a:rPr>
              <a:t>AGI Limit has been increased to 60% from 50% for charitable contributions to 50% Charities. </a:t>
            </a:r>
          </a:p>
        </p:txBody>
      </p:sp>
      <p:sp>
        <p:nvSpPr>
          <p:cNvPr id="6" name="Slide Number Placeholder 5"/>
          <p:cNvSpPr>
            <a:spLocks noGrp="1"/>
          </p:cNvSpPr>
          <p:nvPr>
            <p:ph type="sldNum" sz="quarter" idx="12"/>
          </p:nvPr>
        </p:nvSpPr>
        <p:spPr/>
        <p:txBody>
          <a:bodyPr/>
          <a:lstStyle/>
          <a:p>
            <a:fld id="{423D3E80-8656-42B4-B3C3-B2993B6576A4}" type="slidenum">
              <a:rPr lang="en-US" smtClean="0"/>
              <a:t>19</a:t>
            </a:fld>
            <a:endParaRPr lang="en-US" dirty="0"/>
          </a:p>
        </p:txBody>
      </p:sp>
    </p:spTree>
    <p:extLst>
      <p:ext uri="{BB962C8B-B14F-4D97-AF65-F5344CB8AC3E}">
        <p14:creationId xmlns:p14="http://schemas.microsoft.com/office/powerpoint/2010/main" val="1173589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Casualty Losses</a:t>
            </a:r>
          </a:p>
        </p:txBody>
      </p:sp>
      <p:sp>
        <p:nvSpPr>
          <p:cNvPr id="3" name="Content Placeholder 2"/>
          <p:cNvSpPr>
            <a:spLocks noGrp="1"/>
          </p:cNvSpPr>
          <p:nvPr>
            <p:ph idx="1"/>
          </p:nvPr>
        </p:nvSpPr>
        <p:spPr/>
        <p:txBody>
          <a:bodyPr>
            <a:normAutofit/>
          </a:bodyPr>
          <a:lstStyle/>
          <a:p>
            <a:r>
              <a:rPr lang="en-US" sz="4000" dirty="0">
                <a:solidFill>
                  <a:srgbClr val="FFFF00"/>
                </a:solidFill>
              </a:rPr>
              <a:t>Casualty losses are no longer deductible unless it is a “Presidentially-Declared Disaster”. </a:t>
            </a:r>
          </a:p>
          <a:p>
            <a:r>
              <a:rPr lang="en-US" sz="4000" dirty="0">
                <a:solidFill>
                  <a:schemeClr val="bg1"/>
                </a:solidFill>
              </a:rPr>
              <a:t>Any allowable casualty loss deductions are still deductible as itemized deductions and subject to the $100 per casualty and 10% of AGI limitations.</a:t>
            </a:r>
          </a:p>
        </p:txBody>
      </p:sp>
      <p:sp>
        <p:nvSpPr>
          <p:cNvPr id="6" name="Slide Number Placeholder 5"/>
          <p:cNvSpPr>
            <a:spLocks noGrp="1"/>
          </p:cNvSpPr>
          <p:nvPr>
            <p:ph type="sldNum" sz="quarter" idx="12"/>
          </p:nvPr>
        </p:nvSpPr>
        <p:spPr/>
        <p:txBody>
          <a:bodyPr/>
          <a:lstStyle/>
          <a:p>
            <a:fld id="{423D3E80-8656-42B4-B3C3-B2993B6576A4}" type="slidenum">
              <a:rPr lang="en-US" smtClean="0"/>
              <a:t>20</a:t>
            </a:fld>
            <a:endParaRPr lang="en-US" dirty="0"/>
          </a:p>
        </p:txBody>
      </p:sp>
    </p:spTree>
    <p:extLst>
      <p:ext uri="{BB962C8B-B14F-4D97-AF65-F5344CB8AC3E}">
        <p14:creationId xmlns:p14="http://schemas.microsoft.com/office/powerpoint/2010/main" val="181957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b="1" dirty="0">
                <a:solidFill>
                  <a:schemeClr val="bg1"/>
                </a:solidFill>
              </a:rPr>
              <a:t>Miscellaneous Itemized Deductions</a:t>
            </a:r>
          </a:p>
        </p:txBody>
      </p:sp>
      <p:sp>
        <p:nvSpPr>
          <p:cNvPr id="3" name="Content Placeholder 2"/>
          <p:cNvSpPr>
            <a:spLocks noGrp="1"/>
          </p:cNvSpPr>
          <p:nvPr>
            <p:ph idx="1"/>
          </p:nvPr>
        </p:nvSpPr>
        <p:spPr>
          <a:xfrm>
            <a:off x="329184" y="1161288"/>
            <a:ext cx="11686032" cy="5195062"/>
          </a:xfrm>
        </p:spPr>
        <p:txBody>
          <a:bodyPr>
            <a:normAutofit/>
          </a:bodyPr>
          <a:lstStyle/>
          <a:p>
            <a:r>
              <a:rPr lang="en-US" sz="4000" dirty="0">
                <a:solidFill>
                  <a:srgbClr val="FFFF00"/>
                </a:solidFill>
              </a:rPr>
              <a:t>All miscellaneous itemized deductions subject to the 2% floor are repealed.</a:t>
            </a:r>
          </a:p>
          <a:p>
            <a:r>
              <a:rPr lang="en-US" sz="4000" dirty="0">
                <a:solidFill>
                  <a:schemeClr val="bg1"/>
                </a:solidFill>
              </a:rPr>
              <a:t>This includes:</a:t>
            </a:r>
          </a:p>
          <a:p>
            <a:pPr lvl="1"/>
            <a:r>
              <a:rPr lang="en-US" sz="3600" dirty="0">
                <a:solidFill>
                  <a:srgbClr val="FFFF00"/>
                </a:solidFill>
              </a:rPr>
              <a:t>Tax preparation fees </a:t>
            </a:r>
            <a:r>
              <a:rPr lang="en-US" sz="3600" dirty="0">
                <a:solidFill>
                  <a:schemeClr val="bg1"/>
                </a:solidFill>
              </a:rPr>
              <a:t>(unless they can be allocated to Schedules C, E, or F).</a:t>
            </a:r>
          </a:p>
          <a:p>
            <a:pPr lvl="1"/>
            <a:r>
              <a:rPr lang="en-US" sz="3600" dirty="0">
                <a:solidFill>
                  <a:srgbClr val="FFFF00"/>
                </a:solidFill>
              </a:rPr>
              <a:t>Unreimbursed employee business expenses</a:t>
            </a:r>
            <a:r>
              <a:rPr lang="en-US" sz="3600" dirty="0">
                <a:solidFill>
                  <a:schemeClr val="bg1"/>
                </a:solidFill>
              </a:rPr>
              <a:t>.</a:t>
            </a:r>
          </a:p>
          <a:p>
            <a:pPr lvl="1"/>
            <a:r>
              <a:rPr lang="en-US" sz="3600" dirty="0">
                <a:solidFill>
                  <a:srgbClr val="FFFF00"/>
                </a:solidFill>
              </a:rPr>
              <a:t>Union dues and uniforms.</a:t>
            </a:r>
          </a:p>
          <a:p>
            <a:pPr lvl="1"/>
            <a:r>
              <a:rPr lang="en-US" sz="3600" dirty="0">
                <a:solidFill>
                  <a:srgbClr val="FFFF00"/>
                </a:solidFill>
              </a:rPr>
              <a:t>Investment advisor fees and/ or asset management fees.</a:t>
            </a:r>
          </a:p>
        </p:txBody>
      </p:sp>
      <p:sp>
        <p:nvSpPr>
          <p:cNvPr id="6" name="Slide Number Placeholder 5"/>
          <p:cNvSpPr>
            <a:spLocks noGrp="1"/>
          </p:cNvSpPr>
          <p:nvPr>
            <p:ph type="sldNum" sz="quarter" idx="12"/>
          </p:nvPr>
        </p:nvSpPr>
        <p:spPr/>
        <p:txBody>
          <a:bodyPr/>
          <a:lstStyle/>
          <a:p>
            <a:fld id="{423D3E80-8656-42B4-B3C3-B2993B6576A4}" type="slidenum">
              <a:rPr lang="en-US" smtClean="0"/>
              <a:t>21</a:t>
            </a:fld>
            <a:endParaRPr lang="en-US" dirty="0"/>
          </a:p>
        </p:txBody>
      </p:sp>
    </p:spTree>
    <p:extLst>
      <p:ext uri="{BB962C8B-B14F-4D97-AF65-F5344CB8AC3E}">
        <p14:creationId xmlns:p14="http://schemas.microsoft.com/office/powerpoint/2010/main" val="3332004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Capital Gains </a:t>
            </a:r>
            <a:r>
              <a:rPr lang="en-US" dirty="0">
                <a:solidFill>
                  <a:schemeClr val="bg1"/>
                </a:solidFill>
              </a:rPr>
              <a:t>– No Substantial Change</a:t>
            </a:r>
          </a:p>
        </p:txBody>
      </p:sp>
      <p:graphicFrame>
        <p:nvGraphicFramePr>
          <p:cNvPr id="4" name="Content Placeholder 3"/>
          <p:cNvGraphicFramePr>
            <a:graphicFrameLocks noGrp="1"/>
          </p:cNvGraphicFramePr>
          <p:nvPr>
            <p:ph idx="1"/>
            <p:extLst/>
          </p:nvPr>
        </p:nvGraphicFramePr>
        <p:xfrm>
          <a:off x="838200" y="1825625"/>
          <a:ext cx="10515600" cy="348996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gridCol w="3505200">
                  <a:extLst>
                    <a:ext uri="{9D8B030D-6E8A-4147-A177-3AD203B41FA5}">
                      <a16:colId xmlns:a16="http://schemas.microsoft.com/office/drawing/2014/main" val="20002"/>
                    </a:ext>
                  </a:extLst>
                </a:gridCol>
              </a:tblGrid>
              <a:tr h="370840">
                <a:tc gridSpan="3">
                  <a:txBody>
                    <a:bodyPr/>
                    <a:lstStyle/>
                    <a:p>
                      <a:pPr algn="ctr"/>
                      <a:r>
                        <a:rPr lang="en-US" sz="1800" b="0" i="0" u="none" strike="noStrike" kern="1200" baseline="0" dirty="0">
                          <a:solidFill>
                            <a:schemeClr val="lt1"/>
                          </a:solidFill>
                          <a:latin typeface="+mn-lt"/>
                          <a:ea typeface="+mn-ea"/>
                          <a:cs typeface="+mn-cs"/>
                        </a:rPr>
                        <a:t>Individual Long-Term Capital Gains Rates</a:t>
                      </a:r>
                      <a:endParaRPr lang="en-US" dirty="0"/>
                    </a:p>
                  </a:txBody>
                  <a:tcPr/>
                </a:tc>
                <a:tc hMerge="1">
                  <a:txBody>
                    <a:bodyPr/>
                    <a:lstStyle/>
                    <a:p>
                      <a:pPr algn="ctr"/>
                      <a:endParaRPr lang="en-US" dirty="0"/>
                    </a:p>
                  </a:txBody>
                  <a:tcPr/>
                </a:tc>
                <a:tc hMerge="1">
                  <a:txBody>
                    <a:bodyPr/>
                    <a:lstStyle/>
                    <a:p>
                      <a:pPr algn="ctr"/>
                      <a:endParaRPr lang="en-US" dirty="0"/>
                    </a:p>
                  </a:txBody>
                  <a:tcPr/>
                </a:tc>
                <a:extLst>
                  <a:ext uri="{0D108BD9-81ED-4DB2-BD59-A6C34878D82A}">
                    <a16:rowId xmlns:a16="http://schemas.microsoft.com/office/drawing/2014/main" val="10000"/>
                  </a:ext>
                </a:extLst>
              </a:tr>
              <a:tr h="370840">
                <a:tc>
                  <a:txBody>
                    <a:bodyPr/>
                    <a:lstStyle/>
                    <a:p>
                      <a:pPr algn="ctr"/>
                      <a:r>
                        <a:rPr lang="en-US" b="1" dirty="0"/>
                        <a:t>Rate</a:t>
                      </a:r>
                    </a:p>
                  </a:txBody>
                  <a:tcPr anchor="ctr"/>
                </a:tc>
                <a:tc>
                  <a:txBody>
                    <a:bodyPr/>
                    <a:lstStyle/>
                    <a:p>
                      <a:pPr algn="ctr"/>
                      <a:r>
                        <a:rPr lang="en-US" sz="1800" b="1" i="0" u="none" strike="noStrike" kern="1200" baseline="0" dirty="0">
                          <a:solidFill>
                            <a:schemeClr val="dk1"/>
                          </a:solidFill>
                          <a:latin typeface="+mn-lt"/>
                          <a:ea typeface="+mn-ea"/>
                          <a:cs typeface="+mn-cs"/>
                        </a:rPr>
                        <a:t>Tax bracket (for 2017)</a:t>
                      </a:r>
                      <a:endParaRPr lang="en-US" b="1" dirty="0"/>
                    </a:p>
                  </a:txBody>
                  <a:tcPr anchor="ctr"/>
                </a:tc>
                <a:tc>
                  <a:txBody>
                    <a:bodyPr/>
                    <a:lstStyle/>
                    <a:p>
                      <a:pPr algn="ctr"/>
                      <a:r>
                        <a:rPr lang="en-US" sz="1800" b="1" i="0" u="none" strike="noStrike" kern="1200" baseline="0" dirty="0">
                          <a:solidFill>
                            <a:schemeClr val="dk1"/>
                          </a:solidFill>
                          <a:latin typeface="+mn-lt"/>
                          <a:ea typeface="+mn-ea"/>
                          <a:cs typeface="+mn-cs"/>
                        </a:rPr>
                        <a:t>Income level breakpoint (for 2018)</a:t>
                      </a:r>
                      <a:endParaRPr lang="en-US" b="1" dirty="0"/>
                    </a:p>
                  </a:txBody>
                  <a:tcPr anchor="ctr"/>
                </a:tc>
                <a:extLst>
                  <a:ext uri="{0D108BD9-81ED-4DB2-BD59-A6C34878D82A}">
                    <a16:rowId xmlns:a16="http://schemas.microsoft.com/office/drawing/2014/main" val="10001"/>
                  </a:ext>
                </a:extLst>
              </a:tr>
              <a:tr h="370840">
                <a:tc>
                  <a:txBody>
                    <a:bodyPr/>
                    <a:lstStyle/>
                    <a:p>
                      <a:pPr algn="ctr"/>
                      <a:r>
                        <a:rPr lang="en-US" dirty="0"/>
                        <a:t>0%</a:t>
                      </a:r>
                    </a:p>
                  </a:txBody>
                  <a:tcPr anchor="ctr"/>
                </a:tc>
                <a:tc>
                  <a:txBody>
                    <a:bodyPr/>
                    <a:lstStyle/>
                    <a:p>
                      <a:pPr algn="ctr"/>
                      <a:r>
                        <a:rPr lang="en-US" sz="1800" b="1" i="0" u="none" strike="noStrike" kern="1200" baseline="0" dirty="0">
                          <a:solidFill>
                            <a:schemeClr val="dk1"/>
                          </a:solidFill>
                          <a:latin typeface="+mn-lt"/>
                          <a:ea typeface="+mn-ea"/>
                          <a:cs typeface="+mn-cs"/>
                        </a:rPr>
                        <a:t>10% and 15%</a:t>
                      </a:r>
                      <a:endParaRPr lang="en-US" b="1" dirty="0"/>
                    </a:p>
                  </a:txBody>
                  <a:tcPr anchor="ctr"/>
                </a:tc>
                <a:tc>
                  <a:txBody>
                    <a:bodyPr/>
                    <a:lstStyle/>
                    <a:p>
                      <a:pPr algn="ctr"/>
                      <a:r>
                        <a:rPr lang="en-US" sz="1800" b="0" i="0" u="none" strike="noStrike" kern="1200" baseline="0" dirty="0">
                          <a:solidFill>
                            <a:schemeClr val="dk1"/>
                          </a:solidFill>
                          <a:latin typeface="+mn-lt"/>
                          <a:ea typeface="+mn-ea"/>
                          <a:cs typeface="+mn-cs"/>
                        </a:rPr>
                        <a:t>Single: $38,600</a:t>
                      </a:r>
                    </a:p>
                    <a:p>
                      <a:pPr algn="ctr"/>
                      <a:r>
                        <a:rPr lang="en-US" sz="1800" b="0" i="0" u="none" strike="noStrike" kern="1200" baseline="0" dirty="0">
                          <a:solidFill>
                            <a:schemeClr val="dk1"/>
                          </a:solidFill>
                          <a:latin typeface="+mn-lt"/>
                          <a:ea typeface="+mn-ea"/>
                          <a:cs typeface="+mn-cs"/>
                        </a:rPr>
                        <a:t>MFS: $38,600</a:t>
                      </a:r>
                    </a:p>
                    <a:p>
                      <a:pPr algn="ctr"/>
                      <a:r>
                        <a:rPr lang="en-US" sz="1800" b="0" i="0" u="none" strike="noStrike" kern="1200" baseline="0" dirty="0">
                          <a:solidFill>
                            <a:schemeClr val="dk1"/>
                          </a:solidFill>
                          <a:latin typeface="+mn-lt"/>
                          <a:ea typeface="+mn-ea"/>
                          <a:cs typeface="+mn-cs"/>
                        </a:rPr>
                        <a:t>MFJ: $77,200</a:t>
                      </a:r>
                    </a:p>
                    <a:p>
                      <a:pPr algn="ctr"/>
                      <a:r>
                        <a:rPr lang="en-US" sz="1800" b="0" i="0" u="none" strike="noStrike" kern="1200" baseline="0" dirty="0">
                          <a:solidFill>
                            <a:schemeClr val="dk1"/>
                          </a:solidFill>
                          <a:latin typeface="+mn-lt"/>
                          <a:ea typeface="+mn-ea"/>
                          <a:cs typeface="+mn-cs"/>
                        </a:rPr>
                        <a:t>HOH: $51,700</a:t>
                      </a:r>
                      <a:endParaRPr lang="en-US" dirty="0"/>
                    </a:p>
                  </a:txBody>
                  <a:tcPr anchor="ctr"/>
                </a:tc>
                <a:extLst>
                  <a:ext uri="{0D108BD9-81ED-4DB2-BD59-A6C34878D82A}">
                    <a16:rowId xmlns:a16="http://schemas.microsoft.com/office/drawing/2014/main" val="10002"/>
                  </a:ext>
                </a:extLst>
              </a:tr>
              <a:tr h="370840">
                <a:tc>
                  <a:txBody>
                    <a:bodyPr/>
                    <a:lstStyle/>
                    <a:p>
                      <a:pPr algn="ctr"/>
                      <a:r>
                        <a:rPr lang="en-US" sz="1800" b="0" i="0" u="none" strike="noStrike" kern="1200" baseline="0" dirty="0">
                          <a:solidFill>
                            <a:schemeClr val="dk1"/>
                          </a:solidFill>
                          <a:latin typeface="+mn-lt"/>
                          <a:ea typeface="+mn-ea"/>
                          <a:cs typeface="+mn-cs"/>
                        </a:rPr>
                        <a:t>15%</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25%-35%</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Single: $425,800</a:t>
                      </a:r>
                    </a:p>
                    <a:p>
                      <a:pPr algn="ctr"/>
                      <a:r>
                        <a:rPr lang="en-US" sz="1800" b="0" i="0" u="none" strike="noStrike" kern="1200" baseline="0" dirty="0">
                          <a:solidFill>
                            <a:schemeClr val="dk1"/>
                          </a:solidFill>
                          <a:latin typeface="+mn-lt"/>
                          <a:ea typeface="+mn-ea"/>
                          <a:cs typeface="+mn-cs"/>
                        </a:rPr>
                        <a:t>MFS: $239,500</a:t>
                      </a:r>
                    </a:p>
                    <a:p>
                      <a:pPr algn="ctr"/>
                      <a:r>
                        <a:rPr lang="en-US" sz="1800" b="0" i="0" u="none" strike="noStrike" kern="1200" baseline="0" dirty="0">
                          <a:solidFill>
                            <a:schemeClr val="dk1"/>
                          </a:solidFill>
                          <a:latin typeface="+mn-lt"/>
                          <a:ea typeface="+mn-ea"/>
                          <a:cs typeface="+mn-cs"/>
                        </a:rPr>
                        <a:t>MFJ: $479,000</a:t>
                      </a:r>
                    </a:p>
                    <a:p>
                      <a:pPr algn="ctr"/>
                      <a:r>
                        <a:rPr lang="en-US" sz="1800" b="0" i="0" u="none" strike="noStrike" kern="1200" baseline="0" dirty="0">
                          <a:solidFill>
                            <a:schemeClr val="dk1"/>
                          </a:solidFill>
                          <a:latin typeface="+mn-lt"/>
                          <a:ea typeface="+mn-ea"/>
                          <a:cs typeface="+mn-cs"/>
                        </a:rPr>
                        <a:t>HOH: $452,400</a:t>
                      </a:r>
                      <a:endParaRPr lang="en-US" dirty="0"/>
                    </a:p>
                  </a:txBody>
                  <a:tcPr anchor="ctr"/>
                </a:tc>
                <a:extLst>
                  <a:ext uri="{0D108BD9-81ED-4DB2-BD59-A6C34878D82A}">
                    <a16:rowId xmlns:a16="http://schemas.microsoft.com/office/drawing/2014/main" val="10003"/>
                  </a:ext>
                </a:extLst>
              </a:tr>
              <a:tr h="370840">
                <a:tc>
                  <a:txBody>
                    <a:bodyPr/>
                    <a:lstStyle/>
                    <a:p>
                      <a:pPr algn="ctr"/>
                      <a:r>
                        <a:rPr lang="en-US" sz="1800" b="0" i="0" u="none" strike="noStrike" kern="1200" baseline="0" dirty="0">
                          <a:solidFill>
                            <a:schemeClr val="dk1"/>
                          </a:solidFill>
                          <a:latin typeface="+mn-lt"/>
                          <a:ea typeface="+mn-ea"/>
                          <a:cs typeface="+mn-cs"/>
                        </a:rPr>
                        <a:t>20%</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39.6%</a:t>
                      </a:r>
                      <a:endParaRPr lang="en-US" dirty="0"/>
                    </a:p>
                  </a:txBody>
                  <a:tcPr anchor="ctr"/>
                </a:tc>
                <a:tc>
                  <a:txBody>
                    <a:bodyPr/>
                    <a:lstStyle/>
                    <a:p>
                      <a:pPr algn="ctr"/>
                      <a:r>
                        <a:rPr lang="en-US" sz="1800" b="0" i="0" u="none" strike="noStrike" kern="1200" baseline="0" dirty="0">
                          <a:solidFill>
                            <a:schemeClr val="dk1"/>
                          </a:solidFill>
                          <a:latin typeface="+mn-lt"/>
                          <a:ea typeface="+mn-ea"/>
                          <a:cs typeface="+mn-cs"/>
                        </a:rPr>
                        <a:t>No breakpoint</a:t>
                      </a:r>
                      <a:endParaRPr lang="en-US" dirty="0"/>
                    </a:p>
                  </a:txBody>
                  <a:tcPr anchor="ct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fld id="{423D3E80-8656-42B4-B3C3-B2993B6576A4}" type="slidenum">
              <a:rPr lang="en-US" smtClean="0"/>
              <a:t>22</a:t>
            </a:fld>
            <a:endParaRPr lang="en-US" dirty="0"/>
          </a:p>
        </p:txBody>
      </p:sp>
    </p:spTree>
    <p:extLst>
      <p:ext uri="{BB962C8B-B14F-4D97-AF65-F5344CB8AC3E}">
        <p14:creationId xmlns:p14="http://schemas.microsoft.com/office/powerpoint/2010/main" val="2562785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Alternative Minimum Tax</a:t>
            </a:r>
          </a:p>
        </p:txBody>
      </p:sp>
      <p:graphicFrame>
        <p:nvGraphicFramePr>
          <p:cNvPr id="4" name="Content Placeholder 3"/>
          <p:cNvGraphicFramePr>
            <a:graphicFrameLocks noGrp="1"/>
          </p:cNvGraphicFramePr>
          <p:nvPr>
            <p:ph idx="1"/>
            <p:extLst/>
          </p:nvPr>
        </p:nvGraphicFramePr>
        <p:xfrm>
          <a:off x="838200" y="1825625"/>
          <a:ext cx="10515600" cy="185420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gridCol w="3505200">
                  <a:extLst>
                    <a:ext uri="{9D8B030D-6E8A-4147-A177-3AD203B41FA5}">
                      <a16:colId xmlns:a16="http://schemas.microsoft.com/office/drawing/2014/main" val="20002"/>
                    </a:ext>
                  </a:extLst>
                </a:gridCol>
              </a:tblGrid>
              <a:tr h="370840">
                <a:tc gridSpan="3">
                  <a:txBody>
                    <a:bodyPr/>
                    <a:lstStyle/>
                    <a:p>
                      <a:pPr algn="ctr"/>
                      <a:r>
                        <a:rPr lang="en-US" dirty="0"/>
                        <a:t>2018 AMT Exemption Amounts</a:t>
                      </a: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370840">
                <a:tc>
                  <a:txBody>
                    <a:bodyPr/>
                    <a:lstStyle/>
                    <a:p>
                      <a:pPr algn="ctr"/>
                      <a:r>
                        <a:rPr lang="en-US" b="1" dirty="0"/>
                        <a:t>Filing Status</a:t>
                      </a:r>
                    </a:p>
                  </a:txBody>
                  <a:tcPr/>
                </a:tc>
                <a:tc>
                  <a:txBody>
                    <a:bodyPr/>
                    <a:lstStyle/>
                    <a:p>
                      <a:pPr algn="ctr"/>
                      <a:r>
                        <a:rPr lang="en-US" b="1" dirty="0"/>
                        <a:t>Tax Cuts and Jobs Act</a:t>
                      </a:r>
                    </a:p>
                  </a:txBody>
                  <a:tcPr/>
                </a:tc>
                <a:tc>
                  <a:txBody>
                    <a:bodyPr/>
                    <a:lstStyle/>
                    <a:p>
                      <a:pPr algn="ctr"/>
                      <a:r>
                        <a:rPr lang="en-US" b="1" dirty="0"/>
                        <a:t>Previous Law</a:t>
                      </a:r>
                    </a:p>
                  </a:txBody>
                  <a:tcPr/>
                </a:tc>
                <a:extLst>
                  <a:ext uri="{0D108BD9-81ED-4DB2-BD59-A6C34878D82A}">
                    <a16:rowId xmlns:a16="http://schemas.microsoft.com/office/drawing/2014/main" val="10001"/>
                  </a:ext>
                </a:extLst>
              </a:tr>
              <a:tr h="370840">
                <a:tc>
                  <a:txBody>
                    <a:bodyPr/>
                    <a:lstStyle/>
                    <a:p>
                      <a:pPr algn="ctr"/>
                      <a:r>
                        <a:rPr lang="en-US" dirty="0"/>
                        <a:t>Single, HOH</a:t>
                      </a:r>
                    </a:p>
                  </a:txBody>
                  <a:tcPr/>
                </a:tc>
                <a:tc>
                  <a:txBody>
                    <a:bodyPr/>
                    <a:lstStyle/>
                    <a:p>
                      <a:pPr algn="ctr"/>
                      <a:r>
                        <a:rPr lang="en-US" sz="1800" b="0" i="0" u="none" strike="noStrike" kern="1200" baseline="0" dirty="0">
                          <a:solidFill>
                            <a:schemeClr val="dk1"/>
                          </a:solidFill>
                          <a:latin typeface="+mn-lt"/>
                          <a:ea typeface="+mn-ea"/>
                          <a:cs typeface="+mn-cs"/>
                        </a:rPr>
                        <a:t>$70,300</a:t>
                      </a:r>
                      <a:endParaRPr lang="en-US" dirty="0"/>
                    </a:p>
                  </a:txBody>
                  <a:tcPr/>
                </a:tc>
                <a:tc>
                  <a:txBody>
                    <a:bodyPr/>
                    <a:lstStyle/>
                    <a:p>
                      <a:pPr algn="ctr"/>
                      <a:r>
                        <a:rPr lang="en-US" sz="1800" b="0" i="0" u="none" strike="noStrike" kern="1200" baseline="0" dirty="0">
                          <a:solidFill>
                            <a:schemeClr val="dk1"/>
                          </a:solidFill>
                          <a:latin typeface="+mn-lt"/>
                          <a:ea typeface="+mn-ea"/>
                          <a:cs typeface="+mn-cs"/>
                        </a:rPr>
                        <a:t>$55,400</a:t>
                      </a:r>
                      <a:endParaRPr lang="en-US" dirty="0"/>
                    </a:p>
                  </a:txBody>
                  <a:tcPr/>
                </a:tc>
                <a:extLst>
                  <a:ext uri="{0D108BD9-81ED-4DB2-BD59-A6C34878D82A}">
                    <a16:rowId xmlns:a16="http://schemas.microsoft.com/office/drawing/2014/main" val="10002"/>
                  </a:ext>
                </a:extLst>
              </a:tr>
              <a:tr h="370840">
                <a:tc>
                  <a:txBody>
                    <a:bodyPr/>
                    <a:lstStyle/>
                    <a:p>
                      <a:pPr algn="ctr"/>
                      <a:r>
                        <a:rPr lang="en-US" dirty="0"/>
                        <a:t>MFJ, surviving</a:t>
                      </a:r>
                      <a:r>
                        <a:rPr lang="en-US" baseline="0" dirty="0"/>
                        <a:t> spouse</a:t>
                      </a:r>
                      <a:endParaRPr lang="en-US" dirty="0"/>
                    </a:p>
                  </a:txBody>
                  <a:tcPr/>
                </a:tc>
                <a:tc>
                  <a:txBody>
                    <a:bodyPr/>
                    <a:lstStyle/>
                    <a:p>
                      <a:pPr algn="ctr"/>
                      <a:r>
                        <a:rPr lang="en-US" sz="1800" b="0" i="0" u="none" strike="noStrike" kern="1200" baseline="0" dirty="0">
                          <a:solidFill>
                            <a:schemeClr val="dk1"/>
                          </a:solidFill>
                          <a:latin typeface="+mn-lt"/>
                          <a:ea typeface="+mn-ea"/>
                          <a:cs typeface="+mn-cs"/>
                        </a:rPr>
                        <a:t>$109,400</a:t>
                      </a:r>
                      <a:endParaRPr lang="en-US" dirty="0"/>
                    </a:p>
                  </a:txBody>
                  <a:tcPr/>
                </a:tc>
                <a:tc>
                  <a:txBody>
                    <a:bodyPr/>
                    <a:lstStyle/>
                    <a:p>
                      <a:pPr algn="ctr"/>
                      <a:r>
                        <a:rPr lang="en-US" sz="1800" b="0" i="0" u="none" strike="noStrike" kern="1200" baseline="0" dirty="0">
                          <a:solidFill>
                            <a:schemeClr val="dk1"/>
                          </a:solidFill>
                          <a:latin typeface="+mn-lt"/>
                          <a:ea typeface="+mn-ea"/>
                          <a:cs typeface="+mn-cs"/>
                        </a:rPr>
                        <a:t>$86,200</a:t>
                      </a:r>
                      <a:endParaRPr lang="en-US" dirty="0"/>
                    </a:p>
                  </a:txBody>
                  <a:tcPr/>
                </a:tc>
                <a:extLst>
                  <a:ext uri="{0D108BD9-81ED-4DB2-BD59-A6C34878D82A}">
                    <a16:rowId xmlns:a16="http://schemas.microsoft.com/office/drawing/2014/main" val="10003"/>
                  </a:ext>
                </a:extLst>
              </a:tr>
              <a:tr h="370840">
                <a:tc>
                  <a:txBody>
                    <a:bodyPr/>
                    <a:lstStyle/>
                    <a:p>
                      <a:pPr algn="ctr"/>
                      <a:r>
                        <a:rPr lang="en-US" dirty="0"/>
                        <a:t>MFS</a:t>
                      </a:r>
                    </a:p>
                  </a:txBody>
                  <a:tcPr/>
                </a:tc>
                <a:tc>
                  <a:txBody>
                    <a:bodyPr/>
                    <a:lstStyle/>
                    <a:p>
                      <a:pPr algn="ctr"/>
                      <a:r>
                        <a:rPr lang="en-US" sz="1800" b="0" i="0" u="none" strike="noStrike" kern="1200" baseline="0" dirty="0">
                          <a:solidFill>
                            <a:schemeClr val="dk1"/>
                          </a:solidFill>
                          <a:latin typeface="+mn-lt"/>
                          <a:ea typeface="+mn-ea"/>
                          <a:cs typeface="+mn-cs"/>
                        </a:rPr>
                        <a:t>$54,700</a:t>
                      </a:r>
                      <a:endParaRPr lang="en-US" dirty="0"/>
                    </a:p>
                  </a:txBody>
                  <a:tcPr/>
                </a:tc>
                <a:tc>
                  <a:txBody>
                    <a:bodyPr/>
                    <a:lstStyle/>
                    <a:p>
                      <a:pPr algn="ctr"/>
                      <a:r>
                        <a:rPr lang="en-US" sz="1800" b="0" i="0" u="none" strike="noStrike" kern="1200" baseline="0" dirty="0">
                          <a:solidFill>
                            <a:schemeClr val="dk1"/>
                          </a:solidFill>
                          <a:latin typeface="+mn-lt"/>
                          <a:ea typeface="+mn-ea"/>
                          <a:cs typeface="+mn-cs"/>
                        </a:rPr>
                        <a:t>$43,100</a:t>
                      </a:r>
                      <a:endParaRPr lang="en-US" dirty="0"/>
                    </a:p>
                  </a:txBody>
                  <a:tcPr/>
                </a:tc>
                <a:extLst>
                  <a:ext uri="{0D108BD9-81ED-4DB2-BD59-A6C34878D82A}">
                    <a16:rowId xmlns:a16="http://schemas.microsoft.com/office/drawing/2014/main" val="10004"/>
                  </a:ext>
                </a:extLst>
              </a:tr>
            </a:tbl>
          </a:graphicData>
        </a:graphic>
      </p:graphicFrame>
      <p:graphicFrame>
        <p:nvGraphicFramePr>
          <p:cNvPr id="5" name="Content Placeholder 3"/>
          <p:cNvGraphicFramePr>
            <a:graphicFrameLocks/>
          </p:cNvGraphicFramePr>
          <p:nvPr>
            <p:extLst/>
          </p:nvPr>
        </p:nvGraphicFramePr>
        <p:xfrm>
          <a:off x="838200" y="3984625"/>
          <a:ext cx="10515600" cy="185420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gridCol w="3505200">
                  <a:extLst>
                    <a:ext uri="{9D8B030D-6E8A-4147-A177-3AD203B41FA5}">
                      <a16:colId xmlns:a16="http://schemas.microsoft.com/office/drawing/2014/main" val="20002"/>
                    </a:ext>
                  </a:extLst>
                </a:gridCol>
              </a:tblGrid>
              <a:tr h="370840">
                <a:tc gridSpan="3">
                  <a:txBody>
                    <a:bodyPr/>
                    <a:lstStyle/>
                    <a:p>
                      <a:pPr algn="ctr"/>
                      <a:r>
                        <a:rPr lang="en-US" b="1" dirty="0"/>
                        <a:t>Beginning of</a:t>
                      </a:r>
                      <a:r>
                        <a:rPr lang="en-US" b="1" baseline="0" dirty="0"/>
                        <a:t> </a:t>
                      </a:r>
                      <a:r>
                        <a:rPr lang="en-US" b="1" dirty="0"/>
                        <a:t>2018 AMT Exemption Phase</a:t>
                      </a:r>
                      <a:r>
                        <a:rPr lang="en-US" b="1" baseline="0" dirty="0"/>
                        <a:t>-out Ranges</a:t>
                      </a:r>
                      <a:endParaRPr lang="en-US" b="1"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370840">
                <a:tc>
                  <a:txBody>
                    <a:bodyPr/>
                    <a:lstStyle/>
                    <a:p>
                      <a:pPr algn="ctr"/>
                      <a:r>
                        <a:rPr lang="en-US" b="1" dirty="0"/>
                        <a:t>Filing Status</a:t>
                      </a:r>
                    </a:p>
                  </a:txBody>
                  <a:tcPr/>
                </a:tc>
                <a:tc>
                  <a:txBody>
                    <a:bodyPr/>
                    <a:lstStyle/>
                    <a:p>
                      <a:pPr algn="ctr"/>
                      <a:r>
                        <a:rPr lang="en-US" b="1" dirty="0"/>
                        <a:t>Tax Cuts and Jobs Act</a:t>
                      </a:r>
                    </a:p>
                  </a:txBody>
                  <a:tcPr/>
                </a:tc>
                <a:tc>
                  <a:txBody>
                    <a:bodyPr/>
                    <a:lstStyle/>
                    <a:p>
                      <a:pPr algn="ctr"/>
                      <a:r>
                        <a:rPr lang="en-US" b="1" dirty="0"/>
                        <a:t>Previous Law</a:t>
                      </a:r>
                    </a:p>
                  </a:txBody>
                  <a:tcPr/>
                </a:tc>
                <a:extLst>
                  <a:ext uri="{0D108BD9-81ED-4DB2-BD59-A6C34878D82A}">
                    <a16:rowId xmlns:a16="http://schemas.microsoft.com/office/drawing/2014/main" val="10001"/>
                  </a:ext>
                </a:extLst>
              </a:tr>
              <a:tr h="370840">
                <a:tc>
                  <a:txBody>
                    <a:bodyPr/>
                    <a:lstStyle/>
                    <a:p>
                      <a:pPr algn="ctr"/>
                      <a:r>
                        <a:rPr lang="en-US" dirty="0"/>
                        <a:t>Single, HOH</a:t>
                      </a:r>
                    </a:p>
                  </a:txBody>
                  <a:tcPr/>
                </a:tc>
                <a:tc>
                  <a:txBody>
                    <a:bodyPr/>
                    <a:lstStyle/>
                    <a:p>
                      <a:pPr algn="ctr"/>
                      <a:r>
                        <a:rPr lang="en-US" sz="1800" b="0" i="0" u="none" strike="noStrike" kern="1200" baseline="0" dirty="0">
                          <a:solidFill>
                            <a:schemeClr val="dk1"/>
                          </a:solidFill>
                          <a:latin typeface="+mn-lt"/>
                          <a:ea typeface="+mn-ea"/>
                          <a:cs typeface="+mn-cs"/>
                        </a:rPr>
                        <a:t>$500,000</a:t>
                      </a:r>
                      <a:endParaRPr lang="en-US" dirty="0"/>
                    </a:p>
                  </a:txBody>
                  <a:tcPr/>
                </a:tc>
                <a:tc>
                  <a:txBody>
                    <a:bodyPr/>
                    <a:lstStyle/>
                    <a:p>
                      <a:pPr algn="ctr"/>
                      <a:r>
                        <a:rPr lang="en-US" sz="1800" b="0" i="0" u="none" strike="noStrike" kern="1200" baseline="0" dirty="0">
                          <a:solidFill>
                            <a:schemeClr val="dk1"/>
                          </a:solidFill>
                          <a:latin typeface="+mn-lt"/>
                          <a:ea typeface="+mn-ea"/>
                          <a:cs typeface="+mn-cs"/>
                        </a:rPr>
                        <a:t>$123,100</a:t>
                      </a:r>
                      <a:endParaRPr lang="en-US" dirty="0"/>
                    </a:p>
                  </a:txBody>
                  <a:tcPr/>
                </a:tc>
                <a:extLst>
                  <a:ext uri="{0D108BD9-81ED-4DB2-BD59-A6C34878D82A}">
                    <a16:rowId xmlns:a16="http://schemas.microsoft.com/office/drawing/2014/main" val="10002"/>
                  </a:ext>
                </a:extLst>
              </a:tr>
              <a:tr h="370840">
                <a:tc>
                  <a:txBody>
                    <a:bodyPr/>
                    <a:lstStyle/>
                    <a:p>
                      <a:pPr algn="ctr"/>
                      <a:r>
                        <a:rPr lang="en-US" dirty="0"/>
                        <a:t>MFJ, surviving</a:t>
                      </a:r>
                      <a:r>
                        <a:rPr lang="en-US" baseline="0" dirty="0"/>
                        <a:t> spouse</a:t>
                      </a:r>
                      <a:endParaRPr lang="en-US" dirty="0"/>
                    </a:p>
                  </a:txBody>
                  <a:tcPr/>
                </a:tc>
                <a:tc>
                  <a:txBody>
                    <a:bodyPr/>
                    <a:lstStyle/>
                    <a:p>
                      <a:pPr algn="ctr"/>
                      <a:r>
                        <a:rPr lang="en-US" sz="1800" b="1" i="0" u="none" strike="noStrike" kern="1200" baseline="0" dirty="0">
                          <a:solidFill>
                            <a:schemeClr val="dk1"/>
                          </a:solidFill>
                          <a:latin typeface="+mn-lt"/>
                          <a:ea typeface="+mn-ea"/>
                          <a:cs typeface="+mn-cs"/>
                        </a:rPr>
                        <a:t>$1,000,000</a:t>
                      </a:r>
                      <a:endParaRPr lang="en-US" b="1" dirty="0"/>
                    </a:p>
                  </a:txBody>
                  <a:tcPr/>
                </a:tc>
                <a:tc>
                  <a:txBody>
                    <a:bodyPr/>
                    <a:lstStyle/>
                    <a:p>
                      <a:pPr algn="ctr"/>
                      <a:r>
                        <a:rPr lang="en-US" sz="1800" b="0" i="0" u="none" strike="noStrike" kern="1200" baseline="0" dirty="0">
                          <a:solidFill>
                            <a:schemeClr val="dk1"/>
                          </a:solidFill>
                          <a:latin typeface="+mn-lt"/>
                          <a:ea typeface="+mn-ea"/>
                          <a:cs typeface="+mn-cs"/>
                        </a:rPr>
                        <a:t>$164,100</a:t>
                      </a:r>
                      <a:endParaRPr lang="en-US" dirty="0"/>
                    </a:p>
                  </a:txBody>
                  <a:tcPr/>
                </a:tc>
                <a:extLst>
                  <a:ext uri="{0D108BD9-81ED-4DB2-BD59-A6C34878D82A}">
                    <a16:rowId xmlns:a16="http://schemas.microsoft.com/office/drawing/2014/main" val="10003"/>
                  </a:ext>
                </a:extLst>
              </a:tr>
              <a:tr h="370840">
                <a:tc>
                  <a:txBody>
                    <a:bodyPr/>
                    <a:lstStyle/>
                    <a:p>
                      <a:pPr algn="ctr"/>
                      <a:r>
                        <a:rPr lang="en-US" dirty="0"/>
                        <a:t>MFS</a:t>
                      </a:r>
                    </a:p>
                  </a:txBody>
                  <a:tcPr/>
                </a:tc>
                <a:tc>
                  <a:txBody>
                    <a:bodyPr/>
                    <a:lstStyle/>
                    <a:p>
                      <a:pPr algn="ctr"/>
                      <a:r>
                        <a:rPr lang="en-US" sz="1800" b="0" i="0" u="none" strike="noStrike" kern="1200" baseline="0" dirty="0">
                          <a:solidFill>
                            <a:schemeClr val="dk1"/>
                          </a:solidFill>
                          <a:latin typeface="+mn-lt"/>
                          <a:ea typeface="+mn-ea"/>
                          <a:cs typeface="+mn-cs"/>
                        </a:rPr>
                        <a:t>$500,000</a:t>
                      </a:r>
                      <a:endParaRPr lang="en-US" dirty="0"/>
                    </a:p>
                  </a:txBody>
                  <a:tcPr/>
                </a:tc>
                <a:tc>
                  <a:txBody>
                    <a:bodyPr/>
                    <a:lstStyle/>
                    <a:p>
                      <a:pPr algn="ctr"/>
                      <a:r>
                        <a:rPr lang="en-US" sz="1800" b="0" i="0" u="none" strike="noStrike" kern="1200" baseline="0" dirty="0">
                          <a:solidFill>
                            <a:schemeClr val="dk1"/>
                          </a:solidFill>
                          <a:latin typeface="+mn-lt"/>
                          <a:ea typeface="+mn-ea"/>
                          <a:cs typeface="+mn-cs"/>
                        </a:rPr>
                        <a:t>$82,050</a:t>
                      </a:r>
                      <a:endParaRPr lang="en-US" dirty="0"/>
                    </a:p>
                  </a:txBody>
                  <a:tcPr/>
                </a:tc>
                <a:extLst>
                  <a:ext uri="{0D108BD9-81ED-4DB2-BD59-A6C34878D82A}">
                    <a16:rowId xmlns:a16="http://schemas.microsoft.com/office/drawing/2014/main" val="10004"/>
                  </a:ext>
                </a:extLst>
              </a:tr>
            </a:tbl>
          </a:graphicData>
        </a:graphic>
      </p:graphicFrame>
      <p:sp>
        <p:nvSpPr>
          <p:cNvPr id="7" name="Slide Number Placeholder 6"/>
          <p:cNvSpPr>
            <a:spLocks noGrp="1"/>
          </p:cNvSpPr>
          <p:nvPr>
            <p:ph type="sldNum" sz="quarter" idx="12"/>
          </p:nvPr>
        </p:nvSpPr>
        <p:spPr/>
        <p:txBody>
          <a:bodyPr/>
          <a:lstStyle/>
          <a:p>
            <a:fld id="{423D3E80-8656-42B4-B3C3-B2993B6576A4}" type="slidenum">
              <a:rPr lang="en-US" smtClean="0"/>
              <a:t>23</a:t>
            </a:fld>
            <a:endParaRPr lang="en-US" dirty="0"/>
          </a:p>
        </p:txBody>
      </p:sp>
    </p:spTree>
    <p:extLst>
      <p:ext uri="{BB962C8B-B14F-4D97-AF65-F5344CB8AC3E}">
        <p14:creationId xmlns:p14="http://schemas.microsoft.com/office/powerpoint/2010/main" val="2549247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Retirement Plan Changes</a:t>
            </a:r>
          </a:p>
        </p:txBody>
      </p:sp>
      <p:sp>
        <p:nvSpPr>
          <p:cNvPr id="3" name="Content Placeholder 2"/>
          <p:cNvSpPr>
            <a:spLocks noGrp="1"/>
          </p:cNvSpPr>
          <p:nvPr>
            <p:ph idx="1"/>
          </p:nvPr>
        </p:nvSpPr>
        <p:spPr>
          <a:xfrm>
            <a:off x="448056" y="1508760"/>
            <a:ext cx="11146536" cy="4847589"/>
          </a:xfrm>
        </p:spPr>
        <p:txBody>
          <a:bodyPr>
            <a:normAutofit/>
          </a:bodyPr>
          <a:lstStyle/>
          <a:p>
            <a:r>
              <a:rPr lang="en-US" sz="3600" dirty="0">
                <a:solidFill>
                  <a:srgbClr val="FFFF00"/>
                </a:solidFill>
              </a:rPr>
              <a:t>No longer able to re-characterize Roth IRA contributions </a:t>
            </a:r>
            <a:r>
              <a:rPr lang="en-US" sz="3600" dirty="0">
                <a:solidFill>
                  <a:schemeClr val="bg1"/>
                </a:solidFill>
              </a:rPr>
              <a:t>as traditional IRA contributions to unwind a Roth Conversion.</a:t>
            </a:r>
          </a:p>
          <a:p>
            <a:r>
              <a:rPr lang="en-US" sz="3600" dirty="0">
                <a:solidFill>
                  <a:schemeClr val="bg1"/>
                </a:solidFill>
              </a:rPr>
              <a:t>Allows employees whose retirement plan terminates or who separate from employment while they have outstanding plan loans to contribute the loan balance to an IRA by the due date for filing their tax return, including extensions, for that year in order to avoid the loan being taxed as a distribution.</a:t>
            </a:r>
          </a:p>
        </p:txBody>
      </p:sp>
      <p:sp>
        <p:nvSpPr>
          <p:cNvPr id="6" name="Slide Number Placeholder 5"/>
          <p:cNvSpPr>
            <a:spLocks noGrp="1"/>
          </p:cNvSpPr>
          <p:nvPr>
            <p:ph type="sldNum" sz="quarter" idx="12"/>
          </p:nvPr>
        </p:nvSpPr>
        <p:spPr/>
        <p:txBody>
          <a:bodyPr/>
          <a:lstStyle/>
          <a:p>
            <a:fld id="{423D3E80-8656-42B4-B3C3-B2993B6576A4}" type="slidenum">
              <a:rPr lang="en-US" smtClean="0"/>
              <a:t>24</a:t>
            </a:fld>
            <a:endParaRPr lang="en-US" dirty="0"/>
          </a:p>
        </p:txBody>
      </p:sp>
    </p:spTree>
    <p:extLst>
      <p:ext uri="{BB962C8B-B14F-4D97-AF65-F5344CB8AC3E}">
        <p14:creationId xmlns:p14="http://schemas.microsoft.com/office/powerpoint/2010/main" val="29008176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64643"/>
            <a:ext cx="10515600" cy="1325563"/>
          </a:xfrm>
        </p:spPr>
        <p:txBody>
          <a:bodyPr/>
          <a:lstStyle/>
          <a:p>
            <a:pPr algn="ctr"/>
            <a:r>
              <a:rPr lang="en-US" b="1" dirty="0">
                <a:solidFill>
                  <a:schemeClr val="bg1"/>
                </a:solidFill>
              </a:rPr>
              <a:t>Other Provisions</a:t>
            </a:r>
          </a:p>
        </p:txBody>
      </p:sp>
      <p:sp>
        <p:nvSpPr>
          <p:cNvPr id="3" name="Content Placeholder 2"/>
          <p:cNvSpPr>
            <a:spLocks noGrp="1"/>
          </p:cNvSpPr>
          <p:nvPr>
            <p:ph idx="1"/>
          </p:nvPr>
        </p:nvSpPr>
        <p:spPr>
          <a:xfrm>
            <a:off x="402336" y="1033272"/>
            <a:ext cx="11265408" cy="5212080"/>
          </a:xfrm>
        </p:spPr>
        <p:txBody>
          <a:bodyPr>
            <a:normAutofit fontScale="92500"/>
          </a:bodyPr>
          <a:lstStyle/>
          <a:p>
            <a:r>
              <a:rPr lang="en-US" sz="3600" dirty="0">
                <a:solidFill>
                  <a:srgbClr val="FFFF00"/>
                </a:solidFill>
              </a:rPr>
              <a:t>Net Operating Loss Carrybacks have been largely repealed, and Net Operating Loss carryovers are limited to 80% of the taxpayer’s taxable income for the year of the claimed deduction (starting in 2018), but carryovers are allowed indefinitely</a:t>
            </a:r>
            <a:r>
              <a:rPr lang="en-US" sz="3600" dirty="0">
                <a:solidFill>
                  <a:schemeClr val="bg1"/>
                </a:solidFill>
              </a:rPr>
              <a:t>. </a:t>
            </a:r>
          </a:p>
          <a:p>
            <a:r>
              <a:rPr lang="en-US" sz="3600" dirty="0">
                <a:solidFill>
                  <a:schemeClr val="bg1"/>
                </a:solidFill>
              </a:rPr>
              <a:t>Cost of Living Adjustments are now made under Chained CPI </a:t>
            </a:r>
          </a:p>
          <a:p>
            <a:r>
              <a:rPr lang="en-US" sz="3600" dirty="0">
                <a:solidFill>
                  <a:schemeClr val="bg1"/>
                </a:solidFill>
              </a:rPr>
              <a:t>Distributions from §529 accounts are allowed in connection with K-12 Education, up to $10,000. </a:t>
            </a:r>
          </a:p>
          <a:p>
            <a:r>
              <a:rPr lang="en-US" sz="3600" dirty="0">
                <a:solidFill>
                  <a:schemeClr val="bg1"/>
                </a:solidFill>
              </a:rPr>
              <a:t>New due diligence requirements for HoH filing status, including $500 penalty for failure to perform due diligence. </a:t>
            </a:r>
          </a:p>
        </p:txBody>
      </p:sp>
      <p:sp>
        <p:nvSpPr>
          <p:cNvPr id="6" name="Slide Number Placeholder 5"/>
          <p:cNvSpPr>
            <a:spLocks noGrp="1"/>
          </p:cNvSpPr>
          <p:nvPr>
            <p:ph type="sldNum" sz="quarter" idx="12"/>
          </p:nvPr>
        </p:nvSpPr>
        <p:spPr/>
        <p:txBody>
          <a:bodyPr/>
          <a:lstStyle/>
          <a:p>
            <a:fld id="{423D3E80-8656-42B4-B3C3-B2993B6576A4}" type="slidenum">
              <a:rPr lang="en-US" smtClean="0"/>
              <a:t>25</a:t>
            </a:fld>
            <a:endParaRPr lang="en-US" dirty="0"/>
          </a:p>
        </p:txBody>
      </p:sp>
    </p:spTree>
    <p:extLst>
      <p:ext uri="{BB962C8B-B14F-4D97-AF65-F5344CB8AC3E}">
        <p14:creationId xmlns:p14="http://schemas.microsoft.com/office/powerpoint/2010/main" val="37540931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Deduction for “Pass-through” Entities</a:t>
            </a:r>
            <a:br>
              <a:rPr lang="en-US" b="1" dirty="0">
                <a:solidFill>
                  <a:schemeClr val="bg1"/>
                </a:solidFill>
              </a:rPr>
            </a:br>
            <a:r>
              <a:rPr lang="en-US" b="1" dirty="0">
                <a:solidFill>
                  <a:srgbClr val="FFFF00"/>
                </a:solidFill>
              </a:rPr>
              <a:t>IRC §199A deduction</a:t>
            </a:r>
          </a:p>
        </p:txBody>
      </p:sp>
      <p:sp>
        <p:nvSpPr>
          <p:cNvPr id="3" name="Content Placeholder 2"/>
          <p:cNvSpPr>
            <a:spLocks noGrp="1"/>
          </p:cNvSpPr>
          <p:nvPr>
            <p:ph idx="1"/>
          </p:nvPr>
        </p:nvSpPr>
        <p:spPr>
          <a:xfrm>
            <a:off x="637902" y="1938836"/>
            <a:ext cx="11057709" cy="4351338"/>
          </a:xfrm>
        </p:spPr>
        <p:txBody>
          <a:bodyPr>
            <a:normAutofit/>
          </a:bodyPr>
          <a:lstStyle/>
          <a:p>
            <a:r>
              <a:rPr lang="en-US" dirty="0">
                <a:solidFill>
                  <a:srgbClr val="FFFF00"/>
                </a:solidFill>
              </a:rPr>
              <a:t>Qualified businesses may deduct up to 20% of business income for 2018.</a:t>
            </a:r>
          </a:p>
          <a:p>
            <a:r>
              <a:rPr lang="en-US" dirty="0">
                <a:solidFill>
                  <a:schemeClr val="bg1"/>
                </a:solidFill>
              </a:rPr>
              <a:t>Qualified business income excludes W-2 income and partner guaranteed payments.</a:t>
            </a:r>
          </a:p>
          <a:p>
            <a:r>
              <a:rPr lang="en-US" dirty="0">
                <a:solidFill>
                  <a:schemeClr val="bg1"/>
                </a:solidFill>
              </a:rPr>
              <a:t>Deduction applies to:</a:t>
            </a:r>
          </a:p>
          <a:p>
            <a:pPr lvl="1"/>
            <a:r>
              <a:rPr lang="en-US" dirty="0">
                <a:solidFill>
                  <a:schemeClr val="bg1"/>
                </a:solidFill>
              </a:rPr>
              <a:t>Sole proprietors</a:t>
            </a:r>
          </a:p>
          <a:p>
            <a:pPr lvl="1"/>
            <a:r>
              <a:rPr lang="en-US" dirty="0">
                <a:solidFill>
                  <a:schemeClr val="bg1"/>
                </a:solidFill>
              </a:rPr>
              <a:t>Partnerships (via K-1)</a:t>
            </a:r>
          </a:p>
          <a:p>
            <a:pPr lvl="1"/>
            <a:r>
              <a:rPr lang="en-US" dirty="0">
                <a:solidFill>
                  <a:schemeClr val="bg1"/>
                </a:solidFill>
              </a:rPr>
              <a:t>S corporations (via K-1)</a:t>
            </a:r>
          </a:p>
          <a:p>
            <a:pPr lvl="1"/>
            <a:r>
              <a:rPr lang="en-US" dirty="0">
                <a:solidFill>
                  <a:schemeClr val="bg1"/>
                </a:solidFill>
              </a:rPr>
              <a:t>Trusts and estates</a:t>
            </a:r>
          </a:p>
          <a:p>
            <a:r>
              <a:rPr lang="en-US" dirty="0">
                <a:solidFill>
                  <a:schemeClr val="bg1"/>
                </a:solidFill>
              </a:rPr>
              <a:t>No deductions for C-Corps (or LLCs taxed as a C-Corps).</a:t>
            </a:r>
          </a:p>
        </p:txBody>
      </p:sp>
      <p:sp>
        <p:nvSpPr>
          <p:cNvPr id="6" name="Slide Number Placeholder 5"/>
          <p:cNvSpPr>
            <a:spLocks noGrp="1"/>
          </p:cNvSpPr>
          <p:nvPr>
            <p:ph type="sldNum" sz="quarter" idx="12"/>
          </p:nvPr>
        </p:nvSpPr>
        <p:spPr/>
        <p:txBody>
          <a:bodyPr/>
          <a:lstStyle/>
          <a:p>
            <a:fld id="{423D3E80-8656-42B4-B3C3-B2993B6576A4}" type="slidenum">
              <a:rPr lang="en-US" smtClean="0"/>
              <a:t>26</a:t>
            </a:fld>
            <a:endParaRPr lang="en-US" dirty="0"/>
          </a:p>
        </p:txBody>
      </p:sp>
    </p:spTree>
    <p:extLst>
      <p:ext uri="{BB962C8B-B14F-4D97-AF65-F5344CB8AC3E}">
        <p14:creationId xmlns:p14="http://schemas.microsoft.com/office/powerpoint/2010/main" val="2308284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8255"/>
            <a:ext cx="10515600" cy="1325563"/>
          </a:xfrm>
        </p:spPr>
        <p:txBody>
          <a:bodyPr/>
          <a:lstStyle/>
          <a:p>
            <a:pPr algn="ctr"/>
            <a:r>
              <a:rPr lang="en-US" b="1" dirty="0">
                <a:solidFill>
                  <a:schemeClr val="bg1"/>
                </a:solidFill>
              </a:rPr>
              <a:t>Where it will be deducted?</a:t>
            </a:r>
          </a:p>
        </p:txBody>
      </p:sp>
      <p:sp>
        <p:nvSpPr>
          <p:cNvPr id="3" name="Content Placeholder 2"/>
          <p:cNvSpPr>
            <a:spLocks noGrp="1"/>
          </p:cNvSpPr>
          <p:nvPr>
            <p:ph idx="1"/>
          </p:nvPr>
        </p:nvSpPr>
        <p:spPr>
          <a:xfrm>
            <a:off x="757428" y="1410399"/>
            <a:ext cx="10677144" cy="5024819"/>
          </a:xfrm>
        </p:spPr>
        <p:txBody>
          <a:bodyPr>
            <a:normAutofit/>
          </a:bodyPr>
          <a:lstStyle/>
          <a:p>
            <a:r>
              <a:rPr lang="en-US" sz="3200" dirty="0">
                <a:solidFill>
                  <a:schemeClr val="bg1"/>
                </a:solidFill>
              </a:rPr>
              <a:t>The deduction is NOT taken when computing AGI.</a:t>
            </a:r>
          </a:p>
          <a:p>
            <a:r>
              <a:rPr lang="en-US" sz="3200" dirty="0">
                <a:solidFill>
                  <a:schemeClr val="bg1"/>
                </a:solidFill>
              </a:rPr>
              <a:t>The deduction is allowed for both itemizers and non-itemizers.</a:t>
            </a:r>
          </a:p>
          <a:p>
            <a:r>
              <a:rPr lang="en-US" sz="3200" dirty="0">
                <a:solidFill>
                  <a:schemeClr val="bg1"/>
                </a:solidFill>
              </a:rPr>
              <a:t>The deduction applies for Income Tax purposes only</a:t>
            </a:r>
          </a:p>
          <a:p>
            <a:r>
              <a:rPr lang="en-US" sz="3200" dirty="0">
                <a:solidFill>
                  <a:schemeClr val="bg1"/>
                </a:solidFill>
              </a:rPr>
              <a:t>The deduction is taken after either the standard deduction or an itemized deduction.</a:t>
            </a:r>
          </a:p>
          <a:p>
            <a:endParaRPr lang="en-US" sz="3200" dirty="0">
              <a:solidFill>
                <a:schemeClr val="bg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4137849363"/>
              </p:ext>
            </p:extLst>
          </p:nvPr>
        </p:nvGraphicFramePr>
        <p:xfrm>
          <a:off x="6015228" y="4586098"/>
          <a:ext cx="5198978" cy="1849120"/>
        </p:xfrm>
        <a:graphic>
          <a:graphicData uri="http://schemas.openxmlformats.org/drawingml/2006/table">
            <a:tbl>
              <a:tblPr firstRow="1" bandRow="1">
                <a:tableStyleId>{69CF1AB2-1976-4502-BF36-3FF5EA218861}</a:tableStyleId>
              </a:tblPr>
              <a:tblGrid>
                <a:gridCol w="5198978">
                  <a:extLst>
                    <a:ext uri="{9D8B030D-6E8A-4147-A177-3AD203B41FA5}">
                      <a16:colId xmlns:a16="http://schemas.microsoft.com/office/drawing/2014/main" val="20000"/>
                    </a:ext>
                  </a:extLst>
                </a:gridCol>
              </a:tblGrid>
              <a:tr h="344548">
                <a:tc>
                  <a:txBody>
                    <a:bodyPr/>
                    <a:lstStyle/>
                    <a:p>
                      <a:pPr algn="l"/>
                      <a:r>
                        <a:rPr lang="en-US" b="0" dirty="0"/>
                        <a:t>Adjusted Gross Income</a:t>
                      </a:r>
                    </a:p>
                  </a:txBody>
                  <a:tcPr/>
                </a:tc>
                <a:extLst>
                  <a:ext uri="{0D108BD9-81ED-4DB2-BD59-A6C34878D82A}">
                    <a16:rowId xmlns:a16="http://schemas.microsoft.com/office/drawing/2014/main" val="10000"/>
                  </a:ext>
                </a:extLst>
              </a:tr>
              <a:tr h="370840">
                <a:tc>
                  <a:txBody>
                    <a:bodyPr/>
                    <a:lstStyle/>
                    <a:p>
                      <a:pPr algn="l"/>
                      <a:r>
                        <a:rPr lang="en-US" dirty="0"/>
                        <a:t>Less: Standard Deduction or Itemized Deductions</a:t>
                      </a:r>
                    </a:p>
                  </a:txBody>
                  <a:tcPr/>
                </a:tc>
                <a:extLst>
                  <a:ext uri="{0D108BD9-81ED-4DB2-BD59-A6C34878D82A}">
                    <a16:rowId xmlns:a16="http://schemas.microsoft.com/office/drawing/2014/main" val="10001"/>
                  </a:ext>
                </a:extLst>
              </a:tr>
              <a:tr h="370840">
                <a:tc>
                  <a:txBody>
                    <a:bodyPr/>
                    <a:lstStyle/>
                    <a:p>
                      <a:pPr algn="l"/>
                      <a:r>
                        <a:rPr lang="en-US" dirty="0"/>
                        <a:t>Taxable Income</a:t>
                      </a:r>
                      <a:r>
                        <a:rPr lang="en-US" baseline="0" dirty="0"/>
                        <a:t> before </a:t>
                      </a:r>
                      <a:r>
                        <a:rPr lang="en-US" sz="1800" b="0" i="0" u="none" strike="noStrike" kern="1200" baseline="0" dirty="0">
                          <a:solidFill>
                            <a:schemeClr val="dk1"/>
                          </a:solidFill>
                          <a:latin typeface="+mn-lt"/>
                          <a:ea typeface="+mn-ea"/>
                          <a:cs typeface="+mn-cs"/>
                        </a:rPr>
                        <a:t>IRC §199A deduction</a:t>
                      </a:r>
                    </a:p>
                  </a:txBody>
                  <a:tcPr/>
                </a:tc>
                <a:extLst>
                  <a:ext uri="{0D108BD9-81ED-4DB2-BD59-A6C34878D82A}">
                    <a16:rowId xmlns:a16="http://schemas.microsoft.com/office/drawing/2014/main" val="10002"/>
                  </a:ext>
                </a:extLst>
              </a:tr>
              <a:tr h="370840">
                <a:tc>
                  <a:txBody>
                    <a:bodyPr/>
                    <a:lstStyle/>
                    <a:p>
                      <a:pPr algn="l"/>
                      <a:r>
                        <a:rPr lang="en-US" b="1" dirty="0"/>
                        <a:t>Less: </a:t>
                      </a:r>
                      <a:r>
                        <a:rPr lang="en-US" sz="1800" b="1" i="0" u="none" strike="noStrike" kern="1200" baseline="0" dirty="0">
                          <a:solidFill>
                            <a:schemeClr val="dk1"/>
                          </a:solidFill>
                          <a:latin typeface="+mn-lt"/>
                          <a:ea typeface="+mn-ea"/>
                          <a:cs typeface="+mn-cs"/>
                        </a:rPr>
                        <a:t>IRC §199A deduction</a:t>
                      </a:r>
                      <a:endParaRPr lang="en-US" b="1" dirty="0"/>
                    </a:p>
                  </a:txBody>
                  <a:tcPr/>
                </a:tc>
                <a:extLst>
                  <a:ext uri="{0D108BD9-81ED-4DB2-BD59-A6C34878D82A}">
                    <a16:rowId xmlns:a16="http://schemas.microsoft.com/office/drawing/2014/main" val="10003"/>
                  </a:ext>
                </a:extLst>
              </a:tr>
              <a:tr h="370840">
                <a:tc>
                  <a:txBody>
                    <a:bodyPr/>
                    <a:lstStyle/>
                    <a:p>
                      <a:pPr algn="l"/>
                      <a:r>
                        <a:rPr lang="en-US" dirty="0"/>
                        <a:t>Taxable Income</a:t>
                      </a:r>
                    </a:p>
                  </a:txBody>
                  <a:tcPr/>
                </a:tc>
                <a:extLst>
                  <a:ext uri="{0D108BD9-81ED-4DB2-BD59-A6C34878D82A}">
                    <a16:rowId xmlns:a16="http://schemas.microsoft.com/office/drawing/2014/main" val="10004"/>
                  </a:ext>
                </a:extLst>
              </a:tr>
            </a:tbl>
          </a:graphicData>
        </a:graphic>
      </p:graphicFrame>
      <p:sp>
        <p:nvSpPr>
          <p:cNvPr id="7" name="Slide Number Placeholder 6"/>
          <p:cNvSpPr>
            <a:spLocks noGrp="1"/>
          </p:cNvSpPr>
          <p:nvPr>
            <p:ph type="sldNum" sz="quarter" idx="12"/>
          </p:nvPr>
        </p:nvSpPr>
        <p:spPr/>
        <p:txBody>
          <a:bodyPr/>
          <a:lstStyle/>
          <a:p>
            <a:fld id="{423D3E80-8656-42B4-B3C3-B2993B6576A4}" type="slidenum">
              <a:rPr lang="en-US" smtClean="0"/>
              <a:t>27</a:t>
            </a:fld>
            <a:endParaRPr lang="en-US" dirty="0"/>
          </a:p>
        </p:txBody>
      </p:sp>
    </p:spTree>
    <p:extLst>
      <p:ext uri="{BB962C8B-B14F-4D97-AF65-F5344CB8AC3E}">
        <p14:creationId xmlns:p14="http://schemas.microsoft.com/office/powerpoint/2010/main" val="594863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FF00"/>
                </a:solidFill>
              </a:rPr>
              <a:t>IRC §199A Deduction Limitations</a:t>
            </a:r>
          </a:p>
        </p:txBody>
      </p:sp>
      <p:sp>
        <p:nvSpPr>
          <p:cNvPr id="3" name="Content Placeholder 2"/>
          <p:cNvSpPr>
            <a:spLocks noGrp="1"/>
          </p:cNvSpPr>
          <p:nvPr>
            <p:ph idx="1"/>
          </p:nvPr>
        </p:nvSpPr>
        <p:spPr>
          <a:xfrm>
            <a:off x="838200" y="1527333"/>
            <a:ext cx="10515600" cy="4351338"/>
          </a:xfrm>
        </p:spPr>
        <p:txBody>
          <a:bodyPr>
            <a:normAutofit/>
          </a:bodyPr>
          <a:lstStyle/>
          <a:p>
            <a:r>
              <a:rPr lang="en-US" sz="3600" dirty="0">
                <a:solidFill>
                  <a:schemeClr val="bg1"/>
                </a:solidFill>
              </a:rPr>
              <a:t>The deduction is limited to 20% of the lesser of Net Qualified business income and taxable income before the deduction</a:t>
            </a:r>
          </a:p>
          <a:p>
            <a:endParaRPr lang="en-US" sz="3600" dirty="0">
              <a:solidFill>
                <a:schemeClr val="bg1"/>
              </a:solidFill>
            </a:endParaRPr>
          </a:p>
          <a:p>
            <a:endParaRPr lang="en-US" sz="3600" dirty="0">
              <a:solidFill>
                <a:schemeClr val="bg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332962207"/>
              </p:ext>
            </p:extLst>
          </p:nvPr>
        </p:nvGraphicFramePr>
        <p:xfrm>
          <a:off x="2245893" y="4313872"/>
          <a:ext cx="7736307" cy="2225040"/>
        </p:xfrm>
        <a:graphic>
          <a:graphicData uri="http://schemas.openxmlformats.org/drawingml/2006/table">
            <a:tbl>
              <a:tblPr firstRow="1" bandRow="1">
                <a:tableStyleId>{69CF1AB2-1976-4502-BF36-3FF5EA218861}</a:tableStyleId>
              </a:tblPr>
              <a:tblGrid>
                <a:gridCol w="4728412">
                  <a:extLst>
                    <a:ext uri="{9D8B030D-6E8A-4147-A177-3AD203B41FA5}">
                      <a16:colId xmlns:a16="http://schemas.microsoft.com/office/drawing/2014/main" val="20000"/>
                    </a:ext>
                  </a:extLst>
                </a:gridCol>
                <a:gridCol w="1455821">
                  <a:extLst>
                    <a:ext uri="{9D8B030D-6E8A-4147-A177-3AD203B41FA5}">
                      <a16:colId xmlns:a16="http://schemas.microsoft.com/office/drawing/2014/main" val="20001"/>
                    </a:ext>
                  </a:extLst>
                </a:gridCol>
                <a:gridCol w="1552074">
                  <a:extLst>
                    <a:ext uri="{9D8B030D-6E8A-4147-A177-3AD203B41FA5}">
                      <a16:colId xmlns:a16="http://schemas.microsoft.com/office/drawing/2014/main" val="20002"/>
                    </a:ext>
                  </a:extLst>
                </a:gridCol>
              </a:tblGrid>
              <a:tr h="370840">
                <a:tc>
                  <a:txBody>
                    <a:bodyPr/>
                    <a:lstStyle/>
                    <a:p>
                      <a:endParaRPr lang="en-US" b="0" dirty="0"/>
                    </a:p>
                  </a:txBody>
                  <a:tcPr/>
                </a:tc>
                <a:tc>
                  <a:txBody>
                    <a:bodyPr/>
                    <a:lstStyle/>
                    <a:p>
                      <a:pPr algn="ctr"/>
                      <a:r>
                        <a:rPr lang="en-US" dirty="0"/>
                        <a:t>Jane</a:t>
                      </a:r>
                    </a:p>
                  </a:txBody>
                  <a:tcPr/>
                </a:tc>
                <a:tc>
                  <a:txBody>
                    <a:bodyPr/>
                    <a:lstStyle/>
                    <a:p>
                      <a:pPr algn="ctr"/>
                      <a:r>
                        <a:rPr lang="en-US" dirty="0"/>
                        <a:t>Sam</a:t>
                      </a:r>
                    </a:p>
                  </a:txBody>
                  <a:tcPr/>
                </a:tc>
                <a:extLst>
                  <a:ext uri="{0D108BD9-81ED-4DB2-BD59-A6C34878D82A}">
                    <a16:rowId xmlns:a16="http://schemas.microsoft.com/office/drawing/2014/main" val="10000"/>
                  </a:ext>
                </a:extLst>
              </a:tr>
              <a:tr h="370840">
                <a:tc>
                  <a:txBody>
                    <a:bodyPr/>
                    <a:lstStyle/>
                    <a:p>
                      <a:r>
                        <a:rPr lang="en-US" b="0" baseline="0" dirty="0"/>
                        <a:t>Net qualifying business Income </a:t>
                      </a:r>
                      <a:r>
                        <a:rPr lang="en-US" b="1" baseline="0" dirty="0"/>
                        <a:t>(NBI)</a:t>
                      </a:r>
                      <a:endParaRPr lang="en-US" b="1" dirty="0"/>
                    </a:p>
                  </a:txBody>
                  <a:tcPr/>
                </a:tc>
                <a:tc>
                  <a:txBody>
                    <a:bodyPr/>
                    <a:lstStyle/>
                    <a:p>
                      <a:pPr algn="r"/>
                      <a:r>
                        <a:rPr lang="en-US" dirty="0"/>
                        <a:t>$100,000</a:t>
                      </a:r>
                    </a:p>
                  </a:txBody>
                  <a:tcPr/>
                </a:tc>
                <a:tc>
                  <a:txBody>
                    <a:bodyPr/>
                    <a:lstStyle/>
                    <a:p>
                      <a:pPr algn="r"/>
                      <a:r>
                        <a:rPr lang="en-US" dirty="0"/>
                        <a:t>$100,000</a:t>
                      </a:r>
                    </a:p>
                  </a:txBody>
                  <a:tcPr/>
                </a:tc>
                <a:extLst>
                  <a:ext uri="{0D108BD9-81ED-4DB2-BD59-A6C34878D82A}">
                    <a16:rowId xmlns:a16="http://schemas.microsoft.com/office/drawing/2014/main" val="10001"/>
                  </a:ext>
                </a:extLst>
              </a:tr>
              <a:tr h="370840">
                <a:tc>
                  <a:txBody>
                    <a:bodyPr/>
                    <a:lstStyle/>
                    <a:p>
                      <a:r>
                        <a:rPr lang="en-US" b="0" dirty="0"/>
                        <a:t>Taxable Income before </a:t>
                      </a:r>
                      <a:r>
                        <a:rPr lang="en-US" sz="1800" b="0" i="0" u="none" strike="noStrike" kern="1200" baseline="0" dirty="0">
                          <a:solidFill>
                            <a:schemeClr val="dk1"/>
                          </a:solidFill>
                          <a:latin typeface="+mn-lt"/>
                          <a:ea typeface="+mn-ea"/>
                          <a:cs typeface="+mn-cs"/>
                        </a:rPr>
                        <a:t>IRC §199A</a:t>
                      </a:r>
                      <a:endParaRPr lang="en-US" b="0" dirty="0"/>
                    </a:p>
                  </a:txBody>
                  <a:tcPr/>
                </a:tc>
                <a:tc>
                  <a:txBody>
                    <a:bodyPr/>
                    <a:lstStyle/>
                    <a:p>
                      <a:pPr algn="r"/>
                      <a:r>
                        <a:rPr lang="en-US" dirty="0"/>
                        <a:t>$140,000</a:t>
                      </a:r>
                    </a:p>
                  </a:txBody>
                  <a:tcPr/>
                </a:tc>
                <a:tc>
                  <a:txBody>
                    <a:bodyPr/>
                    <a:lstStyle/>
                    <a:p>
                      <a:pPr algn="r"/>
                      <a:r>
                        <a:rPr lang="en-US" dirty="0"/>
                        <a:t>$70,000</a:t>
                      </a:r>
                    </a:p>
                  </a:txBody>
                  <a:tcPr/>
                </a:tc>
                <a:extLst>
                  <a:ext uri="{0D108BD9-81ED-4DB2-BD59-A6C34878D82A}">
                    <a16:rowId xmlns:a16="http://schemas.microsoft.com/office/drawing/2014/main" val="10002"/>
                  </a:ext>
                </a:extLst>
              </a:tr>
              <a:tr h="370840">
                <a:tc>
                  <a:txBody>
                    <a:bodyPr/>
                    <a:lstStyle/>
                    <a:p>
                      <a:r>
                        <a:rPr lang="en-US" baseline="0" dirty="0"/>
                        <a:t>Taxable income </a:t>
                      </a:r>
                      <a:r>
                        <a:rPr lang="en-US" b="1" baseline="0" dirty="0"/>
                        <a:t>(TI)</a:t>
                      </a:r>
                      <a:endParaRPr lang="en-US" b="1" dirty="0"/>
                    </a:p>
                  </a:txBody>
                  <a:tcPr/>
                </a:tc>
                <a:tc>
                  <a:txBody>
                    <a:bodyPr/>
                    <a:lstStyle/>
                    <a:p>
                      <a:pPr algn="r"/>
                      <a:r>
                        <a:rPr lang="en-US" dirty="0"/>
                        <a:t>$140,000</a:t>
                      </a:r>
                    </a:p>
                  </a:txBody>
                  <a:tcPr/>
                </a:tc>
                <a:tc>
                  <a:txBody>
                    <a:bodyPr/>
                    <a:lstStyle/>
                    <a:p>
                      <a:pPr algn="r"/>
                      <a:r>
                        <a:rPr lang="en-US" dirty="0"/>
                        <a:t>$70,000</a:t>
                      </a:r>
                    </a:p>
                  </a:txBody>
                  <a:tcPr/>
                </a:tc>
                <a:extLst>
                  <a:ext uri="{0D108BD9-81ED-4DB2-BD59-A6C34878D82A}">
                    <a16:rowId xmlns:a16="http://schemas.microsoft.com/office/drawing/2014/main" val="10004"/>
                  </a:ext>
                </a:extLst>
              </a:tr>
              <a:tr h="370840">
                <a:tc>
                  <a:txBody>
                    <a:bodyPr/>
                    <a:lstStyle/>
                    <a:p>
                      <a:r>
                        <a:rPr lang="en-US" dirty="0"/>
                        <a:t>Lesser</a:t>
                      </a:r>
                      <a:r>
                        <a:rPr lang="en-US" baseline="0" dirty="0"/>
                        <a:t> of </a:t>
                      </a:r>
                      <a:r>
                        <a:rPr lang="en-US" b="1" baseline="0" dirty="0"/>
                        <a:t>(NBI) </a:t>
                      </a:r>
                      <a:r>
                        <a:rPr lang="en-US" baseline="0" dirty="0"/>
                        <a:t>or </a:t>
                      </a:r>
                      <a:r>
                        <a:rPr lang="en-US" b="1" baseline="0" dirty="0"/>
                        <a:t>(TI)</a:t>
                      </a:r>
                      <a:endParaRPr lang="en-US" b="1" dirty="0"/>
                    </a:p>
                  </a:txBody>
                  <a:tcPr/>
                </a:tc>
                <a:tc>
                  <a:txBody>
                    <a:bodyPr/>
                    <a:lstStyle/>
                    <a:p>
                      <a:pPr algn="r"/>
                      <a:r>
                        <a:rPr lang="en-US" dirty="0"/>
                        <a:t>$100,000</a:t>
                      </a:r>
                    </a:p>
                  </a:txBody>
                  <a:tcPr/>
                </a:tc>
                <a:tc>
                  <a:txBody>
                    <a:bodyPr/>
                    <a:lstStyle/>
                    <a:p>
                      <a:pPr algn="r"/>
                      <a:r>
                        <a:rPr lang="en-US" dirty="0"/>
                        <a:t>$70,000</a:t>
                      </a:r>
                    </a:p>
                  </a:txBody>
                  <a:tcPr/>
                </a:tc>
                <a:extLst>
                  <a:ext uri="{0D108BD9-81ED-4DB2-BD59-A6C34878D82A}">
                    <a16:rowId xmlns:a16="http://schemas.microsoft.com/office/drawing/2014/main" val="10005"/>
                  </a:ext>
                </a:extLst>
              </a:tr>
              <a:tr h="370840">
                <a:tc>
                  <a:txBody>
                    <a:bodyPr/>
                    <a:lstStyle/>
                    <a:p>
                      <a:r>
                        <a:rPr lang="en-US" sz="1800" b="0" i="0" u="none" strike="noStrike" kern="1200" baseline="0" dirty="0">
                          <a:solidFill>
                            <a:schemeClr val="dk1"/>
                          </a:solidFill>
                          <a:latin typeface="+mn-lt"/>
                          <a:ea typeface="+mn-ea"/>
                          <a:cs typeface="+mn-cs"/>
                        </a:rPr>
                        <a:t>IRC §199A deduction (20% of above)</a:t>
                      </a:r>
                      <a:endParaRPr lang="en-US" dirty="0"/>
                    </a:p>
                  </a:txBody>
                  <a:tcPr/>
                </a:tc>
                <a:tc>
                  <a:txBody>
                    <a:bodyPr/>
                    <a:lstStyle/>
                    <a:p>
                      <a:pPr algn="r"/>
                      <a:r>
                        <a:rPr lang="en-US" dirty="0"/>
                        <a:t>$20,000</a:t>
                      </a:r>
                    </a:p>
                  </a:txBody>
                  <a:tcPr/>
                </a:tc>
                <a:tc>
                  <a:txBody>
                    <a:bodyPr/>
                    <a:lstStyle/>
                    <a:p>
                      <a:pPr algn="r"/>
                      <a:r>
                        <a:rPr lang="en-US" dirty="0"/>
                        <a:t>$14,000</a:t>
                      </a:r>
                    </a:p>
                  </a:txBody>
                  <a:tcPr/>
                </a:tc>
                <a:extLst>
                  <a:ext uri="{0D108BD9-81ED-4DB2-BD59-A6C34878D82A}">
                    <a16:rowId xmlns:a16="http://schemas.microsoft.com/office/drawing/2014/main" val="10006"/>
                  </a:ext>
                </a:extLst>
              </a:tr>
            </a:tbl>
          </a:graphicData>
        </a:graphic>
      </p:graphicFrame>
      <p:sp>
        <p:nvSpPr>
          <p:cNvPr id="5" name="TextBox 4"/>
          <p:cNvSpPr txBox="1"/>
          <p:nvPr/>
        </p:nvSpPr>
        <p:spPr>
          <a:xfrm>
            <a:off x="4296063" y="3616915"/>
            <a:ext cx="4232377" cy="523220"/>
          </a:xfrm>
          <a:prstGeom prst="rect">
            <a:avLst/>
          </a:prstGeom>
          <a:noFill/>
        </p:spPr>
        <p:txBody>
          <a:bodyPr wrap="none" rtlCol="0">
            <a:spAutoFit/>
          </a:bodyPr>
          <a:lstStyle/>
          <a:p>
            <a:r>
              <a:rPr lang="en-US" sz="2800" b="1" dirty="0">
                <a:solidFill>
                  <a:schemeClr val="bg1"/>
                </a:solidFill>
              </a:rPr>
              <a:t>Taxable Income Limitations</a:t>
            </a:r>
          </a:p>
        </p:txBody>
      </p:sp>
      <p:sp>
        <p:nvSpPr>
          <p:cNvPr id="8" name="Slide Number Placeholder 7"/>
          <p:cNvSpPr>
            <a:spLocks noGrp="1"/>
          </p:cNvSpPr>
          <p:nvPr>
            <p:ph type="sldNum" sz="quarter" idx="12"/>
          </p:nvPr>
        </p:nvSpPr>
        <p:spPr/>
        <p:txBody>
          <a:bodyPr/>
          <a:lstStyle/>
          <a:p>
            <a:fld id="{423D3E80-8656-42B4-B3C3-B2993B6576A4}" type="slidenum">
              <a:rPr lang="en-US" smtClean="0"/>
              <a:t>28</a:t>
            </a:fld>
            <a:endParaRPr lang="en-US" dirty="0"/>
          </a:p>
        </p:txBody>
      </p:sp>
    </p:spTree>
    <p:extLst>
      <p:ext uri="{BB962C8B-B14F-4D97-AF65-F5344CB8AC3E}">
        <p14:creationId xmlns:p14="http://schemas.microsoft.com/office/powerpoint/2010/main" val="193679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28966"/>
            <a:ext cx="10515600" cy="1325563"/>
          </a:xfrm>
        </p:spPr>
        <p:txBody>
          <a:bodyPr/>
          <a:lstStyle/>
          <a:p>
            <a:pPr algn="ctr"/>
            <a:r>
              <a:rPr lang="en-US" b="1" dirty="0">
                <a:solidFill>
                  <a:srgbClr val="FFFF00"/>
                </a:solidFill>
              </a:rPr>
              <a:t>IRC §199A Deduction Limitations</a:t>
            </a:r>
          </a:p>
        </p:txBody>
      </p:sp>
      <p:sp>
        <p:nvSpPr>
          <p:cNvPr id="3" name="Content Placeholder 2"/>
          <p:cNvSpPr>
            <a:spLocks noGrp="1"/>
          </p:cNvSpPr>
          <p:nvPr>
            <p:ph idx="1"/>
          </p:nvPr>
        </p:nvSpPr>
        <p:spPr>
          <a:xfrm>
            <a:off x="253990" y="865643"/>
            <a:ext cx="11221730" cy="4351338"/>
          </a:xfrm>
        </p:spPr>
        <p:txBody>
          <a:bodyPr>
            <a:normAutofit/>
          </a:bodyPr>
          <a:lstStyle/>
          <a:p>
            <a:pPr marL="0" indent="0">
              <a:buNone/>
            </a:pPr>
            <a:r>
              <a:rPr lang="en-US" sz="4000" dirty="0">
                <a:solidFill>
                  <a:schemeClr val="bg1"/>
                </a:solidFill>
              </a:rPr>
              <a:t>Taxable income must exclude capital gains</a:t>
            </a:r>
          </a:p>
          <a:p>
            <a:r>
              <a:rPr lang="en-US" sz="4000" dirty="0">
                <a:solidFill>
                  <a:schemeClr val="bg1"/>
                </a:solidFill>
              </a:rPr>
              <a:t>If qualified business has capital gains, they are subtracted from taxable income prior to calculating 199A deduction</a:t>
            </a:r>
          </a:p>
          <a:p>
            <a:endParaRPr lang="en-US" sz="4000" dirty="0">
              <a:solidFill>
                <a:schemeClr val="bg1"/>
              </a:solidFill>
            </a:endParaRPr>
          </a:p>
          <a:p>
            <a:endParaRPr lang="en-US" sz="4000" dirty="0">
              <a:solidFill>
                <a:schemeClr val="bg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38082051"/>
              </p:ext>
            </p:extLst>
          </p:nvPr>
        </p:nvGraphicFramePr>
        <p:xfrm>
          <a:off x="1802306" y="4077612"/>
          <a:ext cx="7729623" cy="2595880"/>
        </p:xfrm>
        <a:graphic>
          <a:graphicData uri="http://schemas.openxmlformats.org/drawingml/2006/table">
            <a:tbl>
              <a:tblPr firstRow="1" bandRow="1">
                <a:tableStyleId>{69CF1AB2-1976-4502-BF36-3FF5EA218861}</a:tableStyleId>
              </a:tblPr>
              <a:tblGrid>
                <a:gridCol w="4728412">
                  <a:extLst>
                    <a:ext uri="{9D8B030D-6E8A-4147-A177-3AD203B41FA5}">
                      <a16:colId xmlns:a16="http://schemas.microsoft.com/office/drawing/2014/main" val="20000"/>
                    </a:ext>
                  </a:extLst>
                </a:gridCol>
                <a:gridCol w="1552074">
                  <a:extLst>
                    <a:ext uri="{9D8B030D-6E8A-4147-A177-3AD203B41FA5}">
                      <a16:colId xmlns:a16="http://schemas.microsoft.com/office/drawing/2014/main" val="20002"/>
                    </a:ext>
                  </a:extLst>
                </a:gridCol>
                <a:gridCol w="1449137">
                  <a:extLst>
                    <a:ext uri="{9D8B030D-6E8A-4147-A177-3AD203B41FA5}">
                      <a16:colId xmlns:a16="http://schemas.microsoft.com/office/drawing/2014/main" val="20003"/>
                    </a:ext>
                  </a:extLst>
                </a:gridCol>
              </a:tblGrid>
              <a:tr h="370840">
                <a:tc>
                  <a:txBody>
                    <a:bodyPr/>
                    <a:lstStyle/>
                    <a:p>
                      <a:endParaRPr lang="en-US" b="0" dirty="0"/>
                    </a:p>
                  </a:txBody>
                  <a:tcPr/>
                </a:tc>
                <a:tc>
                  <a:txBody>
                    <a:bodyPr/>
                    <a:lstStyle/>
                    <a:p>
                      <a:pPr algn="ctr"/>
                      <a:r>
                        <a:rPr lang="en-US" dirty="0"/>
                        <a:t>Sam</a:t>
                      </a:r>
                    </a:p>
                  </a:txBody>
                  <a:tcPr/>
                </a:tc>
                <a:tc>
                  <a:txBody>
                    <a:bodyPr/>
                    <a:lstStyle/>
                    <a:p>
                      <a:pPr algn="ctr"/>
                      <a:r>
                        <a:rPr lang="en-US" dirty="0"/>
                        <a:t>Jack</a:t>
                      </a:r>
                    </a:p>
                  </a:txBody>
                  <a:tcPr/>
                </a:tc>
                <a:extLst>
                  <a:ext uri="{0D108BD9-81ED-4DB2-BD59-A6C34878D82A}">
                    <a16:rowId xmlns:a16="http://schemas.microsoft.com/office/drawing/2014/main" val="10000"/>
                  </a:ext>
                </a:extLst>
              </a:tr>
              <a:tr h="370840">
                <a:tc>
                  <a:txBody>
                    <a:bodyPr/>
                    <a:lstStyle/>
                    <a:p>
                      <a:r>
                        <a:rPr lang="en-US" b="0" baseline="0" dirty="0"/>
                        <a:t>Net qualifying business Income </a:t>
                      </a:r>
                      <a:r>
                        <a:rPr lang="en-US" b="1" baseline="0" dirty="0"/>
                        <a:t>(NBI)</a:t>
                      </a:r>
                      <a:endParaRPr lang="en-US" b="1" dirty="0"/>
                    </a:p>
                  </a:txBody>
                  <a:tcPr/>
                </a:tc>
                <a:tc>
                  <a:txBody>
                    <a:bodyPr/>
                    <a:lstStyle/>
                    <a:p>
                      <a:pPr algn="r"/>
                      <a:r>
                        <a:rPr lang="en-US" dirty="0">
                          <a:solidFill>
                            <a:schemeClr val="accent2">
                              <a:lumMod val="75000"/>
                            </a:schemeClr>
                          </a:solidFill>
                        </a:rPr>
                        <a:t>$100,000</a:t>
                      </a:r>
                    </a:p>
                  </a:txBody>
                  <a:tcPr/>
                </a:tc>
                <a:tc>
                  <a:txBody>
                    <a:bodyPr/>
                    <a:lstStyle/>
                    <a:p>
                      <a:pPr algn="r"/>
                      <a:r>
                        <a:rPr lang="en-US" dirty="0"/>
                        <a:t>$100,000</a:t>
                      </a:r>
                    </a:p>
                  </a:txBody>
                  <a:tcPr/>
                </a:tc>
                <a:extLst>
                  <a:ext uri="{0D108BD9-81ED-4DB2-BD59-A6C34878D82A}">
                    <a16:rowId xmlns:a16="http://schemas.microsoft.com/office/drawing/2014/main" val="10001"/>
                  </a:ext>
                </a:extLst>
              </a:tr>
              <a:tr h="370840">
                <a:tc>
                  <a:txBody>
                    <a:bodyPr/>
                    <a:lstStyle/>
                    <a:p>
                      <a:r>
                        <a:rPr lang="en-US" b="0" dirty="0"/>
                        <a:t>Taxable Income before </a:t>
                      </a:r>
                      <a:r>
                        <a:rPr lang="en-US" sz="1800" b="0" i="0" u="none" strike="noStrike" kern="1200" baseline="0" dirty="0">
                          <a:solidFill>
                            <a:schemeClr val="dk1"/>
                          </a:solidFill>
                          <a:latin typeface="+mn-lt"/>
                          <a:ea typeface="+mn-ea"/>
                          <a:cs typeface="+mn-cs"/>
                        </a:rPr>
                        <a:t>IRC §199A</a:t>
                      </a:r>
                      <a:endParaRPr lang="en-US" b="0" dirty="0"/>
                    </a:p>
                  </a:txBody>
                  <a:tcPr/>
                </a:tc>
                <a:tc>
                  <a:txBody>
                    <a:bodyPr/>
                    <a:lstStyle/>
                    <a:p>
                      <a:pPr algn="r"/>
                      <a:r>
                        <a:rPr lang="en-US" dirty="0"/>
                        <a:t>$120,000</a:t>
                      </a:r>
                    </a:p>
                  </a:txBody>
                  <a:tcPr/>
                </a:tc>
                <a:tc>
                  <a:txBody>
                    <a:bodyPr/>
                    <a:lstStyle/>
                    <a:p>
                      <a:pPr algn="r"/>
                      <a:r>
                        <a:rPr lang="en-US" dirty="0"/>
                        <a:t>$120,000</a:t>
                      </a:r>
                    </a:p>
                  </a:txBody>
                  <a:tcPr/>
                </a:tc>
                <a:extLst>
                  <a:ext uri="{0D108BD9-81ED-4DB2-BD59-A6C34878D82A}">
                    <a16:rowId xmlns:a16="http://schemas.microsoft.com/office/drawing/2014/main"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mn-lt"/>
                          <a:ea typeface="+mn-ea"/>
                          <a:cs typeface="+mn-cs"/>
                        </a:rPr>
                        <a:t>Capital gains</a:t>
                      </a:r>
                      <a:endParaRPr lang="en-US" b="0" dirty="0"/>
                    </a:p>
                  </a:txBody>
                  <a:tcPr/>
                </a:tc>
                <a:tc>
                  <a:txBody>
                    <a:bodyPr/>
                    <a:lstStyle/>
                    <a:p>
                      <a:pPr algn="r"/>
                      <a:r>
                        <a:rPr lang="en-US" dirty="0"/>
                        <a:t>$0</a:t>
                      </a:r>
                    </a:p>
                  </a:txBody>
                  <a:tcPr/>
                </a:tc>
                <a:tc>
                  <a:txBody>
                    <a:bodyPr/>
                    <a:lstStyle/>
                    <a:p>
                      <a:pPr algn="r"/>
                      <a:r>
                        <a:rPr lang="en-US" dirty="0"/>
                        <a:t>$30,000</a:t>
                      </a:r>
                    </a:p>
                  </a:txBody>
                  <a:tcPr/>
                </a:tc>
                <a:extLst>
                  <a:ext uri="{0D108BD9-81ED-4DB2-BD59-A6C34878D82A}">
                    <a16:rowId xmlns:a16="http://schemas.microsoft.com/office/drawing/2014/main" val="10003"/>
                  </a:ext>
                </a:extLst>
              </a:tr>
              <a:tr h="370840">
                <a:tc>
                  <a:txBody>
                    <a:bodyPr/>
                    <a:lstStyle/>
                    <a:p>
                      <a:r>
                        <a:rPr lang="en-US" baseline="0" dirty="0"/>
                        <a:t>Taxable income less capital gains </a:t>
                      </a:r>
                      <a:r>
                        <a:rPr lang="en-US" b="1" baseline="0" dirty="0"/>
                        <a:t>(TINCG)</a:t>
                      </a:r>
                      <a:endParaRPr lang="en-US" b="1" dirty="0"/>
                    </a:p>
                  </a:txBody>
                  <a:tcPr/>
                </a:tc>
                <a:tc>
                  <a:txBody>
                    <a:bodyPr/>
                    <a:lstStyle/>
                    <a:p>
                      <a:pPr algn="r"/>
                      <a:r>
                        <a:rPr lang="en-US" dirty="0"/>
                        <a:t>$120,000</a:t>
                      </a:r>
                    </a:p>
                  </a:txBody>
                  <a:tcPr/>
                </a:tc>
                <a:tc>
                  <a:txBody>
                    <a:bodyPr/>
                    <a:lstStyle/>
                    <a:p>
                      <a:pPr algn="r"/>
                      <a:r>
                        <a:rPr lang="en-US" b="0" dirty="0">
                          <a:solidFill>
                            <a:srgbClr val="00B050"/>
                          </a:solidFill>
                        </a:rPr>
                        <a:t>$90,000</a:t>
                      </a:r>
                    </a:p>
                  </a:txBody>
                  <a:tcPr/>
                </a:tc>
                <a:extLst>
                  <a:ext uri="{0D108BD9-81ED-4DB2-BD59-A6C34878D82A}">
                    <a16:rowId xmlns:a16="http://schemas.microsoft.com/office/drawing/2014/main" val="10004"/>
                  </a:ext>
                </a:extLst>
              </a:tr>
              <a:tr h="370840">
                <a:tc>
                  <a:txBody>
                    <a:bodyPr/>
                    <a:lstStyle/>
                    <a:p>
                      <a:r>
                        <a:rPr lang="en-US" dirty="0"/>
                        <a:t>Lesser</a:t>
                      </a:r>
                      <a:r>
                        <a:rPr lang="en-US" baseline="0" dirty="0"/>
                        <a:t> of </a:t>
                      </a:r>
                      <a:r>
                        <a:rPr lang="en-US" b="1" baseline="0" dirty="0"/>
                        <a:t>(NBI) </a:t>
                      </a:r>
                      <a:r>
                        <a:rPr lang="en-US" baseline="0" dirty="0"/>
                        <a:t>or </a:t>
                      </a:r>
                      <a:r>
                        <a:rPr lang="en-US" b="1" baseline="0" dirty="0"/>
                        <a:t>(TINCG)</a:t>
                      </a:r>
                      <a:endParaRPr lang="en-US" b="1" dirty="0"/>
                    </a:p>
                  </a:txBody>
                  <a:tcPr/>
                </a:tc>
                <a:tc>
                  <a:txBody>
                    <a:bodyPr/>
                    <a:lstStyle/>
                    <a:p>
                      <a:pPr algn="r"/>
                      <a:r>
                        <a:rPr lang="en-US" b="1" dirty="0">
                          <a:solidFill>
                            <a:schemeClr val="accent2">
                              <a:lumMod val="75000"/>
                            </a:schemeClr>
                          </a:solidFill>
                        </a:rPr>
                        <a:t>$100,000</a:t>
                      </a:r>
                    </a:p>
                  </a:txBody>
                  <a:tcPr/>
                </a:tc>
                <a:tc>
                  <a:txBody>
                    <a:bodyPr/>
                    <a:lstStyle/>
                    <a:p>
                      <a:pPr algn="r"/>
                      <a:r>
                        <a:rPr lang="en-US" b="1" dirty="0">
                          <a:solidFill>
                            <a:srgbClr val="00B050"/>
                          </a:solidFill>
                        </a:rPr>
                        <a:t>$90,000</a:t>
                      </a:r>
                    </a:p>
                  </a:txBody>
                  <a:tcPr/>
                </a:tc>
                <a:extLst>
                  <a:ext uri="{0D108BD9-81ED-4DB2-BD59-A6C34878D82A}">
                    <a16:rowId xmlns:a16="http://schemas.microsoft.com/office/drawing/2014/main" val="10005"/>
                  </a:ext>
                </a:extLst>
              </a:tr>
              <a:tr h="370840">
                <a:tc>
                  <a:txBody>
                    <a:bodyPr/>
                    <a:lstStyle/>
                    <a:p>
                      <a:r>
                        <a:rPr lang="en-US" sz="1800" b="0" i="0" u="none" strike="noStrike" kern="1200" baseline="0" dirty="0">
                          <a:solidFill>
                            <a:schemeClr val="dk1"/>
                          </a:solidFill>
                          <a:latin typeface="+mn-lt"/>
                          <a:ea typeface="+mn-ea"/>
                          <a:cs typeface="+mn-cs"/>
                        </a:rPr>
                        <a:t>IRC §199A deduction (20% of above)</a:t>
                      </a:r>
                      <a:endParaRPr lang="en-US" dirty="0"/>
                    </a:p>
                  </a:txBody>
                  <a:tcPr/>
                </a:tc>
                <a:tc>
                  <a:txBody>
                    <a:bodyPr/>
                    <a:lstStyle/>
                    <a:p>
                      <a:pPr algn="r"/>
                      <a:r>
                        <a:rPr lang="en-US" dirty="0"/>
                        <a:t>$20,000</a:t>
                      </a:r>
                    </a:p>
                  </a:txBody>
                  <a:tcPr/>
                </a:tc>
                <a:tc>
                  <a:txBody>
                    <a:bodyPr/>
                    <a:lstStyle/>
                    <a:p>
                      <a:pPr algn="r"/>
                      <a:r>
                        <a:rPr lang="en-US" dirty="0"/>
                        <a:t>$18,000</a:t>
                      </a:r>
                    </a:p>
                  </a:txBody>
                  <a:tcPr/>
                </a:tc>
                <a:extLst>
                  <a:ext uri="{0D108BD9-81ED-4DB2-BD59-A6C34878D82A}">
                    <a16:rowId xmlns:a16="http://schemas.microsoft.com/office/drawing/2014/main" val="10006"/>
                  </a:ext>
                </a:extLst>
              </a:tr>
            </a:tbl>
          </a:graphicData>
        </a:graphic>
      </p:graphicFrame>
      <p:sp>
        <p:nvSpPr>
          <p:cNvPr id="5" name="TextBox 4"/>
          <p:cNvSpPr txBox="1"/>
          <p:nvPr/>
        </p:nvSpPr>
        <p:spPr>
          <a:xfrm>
            <a:off x="1422410" y="3374231"/>
            <a:ext cx="9044014" cy="523220"/>
          </a:xfrm>
          <a:prstGeom prst="rect">
            <a:avLst/>
          </a:prstGeom>
          <a:noFill/>
        </p:spPr>
        <p:txBody>
          <a:bodyPr wrap="none" rtlCol="0">
            <a:spAutoFit/>
          </a:bodyPr>
          <a:lstStyle/>
          <a:p>
            <a:r>
              <a:rPr lang="en-US" sz="2800" b="1" dirty="0">
                <a:solidFill>
                  <a:schemeClr val="bg1"/>
                </a:solidFill>
              </a:rPr>
              <a:t>Taxable Income Limitations (with and without capital gains)</a:t>
            </a:r>
          </a:p>
        </p:txBody>
      </p:sp>
      <p:sp>
        <p:nvSpPr>
          <p:cNvPr id="8" name="Slide Number Placeholder 7"/>
          <p:cNvSpPr>
            <a:spLocks noGrp="1"/>
          </p:cNvSpPr>
          <p:nvPr>
            <p:ph type="sldNum" sz="quarter" idx="12"/>
          </p:nvPr>
        </p:nvSpPr>
        <p:spPr/>
        <p:txBody>
          <a:bodyPr/>
          <a:lstStyle/>
          <a:p>
            <a:fld id="{423D3E80-8656-42B4-B3C3-B2993B6576A4}" type="slidenum">
              <a:rPr lang="en-US" smtClean="0"/>
              <a:t>29</a:t>
            </a:fld>
            <a:endParaRPr lang="en-US" dirty="0"/>
          </a:p>
        </p:txBody>
      </p:sp>
    </p:spTree>
    <p:extLst>
      <p:ext uri="{BB962C8B-B14F-4D97-AF65-F5344CB8AC3E}">
        <p14:creationId xmlns:p14="http://schemas.microsoft.com/office/powerpoint/2010/main" val="42330213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0837" y="-156083"/>
            <a:ext cx="10515600" cy="1325563"/>
          </a:xfrm>
        </p:spPr>
        <p:txBody>
          <a:bodyPr>
            <a:normAutofit/>
          </a:bodyPr>
          <a:lstStyle/>
          <a:p>
            <a:pPr algn="ctr"/>
            <a:r>
              <a:rPr lang="en-US" b="1" dirty="0">
                <a:solidFill>
                  <a:srgbClr val="FFFF00"/>
                </a:solidFill>
              </a:rPr>
              <a:t>Phase-out Ranges</a:t>
            </a:r>
          </a:p>
        </p:txBody>
      </p:sp>
      <p:sp>
        <p:nvSpPr>
          <p:cNvPr id="3" name="Content Placeholder 2"/>
          <p:cNvSpPr>
            <a:spLocks noGrp="1"/>
          </p:cNvSpPr>
          <p:nvPr>
            <p:ph idx="1"/>
          </p:nvPr>
        </p:nvSpPr>
        <p:spPr>
          <a:xfrm>
            <a:off x="256032" y="1169480"/>
            <a:ext cx="11475720" cy="5186870"/>
          </a:xfrm>
        </p:spPr>
        <p:txBody>
          <a:bodyPr>
            <a:normAutofit/>
          </a:bodyPr>
          <a:lstStyle/>
          <a:p>
            <a:pPr>
              <a:spcBef>
                <a:spcPts val="600"/>
              </a:spcBef>
              <a:spcAft>
                <a:spcPts val="600"/>
              </a:spcAft>
            </a:pPr>
            <a:r>
              <a:rPr lang="en-US" sz="4000" dirty="0">
                <a:solidFill>
                  <a:schemeClr val="bg1"/>
                </a:solidFill>
              </a:rPr>
              <a:t>The </a:t>
            </a:r>
            <a:r>
              <a:rPr lang="en-US" sz="4000" dirty="0">
                <a:solidFill>
                  <a:srgbClr val="FFFF00"/>
                </a:solidFill>
              </a:rPr>
              <a:t>phase-out affects</a:t>
            </a:r>
            <a:r>
              <a:rPr lang="en-US" sz="4000" dirty="0">
                <a:solidFill>
                  <a:schemeClr val="bg1"/>
                </a:solidFill>
              </a:rPr>
              <a:t> "specified</a:t>
            </a:r>
            <a:r>
              <a:rPr lang="en-US" sz="4000" dirty="0">
                <a:solidFill>
                  <a:srgbClr val="FFFF00"/>
                </a:solidFill>
              </a:rPr>
              <a:t>" service business</a:t>
            </a:r>
            <a:r>
              <a:rPr lang="en-US" sz="4000" dirty="0">
                <a:solidFill>
                  <a:schemeClr val="bg1"/>
                </a:solidFill>
              </a:rPr>
              <a:t> differently than </a:t>
            </a:r>
            <a:r>
              <a:rPr lang="en-US" sz="4000" dirty="0">
                <a:solidFill>
                  <a:srgbClr val="FFFF00"/>
                </a:solidFill>
              </a:rPr>
              <a:t>other businesses.</a:t>
            </a:r>
          </a:p>
          <a:p>
            <a:pPr>
              <a:spcBef>
                <a:spcPts val="600"/>
              </a:spcBef>
              <a:spcAft>
                <a:spcPts val="600"/>
              </a:spcAft>
            </a:pPr>
            <a:r>
              <a:rPr lang="en-US" sz="4000" dirty="0">
                <a:solidFill>
                  <a:schemeClr val="bg1"/>
                </a:solidFill>
              </a:rPr>
              <a:t>Although the effect of the phase-out is different, the phase-out ranges for all qualified taxpayers is the same.</a:t>
            </a:r>
          </a:p>
          <a:p>
            <a:pPr lvl="1">
              <a:spcBef>
                <a:spcPts val="600"/>
              </a:spcBef>
              <a:spcAft>
                <a:spcPts val="600"/>
              </a:spcAft>
              <a:buFont typeface="Wingdings" panose="05000000000000000000" pitchFamily="2" charset="2"/>
              <a:buChar char="Ø"/>
            </a:pPr>
            <a:r>
              <a:rPr lang="en-US" sz="4000" dirty="0">
                <a:solidFill>
                  <a:srgbClr val="FFFF00"/>
                </a:solidFill>
              </a:rPr>
              <a:t>Married filing joint: $315,000-$415,000; and</a:t>
            </a:r>
          </a:p>
          <a:p>
            <a:pPr lvl="1">
              <a:spcBef>
                <a:spcPts val="600"/>
              </a:spcBef>
              <a:spcAft>
                <a:spcPts val="600"/>
              </a:spcAft>
              <a:buFont typeface="Wingdings" panose="05000000000000000000" pitchFamily="2" charset="2"/>
              <a:buChar char="Ø"/>
            </a:pPr>
            <a:r>
              <a:rPr lang="en-US" sz="4000" dirty="0">
                <a:solidFill>
                  <a:schemeClr val="bg1"/>
                </a:solidFill>
              </a:rPr>
              <a:t>All other filing statuses: $157,500-$207,500.</a:t>
            </a:r>
          </a:p>
        </p:txBody>
      </p:sp>
      <p:sp>
        <p:nvSpPr>
          <p:cNvPr id="6" name="Slide Number Placeholder 5"/>
          <p:cNvSpPr>
            <a:spLocks noGrp="1"/>
          </p:cNvSpPr>
          <p:nvPr>
            <p:ph type="sldNum" sz="quarter" idx="12"/>
          </p:nvPr>
        </p:nvSpPr>
        <p:spPr/>
        <p:txBody>
          <a:bodyPr/>
          <a:lstStyle/>
          <a:p>
            <a:fld id="{423D3E80-8656-42B4-B3C3-B2993B6576A4}" type="slidenum">
              <a:rPr lang="en-US" smtClean="0"/>
              <a:t>30</a:t>
            </a:fld>
            <a:endParaRPr lang="en-US" dirty="0"/>
          </a:p>
        </p:txBody>
      </p:sp>
    </p:spTree>
    <p:extLst>
      <p:ext uri="{BB962C8B-B14F-4D97-AF65-F5344CB8AC3E}">
        <p14:creationId xmlns:p14="http://schemas.microsoft.com/office/powerpoint/2010/main" val="723344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46F24-6254-4AA8-989D-42924BE23863}"/>
              </a:ext>
            </a:extLst>
          </p:cNvPr>
          <p:cNvSpPr>
            <a:spLocks noGrp="1"/>
          </p:cNvSpPr>
          <p:nvPr>
            <p:ph type="title"/>
          </p:nvPr>
        </p:nvSpPr>
        <p:spPr>
          <a:xfrm>
            <a:off x="936172" y="0"/>
            <a:ext cx="10515600" cy="1325563"/>
          </a:xfrm>
        </p:spPr>
        <p:txBody>
          <a:bodyPr/>
          <a:lstStyle/>
          <a:p>
            <a:pPr algn="ctr"/>
            <a:r>
              <a:rPr lang="en-US" b="1" dirty="0">
                <a:solidFill>
                  <a:schemeClr val="bg1"/>
                </a:solidFill>
              </a:rPr>
              <a:t>Phase-outs for “specified” service business</a:t>
            </a:r>
          </a:p>
        </p:txBody>
      </p:sp>
      <p:sp>
        <p:nvSpPr>
          <p:cNvPr id="3" name="Content Placeholder 2">
            <a:extLst>
              <a:ext uri="{FF2B5EF4-FFF2-40B4-BE49-F238E27FC236}">
                <a16:creationId xmlns:a16="http://schemas.microsoft.com/office/drawing/2014/main" id="{3303AD34-A758-4AA6-A48B-AB2B8FE2AB06}"/>
              </a:ext>
            </a:extLst>
          </p:cNvPr>
          <p:cNvSpPr>
            <a:spLocks noGrp="1"/>
          </p:cNvSpPr>
          <p:nvPr>
            <p:ph idx="1"/>
          </p:nvPr>
        </p:nvSpPr>
        <p:spPr>
          <a:xfrm>
            <a:off x="301752" y="1325562"/>
            <a:ext cx="11631168" cy="5030787"/>
          </a:xfrm>
        </p:spPr>
        <p:txBody>
          <a:bodyPr>
            <a:normAutofit/>
          </a:bodyPr>
          <a:lstStyle/>
          <a:p>
            <a:r>
              <a:rPr lang="en-US" sz="4400" dirty="0">
                <a:solidFill>
                  <a:schemeClr val="bg1"/>
                </a:solidFill>
              </a:rPr>
              <a:t>The new tax law phases out the 199A deduction for most service based businesses.</a:t>
            </a:r>
          </a:p>
          <a:p>
            <a:r>
              <a:rPr lang="en-US" sz="4400" dirty="0">
                <a:solidFill>
                  <a:schemeClr val="bg1"/>
                </a:solidFill>
              </a:rPr>
              <a:t>Service businesses (defined later) with income above the upper range, lose the entire deduction. </a:t>
            </a:r>
          </a:p>
          <a:p>
            <a:r>
              <a:rPr lang="en-US" sz="4400" dirty="0">
                <a:solidFill>
                  <a:schemeClr val="bg1"/>
                </a:solidFill>
              </a:rPr>
              <a:t>Service businesses within the phase-out range, with receive a partial deduction.</a:t>
            </a:r>
          </a:p>
        </p:txBody>
      </p:sp>
      <p:sp>
        <p:nvSpPr>
          <p:cNvPr id="6" name="Slide Number Placeholder 5"/>
          <p:cNvSpPr>
            <a:spLocks noGrp="1"/>
          </p:cNvSpPr>
          <p:nvPr>
            <p:ph type="sldNum" sz="quarter" idx="12"/>
          </p:nvPr>
        </p:nvSpPr>
        <p:spPr/>
        <p:txBody>
          <a:bodyPr/>
          <a:lstStyle/>
          <a:p>
            <a:fld id="{423D3E80-8656-42B4-B3C3-B2993B6576A4}" type="slidenum">
              <a:rPr lang="en-US" smtClean="0"/>
              <a:t>31</a:t>
            </a:fld>
            <a:endParaRPr lang="en-US" dirty="0"/>
          </a:p>
        </p:txBody>
      </p:sp>
    </p:spTree>
    <p:extLst>
      <p:ext uri="{BB962C8B-B14F-4D97-AF65-F5344CB8AC3E}">
        <p14:creationId xmlns:p14="http://schemas.microsoft.com/office/powerpoint/2010/main" val="3953962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872ED-26BF-44C2-B0B0-1582782990C7}"/>
              </a:ext>
            </a:extLst>
          </p:cNvPr>
          <p:cNvSpPr>
            <a:spLocks noGrp="1"/>
          </p:cNvSpPr>
          <p:nvPr>
            <p:ph type="title"/>
          </p:nvPr>
        </p:nvSpPr>
        <p:spPr>
          <a:xfrm>
            <a:off x="838200" y="-183856"/>
            <a:ext cx="10515600" cy="1325563"/>
          </a:xfrm>
        </p:spPr>
        <p:txBody>
          <a:bodyPr/>
          <a:lstStyle/>
          <a:p>
            <a:pPr algn="ctr"/>
            <a:r>
              <a:rPr lang="en-US" b="1" dirty="0">
                <a:solidFill>
                  <a:schemeClr val="bg1"/>
                </a:solidFill>
              </a:rPr>
              <a:t>Service Businesses</a:t>
            </a:r>
          </a:p>
        </p:txBody>
      </p:sp>
      <p:sp>
        <p:nvSpPr>
          <p:cNvPr id="3" name="Content Placeholder 2">
            <a:extLst>
              <a:ext uri="{FF2B5EF4-FFF2-40B4-BE49-F238E27FC236}">
                <a16:creationId xmlns:a16="http://schemas.microsoft.com/office/drawing/2014/main" id="{F5548034-DB8B-4DF1-8903-5BF366DCC0DD}"/>
              </a:ext>
            </a:extLst>
          </p:cNvPr>
          <p:cNvSpPr>
            <a:spLocks noGrp="1"/>
          </p:cNvSpPr>
          <p:nvPr>
            <p:ph idx="1"/>
          </p:nvPr>
        </p:nvSpPr>
        <p:spPr>
          <a:xfrm>
            <a:off x="301752" y="813816"/>
            <a:ext cx="11603736" cy="5614416"/>
          </a:xfrm>
        </p:spPr>
        <p:txBody>
          <a:bodyPr>
            <a:noAutofit/>
          </a:bodyPr>
          <a:lstStyle/>
          <a:p>
            <a:r>
              <a:rPr lang="en-US" sz="3200" dirty="0">
                <a:solidFill>
                  <a:schemeClr val="bg1"/>
                </a:solidFill>
              </a:rPr>
              <a:t>Defined under IRC §199A(d)(2) </a:t>
            </a:r>
          </a:p>
          <a:p>
            <a:r>
              <a:rPr lang="en-US" sz="3200" dirty="0">
                <a:solidFill>
                  <a:schemeClr val="bg1"/>
                </a:solidFill>
              </a:rPr>
              <a:t>A "specified service trade or business” is any </a:t>
            </a:r>
            <a:r>
              <a:rPr lang="en-US" sz="3200" dirty="0">
                <a:solidFill>
                  <a:srgbClr val="FFFF00"/>
                </a:solidFill>
              </a:rPr>
              <a:t>business that performs services </a:t>
            </a:r>
          </a:p>
          <a:p>
            <a:r>
              <a:rPr lang="en-US" sz="3200" dirty="0">
                <a:solidFill>
                  <a:srgbClr val="FFFF00"/>
                </a:solidFill>
              </a:rPr>
              <a:t>Engineers and architects are exempted from this category. </a:t>
            </a:r>
          </a:p>
          <a:p>
            <a:r>
              <a:rPr lang="en-US" sz="3200" dirty="0">
                <a:solidFill>
                  <a:srgbClr val="FFFF00"/>
                </a:solidFill>
              </a:rPr>
              <a:t>Examples of service-based businesses:</a:t>
            </a:r>
          </a:p>
          <a:p>
            <a:pPr lvl="1"/>
            <a:r>
              <a:rPr lang="en-US" sz="3200" dirty="0">
                <a:solidFill>
                  <a:srgbClr val="FFFF00"/>
                </a:solidFill>
              </a:rPr>
              <a:t>Investment activity and management professionals</a:t>
            </a:r>
          </a:p>
          <a:p>
            <a:pPr lvl="1"/>
            <a:r>
              <a:rPr lang="en-US" sz="3200" dirty="0">
                <a:solidFill>
                  <a:srgbClr val="FFFF00"/>
                </a:solidFill>
              </a:rPr>
              <a:t>Doctors, nurses, and dentists</a:t>
            </a:r>
          </a:p>
          <a:p>
            <a:pPr lvl="1"/>
            <a:r>
              <a:rPr lang="en-US" sz="3200" dirty="0">
                <a:solidFill>
                  <a:srgbClr val="FFFF00"/>
                </a:solidFill>
              </a:rPr>
              <a:t>Attorneys</a:t>
            </a:r>
          </a:p>
          <a:p>
            <a:pPr lvl="1"/>
            <a:r>
              <a:rPr lang="en-US" sz="3200" dirty="0">
                <a:solidFill>
                  <a:srgbClr val="FFFF00"/>
                </a:solidFill>
              </a:rPr>
              <a:t>Accountants (including tax preparers)</a:t>
            </a:r>
          </a:p>
          <a:p>
            <a:pPr lvl="1"/>
            <a:r>
              <a:rPr lang="en-US" sz="3200" dirty="0">
                <a:solidFill>
                  <a:srgbClr val="FFFF00"/>
                </a:solidFill>
              </a:rPr>
              <a:t>And many more including performing artists, consultants; and athletics professionals.</a:t>
            </a:r>
          </a:p>
        </p:txBody>
      </p:sp>
      <p:sp>
        <p:nvSpPr>
          <p:cNvPr id="6" name="Slide Number Placeholder 5"/>
          <p:cNvSpPr>
            <a:spLocks noGrp="1"/>
          </p:cNvSpPr>
          <p:nvPr>
            <p:ph type="sldNum" sz="quarter" idx="12"/>
          </p:nvPr>
        </p:nvSpPr>
        <p:spPr/>
        <p:txBody>
          <a:bodyPr/>
          <a:lstStyle/>
          <a:p>
            <a:fld id="{423D3E80-8656-42B4-B3C3-B2993B6576A4}" type="slidenum">
              <a:rPr lang="en-US" smtClean="0"/>
              <a:t>32</a:t>
            </a:fld>
            <a:endParaRPr lang="en-US" dirty="0"/>
          </a:p>
        </p:txBody>
      </p:sp>
    </p:spTree>
    <p:extLst>
      <p:ext uri="{BB962C8B-B14F-4D97-AF65-F5344CB8AC3E}">
        <p14:creationId xmlns:p14="http://schemas.microsoft.com/office/powerpoint/2010/main" val="9164366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88FCD-39D8-4F83-9A54-6B68F2CD63EA}"/>
              </a:ext>
            </a:extLst>
          </p:cNvPr>
          <p:cNvSpPr>
            <a:spLocks noGrp="1"/>
          </p:cNvSpPr>
          <p:nvPr>
            <p:ph type="title"/>
          </p:nvPr>
        </p:nvSpPr>
        <p:spPr>
          <a:xfrm>
            <a:off x="755904" y="-174371"/>
            <a:ext cx="10515600" cy="1325563"/>
          </a:xfrm>
        </p:spPr>
        <p:txBody>
          <a:bodyPr/>
          <a:lstStyle/>
          <a:p>
            <a:pPr algn="ctr"/>
            <a:r>
              <a:rPr lang="en-US" b="1" dirty="0">
                <a:solidFill>
                  <a:schemeClr val="bg1"/>
                </a:solidFill>
              </a:rPr>
              <a:t>Service Businesses Continued</a:t>
            </a:r>
          </a:p>
        </p:txBody>
      </p:sp>
      <p:sp>
        <p:nvSpPr>
          <p:cNvPr id="3" name="Content Placeholder 2">
            <a:extLst>
              <a:ext uri="{FF2B5EF4-FFF2-40B4-BE49-F238E27FC236}">
                <a16:creationId xmlns:a16="http://schemas.microsoft.com/office/drawing/2014/main" id="{430C9AF5-ACE3-44A9-A6C4-97FE319F97DA}"/>
              </a:ext>
            </a:extLst>
          </p:cNvPr>
          <p:cNvSpPr>
            <a:spLocks noGrp="1"/>
          </p:cNvSpPr>
          <p:nvPr>
            <p:ph idx="1"/>
          </p:nvPr>
        </p:nvSpPr>
        <p:spPr>
          <a:xfrm>
            <a:off x="274320" y="1151192"/>
            <a:ext cx="11713464" cy="5121591"/>
          </a:xfrm>
        </p:spPr>
        <p:txBody>
          <a:bodyPr>
            <a:normAutofit/>
          </a:bodyPr>
          <a:lstStyle/>
          <a:p>
            <a:pPr marL="0" indent="0">
              <a:buNone/>
            </a:pPr>
            <a:r>
              <a:rPr lang="en-US" sz="4000" dirty="0">
                <a:solidFill>
                  <a:schemeClr val="bg1"/>
                </a:solidFill>
              </a:rPr>
              <a:t>In case you are unsure about a which trade or business is “specified”…</a:t>
            </a:r>
          </a:p>
          <a:p>
            <a:pPr marL="0" indent="0">
              <a:buNone/>
            </a:pPr>
            <a:endParaRPr lang="en-US" sz="2000" dirty="0">
              <a:solidFill>
                <a:schemeClr val="bg1"/>
              </a:solidFill>
            </a:endParaRPr>
          </a:p>
          <a:p>
            <a:pPr marL="0" indent="0">
              <a:buNone/>
            </a:pPr>
            <a:r>
              <a:rPr lang="en-US" sz="4000" dirty="0">
                <a:solidFill>
                  <a:srgbClr val="FFFF00"/>
                </a:solidFill>
              </a:rPr>
              <a:t>The “Services” category includes</a:t>
            </a:r>
            <a:r>
              <a:rPr lang="en-US" sz="4000" dirty="0">
                <a:solidFill>
                  <a:schemeClr val="bg1"/>
                </a:solidFill>
              </a:rPr>
              <a:t> “any trade or business where the principal asset of such trade or business is the reputation or skill of one or more of its employees.”</a:t>
            </a:r>
          </a:p>
          <a:p>
            <a:pPr marL="0" indent="0">
              <a:buNone/>
            </a:pPr>
            <a:endParaRPr lang="en-US" sz="2000" dirty="0">
              <a:solidFill>
                <a:schemeClr val="bg1"/>
              </a:solidFill>
            </a:endParaRPr>
          </a:p>
          <a:p>
            <a:pPr marL="0" indent="0">
              <a:buNone/>
            </a:pPr>
            <a:r>
              <a:rPr lang="en-US" sz="4000" dirty="0">
                <a:solidFill>
                  <a:schemeClr val="bg1"/>
                </a:solidFill>
              </a:rPr>
              <a:t>This is a pretty far-reaching definition</a:t>
            </a:r>
          </a:p>
        </p:txBody>
      </p:sp>
      <p:sp>
        <p:nvSpPr>
          <p:cNvPr id="6" name="Slide Number Placeholder 5"/>
          <p:cNvSpPr>
            <a:spLocks noGrp="1"/>
          </p:cNvSpPr>
          <p:nvPr>
            <p:ph type="sldNum" sz="quarter" idx="12"/>
          </p:nvPr>
        </p:nvSpPr>
        <p:spPr/>
        <p:txBody>
          <a:bodyPr/>
          <a:lstStyle/>
          <a:p>
            <a:fld id="{423D3E80-8656-42B4-B3C3-B2993B6576A4}" type="slidenum">
              <a:rPr lang="en-US" smtClean="0"/>
              <a:t>33</a:t>
            </a:fld>
            <a:endParaRPr lang="en-US" dirty="0"/>
          </a:p>
        </p:txBody>
      </p:sp>
    </p:spTree>
    <p:extLst>
      <p:ext uri="{BB962C8B-B14F-4D97-AF65-F5344CB8AC3E}">
        <p14:creationId xmlns:p14="http://schemas.microsoft.com/office/powerpoint/2010/main" val="18225257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1094" y="130390"/>
            <a:ext cx="10515600" cy="485775"/>
          </a:xfrm>
        </p:spPr>
        <p:txBody>
          <a:bodyPr>
            <a:noAutofit/>
          </a:bodyPr>
          <a:lstStyle/>
          <a:p>
            <a:r>
              <a:rPr lang="en-US" sz="3200" dirty="0">
                <a:solidFill>
                  <a:schemeClr val="bg1"/>
                </a:solidFill>
              </a:rPr>
              <a:t>Example of Phase-outs for service business</a:t>
            </a:r>
          </a:p>
        </p:txBody>
      </p:sp>
      <p:graphicFrame>
        <p:nvGraphicFramePr>
          <p:cNvPr id="4" name="Content Placeholder 3">
            <a:extLst>
              <a:ext uri="{FF2B5EF4-FFF2-40B4-BE49-F238E27FC236}">
                <a16:creationId xmlns:a16="http://schemas.microsoft.com/office/drawing/2014/main" id="{EA6E206F-85D6-4024-99C3-D2719A47CC4E}"/>
              </a:ext>
            </a:extLst>
          </p:cNvPr>
          <p:cNvGraphicFramePr>
            <a:graphicFrameLocks noGrp="1"/>
          </p:cNvGraphicFramePr>
          <p:nvPr>
            <p:ph idx="1"/>
            <p:extLst>
              <p:ext uri="{D42A27DB-BD31-4B8C-83A1-F6EECF244321}">
                <p14:modId xmlns:p14="http://schemas.microsoft.com/office/powerpoint/2010/main" val="1416250153"/>
              </p:ext>
            </p:extLst>
          </p:nvPr>
        </p:nvGraphicFramePr>
        <p:xfrm>
          <a:off x="1380527" y="616165"/>
          <a:ext cx="8662850" cy="2595880"/>
        </p:xfrm>
        <a:graphic>
          <a:graphicData uri="http://schemas.openxmlformats.org/drawingml/2006/table">
            <a:tbl>
              <a:tblPr firstRow="1" bandRow="1">
                <a:tableStyleId>{69CF1AB2-1976-4502-BF36-3FF5EA218861}</a:tableStyleId>
              </a:tblPr>
              <a:tblGrid>
                <a:gridCol w="4056017">
                  <a:extLst>
                    <a:ext uri="{9D8B030D-6E8A-4147-A177-3AD203B41FA5}">
                      <a16:colId xmlns:a16="http://schemas.microsoft.com/office/drawing/2014/main" val="2867471456"/>
                    </a:ext>
                  </a:extLst>
                </a:gridCol>
                <a:gridCol w="1349829">
                  <a:extLst>
                    <a:ext uri="{9D8B030D-6E8A-4147-A177-3AD203B41FA5}">
                      <a16:colId xmlns:a16="http://schemas.microsoft.com/office/drawing/2014/main" val="1310642206"/>
                    </a:ext>
                  </a:extLst>
                </a:gridCol>
                <a:gridCol w="1689463">
                  <a:extLst>
                    <a:ext uri="{9D8B030D-6E8A-4147-A177-3AD203B41FA5}">
                      <a16:colId xmlns:a16="http://schemas.microsoft.com/office/drawing/2014/main" val="2325151803"/>
                    </a:ext>
                  </a:extLst>
                </a:gridCol>
                <a:gridCol w="1567541">
                  <a:extLst>
                    <a:ext uri="{9D8B030D-6E8A-4147-A177-3AD203B41FA5}">
                      <a16:colId xmlns:a16="http://schemas.microsoft.com/office/drawing/2014/main" val="2024664312"/>
                    </a:ext>
                  </a:extLst>
                </a:gridCol>
              </a:tblGrid>
              <a:tr h="370840">
                <a:tc>
                  <a:txBody>
                    <a:bodyPr/>
                    <a:lstStyle/>
                    <a:p>
                      <a:endParaRPr lang="en-US" b="0" dirty="0"/>
                    </a:p>
                  </a:txBody>
                  <a:tcPr/>
                </a:tc>
                <a:tc>
                  <a:txBody>
                    <a:bodyPr/>
                    <a:lstStyle/>
                    <a:p>
                      <a:r>
                        <a:rPr lang="en-US" dirty="0"/>
                        <a:t>Brad</a:t>
                      </a:r>
                    </a:p>
                  </a:txBody>
                  <a:tcPr/>
                </a:tc>
                <a:tc>
                  <a:txBody>
                    <a:bodyPr/>
                    <a:lstStyle/>
                    <a:p>
                      <a:r>
                        <a:rPr lang="en-US" dirty="0"/>
                        <a:t>Barbara</a:t>
                      </a:r>
                    </a:p>
                  </a:txBody>
                  <a:tcPr/>
                </a:tc>
                <a:tc>
                  <a:txBody>
                    <a:bodyPr/>
                    <a:lstStyle/>
                    <a:p>
                      <a:r>
                        <a:rPr lang="en-US" dirty="0"/>
                        <a:t>Bill</a:t>
                      </a:r>
                    </a:p>
                  </a:txBody>
                  <a:tcPr/>
                </a:tc>
                <a:extLst>
                  <a:ext uri="{0D108BD9-81ED-4DB2-BD59-A6C34878D82A}">
                    <a16:rowId xmlns:a16="http://schemas.microsoft.com/office/drawing/2014/main" val="1963092640"/>
                  </a:ext>
                </a:extLst>
              </a:tr>
              <a:tr h="370840">
                <a:tc>
                  <a:txBody>
                    <a:bodyPr/>
                    <a:lstStyle/>
                    <a:p>
                      <a:r>
                        <a:rPr lang="en-US" b="0" dirty="0"/>
                        <a:t>Net qualifying business income </a:t>
                      </a:r>
                      <a:r>
                        <a:rPr lang="en-US" b="1" dirty="0"/>
                        <a:t>(NBI) </a:t>
                      </a:r>
                      <a:endParaRPr lang="en-US" b="0" dirty="0"/>
                    </a:p>
                  </a:txBody>
                  <a:tcPr/>
                </a:tc>
                <a:tc>
                  <a:txBody>
                    <a:bodyPr/>
                    <a:lstStyle/>
                    <a:p>
                      <a:pPr algn="r"/>
                      <a:r>
                        <a:rPr lang="en-US" dirty="0"/>
                        <a:t>$100,000</a:t>
                      </a:r>
                    </a:p>
                  </a:txBody>
                  <a:tcPr/>
                </a:tc>
                <a:tc>
                  <a:txBody>
                    <a:bodyPr/>
                    <a:lstStyle/>
                    <a:p>
                      <a:pPr algn="r"/>
                      <a:r>
                        <a:rPr lang="en-US" dirty="0"/>
                        <a:t>200,000</a:t>
                      </a:r>
                    </a:p>
                  </a:txBody>
                  <a:tcPr/>
                </a:tc>
                <a:tc>
                  <a:txBody>
                    <a:bodyPr/>
                    <a:lstStyle/>
                    <a:p>
                      <a:pPr algn="r"/>
                      <a:r>
                        <a:rPr lang="en-US" dirty="0"/>
                        <a:t>100,000</a:t>
                      </a:r>
                    </a:p>
                  </a:txBody>
                  <a:tcPr/>
                </a:tc>
                <a:extLst>
                  <a:ext uri="{0D108BD9-81ED-4DB2-BD59-A6C34878D82A}">
                    <a16:rowId xmlns:a16="http://schemas.microsoft.com/office/drawing/2014/main" val="3205624540"/>
                  </a:ext>
                </a:extLst>
              </a:tr>
              <a:tr h="370840">
                <a:tc>
                  <a:txBody>
                    <a:bodyPr/>
                    <a:lstStyle/>
                    <a:p>
                      <a:r>
                        <a:rPr lang="en-US" dirty="0"/>
                        <a:t>Taxable income before </a:t>
                      </a:r>
                      <a:r>
                        <a:rPr lang="en-US" sz="1800" u="none" strike="noStrike" kern="1200" baseline="0" dirty="0"/>
                        <a:t>IRC §199A </a:t>
                      </a:r>
                      <a:r>
                        <a:rPr lang="en-US" b="1" dirty="0"/>
                        <a:t>(TI) </a:t>
                      </a:r>
                      <a:endParaRPr lang="en-US" dirty="0"/>
                    </a:p>
                  </a:txBody>
                  <a:tcPr/>
                </a:tc>
                <a:tc>
                  <a:txBody>
                    <a:bodyPr/>
                    <a:lstStyle/>
                    <a:p>
                      <a:pPr algn="r"/>
                      <a:r>
                        <a:rPr lang="en-US" dirty="0"/>
                        <a:t>$90,000</a:t>
                      </a:r>
                    </a:p>
                  </a:txBody>
                  <a:tcPr/>
                </a:tc>
                <a:tc>
                  <a:txBody>
                    <a:bodyPr/>
                    <a:lstStyle/>
                    <a:p>
                      <a:pPr algn="r"/>
                      <a:r>
                        <a:rPr lang="en-US" dirty="0"/>
                        <a:t>$220,000</a:t>
                      </a:r>
                    </a:p>
                  </a:txBody>
                  <a:tcPr/>
                </a:tc>
                <a:tc>
                  <a:txBody>
                    <a:bodyPr/>
                    <a:lstStyle/>
                    <a:p>
                      <a:pPr algn="r"/>
                      <a:r>
                        <a:rPr lang="en-US" dirty="0"/>
                        <a:t>$167,500</a:t>
                      </a:r>
                    </a:p>
                  </a:txBody>
                  <a:tcPr/>
                </a:tc>
                <a:extLst>
                  <a:ext uri="{0D108BD9-81ED-4DB2-BD59-A6C34878D82A}">
                    <a16:rowId xmlns:a16="http://schemas.microsoft.com/office/drawing/2014/main" val="3096593092"/>
                  </a:ext>
                </a:extLst>
              </a:tr>
              <a:tr h="370840">
                <a:tc>
                  <a:txBody>
                    <a:bodyPr/>
                    <a:lstStyle/>
                    <a:p>
                      <a:r>
                        <a:rPr lang="en-US" dirty="0"/>
                        <a:t>Lesser of </a:t>
                      </a:r>
                      <a:r>
                        <a:rPr lang="en-US" b="1" dirty="0"/>
                        <a:t>(NBI) </a:t>
                      </a:r>
                      <a:r>
                        <a:rPr lang="en-US" dirty="0"/>
                        <a:t>or </a:t>
                      </a:r>
                      <a:r>
                        <a:rPr lang="en-US" b="1" dirty="0"/>
                        <a:t>(TI)</a:t>
                      </a:r>
                    </a:p>
                  </a:txBody>
                  <a:tcPr/>
                </a:tc>
                <a:tc>
                  <a:txBody>
                    <a:bodyPr/>
                    <a:lstStyle/>
                    <a:p>
                      <a:pPr algn="r"/>
                      <a:r>
                        <a:rPr lang="en-US" dirty="0"/>
                        <a:t>$90,000</a:t>
                      </a:r>
                    </a:p>
                  </a:txBody>
                  <a:tcPr/>
                </a:tc>
                <a:tc>
                  <a:txBody>
                    <a:bodyPr/>
                    <a:lstStyle/>
                    <a:p>
                      <a:pPr algn="r"/>
                      <a:r>
                        <a:rPr lang="en-US" dirty="0"/>
                        <a:t>$200,000</a:t>
                      </a:r>
                    </a:p>
                  </a:txBody>
                  <a:tcPr/>
                </a:tc>
                <a:tc>
                  <a:txBody>
                    <a:bodyPr/>
                    <a:lstStyle/>
                    <a:p>
                      <a:pPr algn="r"/>
                      <a:r>
                        <a:rPr lang="en-US" dirty="0"/>
                        <a:t>$100,000</a:t>
                      </a:r>
                    </a:p>
                  </a:txBody>
                  <a:tcPr/>
                </a:tc>
                <a:extLst>
                  <a:ext uri="{0D108BD9-81ED-4DB2-BD59-A6C34878D82A}">
                    <a16:rowId xmlns:a16="http://schemas.microsoft.com/office/drawing/2014/main" val="3523450542"/>
                  </a:ext>
                </a:extLst>
              </a:tr>
              <a:tr h="370840">
                <a:tc>
                  <a:txBody>
                    <a:bodyPr/>
                    <a:lstStyle/>
                    <a:p>
                      <a:r>
                        <a:rPr lang="en-US" sz="1800" u="none" strike="noStrike" kern="1200" baseline="0" dirty="0"/>
                        <a:t>IRC §199A deduction before phase-out</a:t>
                      </a:r>
                      <a:endParaRPr lang="en-US" dirty="0"/>
                    </a:p>
                  </a:txBody>
                  <a:tcPr/>
                </a:tc>
                <a:tc>
                  <a:txBody>
                    <a:bodyPr/>
                    <a:lstStyle/>
                    <a:p>
                      <a:pPr algn="r"/>
                      <a:r>
                        <a:rPr lang="en-US" dirty="0"/>
                        <a:t>$18,000</a:t>
                      </a:r>
                    </a:p>
                  </a:txBody>
                  <a:tcPr/>
                </a:tc>
                <a:tc>
                  <a:txBody>
                    <a:bodyPr/>
                    <a:lstStyle/>
                    <a:p>
                      <a:pPr algn="r"/>
                      <a:r>
                        <a:rPr lang="en-US" dirty="0"/>
                        <a:t>$40,000</a:t>
                      </a:r>
                    </a:p>
                  </a:txBody>
                  <a:tcPr/>
                </a:tc>
                <a:tc>
                  <a:txBody>
                    <a:bodyPr/>
                    <a:lstStyle/>
                    <a:p>
                      <a:pPr algn="r"/>
                      <a:r>
                        <a:rPr lang="en-US" dirty="0"/>
                        <a:t>$20,000</a:t>
                      </a:r>
                    </a:p>
                  </a:txBody>
                  <a:tcPr/>
                </a:tc>
                <a:extLst>
                  <a:ext uri="{0D108BD9-81ED-4DB2-BD59-A6C34878D82A}">
                    <a16:rowId xmlns:a16="http://schemas.microsoft.com/office/drawing/2014/main" val="3904061078"/>
                  </a:ext>
                </a:extLst>
              </a:tr>
              <a:tr h="370840">
                <a:tc>
                  <a:txBody>
                    <a:bodyPr/>
                    <a:lstStyle/>
                    <a:p>
                      <a:r>
                        <a:rPr lang="en-US" dirty="0"/>
                        <a:t>Phase-out</a:t>
                      </a:r>
                    </a:p>
                  </a:txBody>
                  <a:tcPr/>
                </a:tc>
                <a:tc>
                  <a:txBody>
                    <a:bodyPr/>
                    <a:lstStyle/>
                    <a:p>
                      <a:pPr algn="r"/>
                      <a:r>
                        <a:rPr lang="en-US" dirty="0"/>
                        <a:t>$0</a:t>
                      </a:r>
                    </a:p>
                  </a:txBody>
                  <a:tcPr/>
                </a:tc>
                <a:tc>
                  <a:txBody>
                    <a:bodyPr/>
                    <a:lstStyle/>
                    <a:p>
                      <a:pPr algn="r"/>
                      <a:r>
                        <a:rPr lang="en-US" dirty="0"/>
                        <a:t>$40,000</a:t>
                      </a:r>
                    </a:p>
                  </a:txBody>
                  <a:tcPr/>
                </a:tc>
                <a:tc>
                  <a:txBody>
                    <a:bodyPr/>
                    <a:lstStyle/>
                    <a:p>
                      <a:pPr algn="r"/>
                      <a:r>
                        <a:rPr lang="en-US" dirty="0"/>
                        <a:t>$4,000</a:t>
                      </a:r>
                    </a:p>
                  </a:txBody>
                  <a:tcPr/>
                </a:tc>
                <a:extLst>
                  <a:ext uri="{0D108BD9-81ED-4DB2-BD59-A6C34878D82A}">
                    <a16:rowId xmlns:a16="http://schemas.microsoft.com/office/drawing/2014/main" val="1187585298"/>
                  </a:ext>
                </a:extLst>
              </a:tr>
              <a:tr h="370840">
                <a:tc>
                  <a:txBody>
                    <a:bodyPr/>
                    <a:lstStyle/>
                    <a:p>
                      <a:r>
                        <a:rPr lang="en-US" sz="1800" u="none" strike="noStrike" kern="1200" baseline="0" dirty="0"/>
                        <a:t>IRC §199A deduction</a:t>
                      </a:r>
                      <a:endParaRPr lang="en-US" dirty="0"/>
                    </a:p>
                  </a:txBody>
                  <a:tcPr/>
                </a:tc>
                <a:tc>
                  <a:txBody>
                    <a:bodyPr/>
                    <a:lstStyle/>
                    <a:p>
                      <a:pPr algn="r"/>
                      <a:r>
                        <a:rPr lang="en-US" dirty="0"/>
                        <a:t>$18,000</a:t>
                      </a:r>
                    </a:p>
                  </a:txBody>
                  <a:tcPr/>
                </a:tc>
                <a:tc>
                  <a:txBody>
                    <a:bodyPr/>
                    <a:lstStyle/>
                    <a:p>
                      <a:pPr algn="r"/>
                      <a:r>
                        <a:rPr lang="en-US" dirty="0"/>
                        <a:t>$0</a:t>
                      </a:r>
                    </a:p>
                  </a:txBody>
                  <a:tcPr/>
                </a:tc>
                <a:tc>
                  <a:txBody>
                    <a:bodyPr/>
                    <a:lstStyle/>
                    <a:p>
                      <a:pPr algn="r"/>
                      <a:r>
                        <a:rPr lang="en-US" dirty="0"/>
                        <a:t>$16,000</a:t>
                      </a:r>
                    </a:p>
                  </a:txBody>
                  <a:tcPr/>
                </a:tc>
                <a:extLst>
                  <a:ext uri="{0D108BD9-81ED-4DB2-BD59-A6C34878D82A}">
                    <a16:rowId xmlns:a16="http://schemas.microsoft.com/office/drawing/2014/main" val="600950356"/>
                  </a:ext>
                </a:extLst>
              </a:tr>
            </a:tbl>
          </a:graphicData>
        </a:graphic>
      </p:graphicFrame>
      <p:sp>
        <p:nvSpPr>
          <p:cNvPr id="5" name="TextBox 4">
            <a:extLst>
              <a:ext uri="{FF2B5EF4-FFF2-40B4-BE49-F238E27FC236}">
                <a16:creationId xmlns:a16="http://schemas.microsoft.com/office/drawing/2014/main" id="{FC0D4D4A-A2D8-4364-A65C-FB2F8287B0F2}"/>
              </a:ext>
            </a:extLst>
          </p:cNvPr>
          <p:cNvSpPr txBox="1"/>
          <p:nvPr/>
        </p:nvSpPr>
        <p:spPr>
          <a:xfrm>
            <a:off x="151094" y="3282696"/>
            <a:ext cx="11928130" cy="3477875"/>
          </a:xfrm>
          <a:prstGeom prst="rect">
            <a:avLst/>
          </a:prstGeom>
          <a:noFill/>
        </p:spPr>
        <p:txBody>
          <a:bodyPr wrap="square" rtlCol="0">
            <a:spAutoFit/>
          </a:bodyPr>
          <a:lstStyle/>
          <a:p>
            <a:r>
              <a:rPr lang="en-US" sz="2200" dirty="0">
                <a:solidFill>
                  <a:schemeClr val="bg1"/>
                </a:solidFill>
              </a:rPr>
              <a:t>Note the following: </a:t>
            </a:r>
          </a:p>
          <a:p>
            <a:pPr marL="285750" indent="-285750">
              <a:buFont typeface="Arial" panose="020B0604020202020204" pitchFamily="34" charset="0"/>
              <a:buChar char="•"/>
            </a:pPr>
            <a:r>
              <a:rPr lang="en-US" sz="2200" dirty="0">
                <a:solidFill>
                  <a:schemeClr val="bg1"/>
                </a:solidFill>
              </a:rPr>
              <a:t>Brad, Barbara, and Bill all operate tax practices as sole proprietors (with varying degrees of success). All are single. None have any capital gains.</a:t>
            </a:r>
          </a:p>
          <a:p>
            <a:pPr marL="285750" indent="-285750">
              <a:buFont typeface="Arial" panose="020B0604020202020204" pitchFamily="34" charset="0"/>
              <a:buChar char="•"/>
            </a:pPr>
            <a:r>
              <a:rPr lang="en-US" sz="2200" dirty="0">
                <a:solidFill>
                  <a:schemeClr val="bg1"/>
                </a:solidFill>
              </a:rPr>
              <a:t>Brad is allowed the full deduction because his taxable income before the deduction is below the lower threshold of the phase-out range;</a:t>
            </a:r>
          </a:p>
          <a:p>
            <a:pPr marL="285750" indent="-285750">
              <a:buFont typeface="Arial" panose="020B0604020202020204" pitchFamily="34" charset="0"/>
              <a:buChar char="•"/>
            </a:pPr>
            <a:r>
              <a:rPr lang="en-US" sz="2200" dirty="0">
                <a:solidFill>
                  <a:schemeClr val="bg1"/>
                </a:solidFill>
              </a:rPr>
              <a:t>Barbara's deduction is fully phased out because her taxable income before the deduction is over the upper end of the phase-out range; and</a:t>
            </a:r>
          </a:p>
          <a:p>
            <a:pPr marL="285750" indent="-285750">
              <a:buFont typeface="Arial" panose="020B0604020202020204" pitchFamily="34" charset="0"/>
              <a:buChar char="•"/>
            </a:pPr>
            <a:r>
              <a:rPr lang="en-US" sz="2200" dirty="0">
                <a:solidFill>
                  <a:schemeClr val="bg1"/>
                </a:solidFill>
              </a:rPr>
              <a:t>Bill's deduction is partially phased out. His taxable income is $10,000 over the initial range ($167,500- $157,500). The total phase-out range is $50,000 ($157,000-$207,500). Therefore, his phase-out is 20% of his initial deduction ($10,000 + $50,000). His phase-out is $4,000 (20% x $20,000).</a:t>
            </a:r>
          </a:p>
        </p:txBody>
      </p:sp>
    </p:spTree>
    <p:extLst>
      <p:ext uri="{BB962C8B-B14F-4D97-AF65-F5344CB8AC3E}">
        <p14:creationId xmlns:p14="http://schemas.microsoft.com/office/powerpoint/2010/main" val="4120487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688E6-0964-4E40-8F62-CC89D8D5E484}"/>
              </a:ext>
            </a:extLst>
          </p:cNvPr>
          <p:cNvSpPr>
            <a:spLocks noGrp="1"/>
          </p:cNvSpPr>
          <p:nvPr>
            <p:ph type="title"/>
          </p:nvPr>
        </p:nvSpPr>
        <p:spPr>
          <a:xfrm>
            <a:off x="975360" y="-170045"/>
            <a:ext cx="10515600" cy="1325563"/>
          </a:xfrm>
        </p:spPr>
        <p:txBody>
          <a:bodyPr/>
          <a:lstStyle/>
          <a:p>
            <a:pPr algn="ctr"/>
            <a:r>
              <a:rPr lang="en-US" b="1" dirty="0">
                <a:solidFill>
                  <a:srgbClr val="FFFF00"/>
                </a:solidFill>
              </a:rPr>
              <a:t>Phase-outs for all other businesses</a:t>
            </a:r>
            <a:endParaRPr lang="en-US" dirty="0">
              <a:solidFill>
                <a:srgbClr val="FFFF00"/>
              </a:solidFill>
            </a:endParaRPr>
          </a:p>
        </p:txBody>
      </p:sp>
      <p:sp>
        <p:nvSpPr>
          <p:cNvPr id="3" name="Content Placeholder 2">
            <a:extLst>
              <a:ext uri="{FF2B5EF4-FFF2-40B4-BE49-F238E27FC236}">
                <a16:creationId xmlns:a16="http://schemas.microsoft.com/office/drawing/2014/main" id="{5A791A8C-9D18-46F0-AAA0-C8952B228EAE}"/>
              </a:ext>
            </a:extLst>
          </p:cNvPr>
          <p:cNvSpPr>
            <a:spLocks noGrp="1"/>
          </p:cNvSpPr>
          <p:nvPr>
            <p:ph idx="1"/>
          </p:nvPr>
        </p:nvSpPr>
        <p:spPr>
          <a:xfrm>
            <a:off x="201168" y="868680"/>
            <a:ext cx="11850624" cy="5605271"/>
          </a:xfrm>
        </p:spPr>
        <p:txBody>
          <a:bodyPr>
            <a:noAutofit/>
          </a:bodyPr>
          <a:lstStyle/>
          <a:p>
            <a:r>
              <a:rPr lang="en-US" sz="3000" dirty="0">
                <a:solidFill>
                  <a:schemeClr val="bg1"/>
                </a:solidFill>
              </a:rPr>
              <a:t>If a non service business exceeds the top phase-out level for business income they may retain all are part of the deduction subject to other limitations.</a:t>
            </a:r>
          </a:p>
          <a:p>
            <a:r>
              <a:rPr lang="en-US" sz="3000" dirty="0">
                <a:solidFill>
                  <a:schemeClr val="bg1"/>
                </a:solidFill>
              </a:rPr>
              <a:t>To illustrate, if taxpayer's income exceeds the phase-out thresholds, the deduction amount is determined using employee wages paid by the business as well as the basis (unadjusted) of depreciable property held by the business.</a:t>
            </a:r>
          </a:p>
          <a:p>
            <a:r>
              <a:rPr lang="en-US" sz="3000" dirty="0">
                <a:solidFill>
                  <a:schemeClr val="bg1"/>
                </a:solidFill>
              </a:rPr>
              <a:t>In the illustration, the deduction is limited to the GREATER of:</a:t>
            </a:r>
          </a:p>
          <a:p>
            <a:pPr lvl="1"/>
            <a:r>
              <a:rPr lang="en-US" sz="3000" dirty="0">
                <a:solidFill>
                  <a:schemeClr val="bg1"/>
                </a:solidFill>
              </a:rPr>
              <a:t>50% of the W-2 wages paid by the business; or</a:t>
            </a:r>
          </a:p>
          <a:p>
            <a:pPr lvl="1"/>
            <a:r>
              <a:rPr lang="en-US" sz="3000" dirty="0">
                <a:solidFill>
                  <a:schemeClr val="bg1"/>
                </a:solidFill>
              </a:rPr>
              <a:t>The sum of:</a:t>
            </a:r>
          </a:p>
          <a:p>
            <a:pPr lvl="2"/>
            <a:r>
              <a:rPr lang="en-US" sz="3000" dirty="0">
                <a:solidFill>
                  <a:schemeClr val="bg1"/>
                </a:solidFill>
              </a:rPr>
              <a:t>25% of the W-2 wages paid by the business; plus</a:t>
            </a:r>
          </a:p>
          <a:p>
            <a:pPr lvl="2"/>
            <a:r>
              <a:rPr lang="en-US" sz="3000" dirty="0">
                <a:solidFill>
                  <a:schemeClr val="bg1"/>
                </a:solidFill>
              </a:rPr>
              <a:t>2.5% of the unadjusted basis immediately after acquisition of depreciable property</a:t>
            </a:r>
            <a:endParaRPr lang="en-US" sz="3000" b="1" dirty="0">
              <a:solidFill>
                <a:schemeClr val="bg1"/>
              </a:solidFill>
            </a:endParaRPr>
          </a:p>
        </p:txBody>
      </p:sp>
      <p:sp>
        <p:nvSpPr>
          <p:cNvPr id="6" name="Slide Number Placeholder 5"/>
          <p:cNvSpPr>
            <a:spLocks noGrp="1"/>
          </p:cNvSpPr>
          <p:nvPr>
            <p:ph type="sldNum" sz="quarter" idx="12"/>
          </p:nvPr>
        </p:nvSpPr>
        <p:spPr/>
        <p:txBody>
          <a:bodyPr/>
          <a:lstStyle/>
          <a:p>
            <a:fld id="{423D3E80-8656-42B4-B3C3-B2993B6576A4}" type="slidenum">
              <a:rPr lang="en-US" smtClean="0"/>
              <a:t>35</a:t>
            </a:fld>
            <a:endParaRPr lang="en-US" dirty="0"/>
          </a:p>
        </p:txBody>
      </p:sp>
    </p:spTree>
    <p:extLst>
      <p:ext uri="{BB962C8B-B14F-4D97-AF65-F5344CB8AC3E}">
        <p14:creationId xmlns:p14="http://schemas.microsoft.com/office/powerpoint/2010/main" val="23079907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7A906-FC7E-42F2-8FE3-FE6E7C45F791}"/>
              </a:ext>
            </a:extLst>
          </p:cNvPr>
          <p:cNvSpPr>
            <a:spLocks noGrp="1"/>
          </p:cNvSpPr>
          <p:nvPr>
            <p:ph type="title"/>
          </p:nvPr>
        </p:nvSpPr>
        <p:spPr>
          <a:xfrm>
            <a:off x="838200" y="107472"/>
            <a:ext cx="10515600" cy="485775"/>
          </a:xfrm>
        </p:spPr>
        <p:txBody>
          <a:bodyPr>
            <a:normAutofit fontScale="90000"/>
          </a:bodyPr>
          <a:lstStyle/>
          <a:p>
            <a:pPr algn="ctr"/>
            <a:r>
              <a:rPr lang="en-US" dirty="0">
                <a:solidFill>
                  <a:srgbClr val="FFFF00"/>
                </a:solidFill>
              </a:rPr>
              <a:t>Example of phase-outs for non-service businesses</a:t>
            </a:r>
            <a:endParaRPr lang="en-US" sz="1800" dirty="0">
              <a:solidFill>
                <a:srgbClr val="FFFF00"/>
              </a:solidFill>
            </a:endParaRPr>
          </a:p>
        </p:txBody>
      </p:sp>
      <p:graphicFrame>
        <p:nvGraphicFramePr>
          <p:cNvPr id="4" name="Content Placeholder 3">
            <a:extLst>
              <a:ext uri="{FF2B5EF4-FFF2-40B4-BE49-F238E27FC236}">
                <a16:creationId xmlns:a16="http://schemas.microsoft.com/office/drawing/2014/main" id="{6E185553-AFE3-4FA4-8EC3-DC6A2BA30CD9}"/>
              </a:ext>
            </a:extLst>
          </p:cNvPr>
          <p:cNvGraphicFramePr>
            <a:graphicFrameLocks noGrp="1"/>
          </p:cNvGraphicFramePr>
          <p:nvPr>
            <p:ph idx="1"/>
            <p:extLst>
              <p:ext uri="{D42A27DB-BD31-4B8C-83A1-F6EECF244321}">
                <p14:modId xmlns:p14="http://schemas.microsoft.com/office/powerpoint/2010/main" val="3444323702"/>
              </p:ext>
            </p:extLst>
          </p:nvPr>
        </p:nvGraphicFramePr>
        <p:xfrm>
          <a:off x="582168" y="593247"/>
          <a:ext cx="10515600" cy="37084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112775681"/>
                    </a:ext>
                  </a:extLst>
                </a:gridCol>
                <a:gridCol w="1612900">
                  <a:extLst>
                    <a:ext uri="{9D8B030D-6E8A-4147-A177-3AD203B41FA5}">
                      <a16:colId xmlns:a16="http://schemas.microsoft.com/office/drawing/2014/main" val="1639316978"/>
                    </a:ext>
                  </a:extLst>
                </a:gridCol>
                <a:gridCol w="1663700">
                  <a:extLst>
                    <a:ext uri="{9D8B030D-6E8A-4147-A177-3AD203B41FA5}">
                      <a16:colId xmlns:a16="http://schemas.microsoft.com/office/drawing/2014/main" val="1771427558"/>
                    </a:ext>
                  </a:extLst>
                </a:gridCol>
                <a:gridCol w="1752600">
                  <a:extLst>
                    <a:ext uri="{9D8B030D-6E8A-4147-A177-3AD203B41FA5}">
                      <a16:colId xmlns:a16="http://schemas.microsoft.com/office/drawing/2014/main" val="737746912"/>
                    </a:ext>
                  </a:extLst>
                </a:gridCol>
              </a:tblGrid>
              <a:tr h="370840">
                <a:tc>
                  <a:txBody>
                    <a:bodyPr/>
                    <a:lstStyle/>
                    <a:p>
                      <a:endParaRPr lang="en-US" dirty="0"/>
                    </a:p>
                  </a:txBody>
                  <a:tcPr/>
                </a:tc>
                <a:tc>
                  <a:txBody>
                    <a:bodyPr/>
                    <a:lstStyle/>
                    <a:p>
                      <a:r>
                        <a:rPr lang="en-US" dirty="0"/>
                        <a:t>Jack</a:t>
                      </a:r>
                    </a:p>
                  </a:txBody>
                  <a:tcPr/>
                </a:tc>
                <a:tc>
                  <a:txBody>
                    <a:bodyPr/>
                    <a:lstStyle/>
                    <a:p>
                      <a:r>
                        <a:rPr lang="en-US" dirty="0"/>
                        <a:t>Linda</a:t>
                      </a:r>
                    </a:p>
                  </a:txBody>
                  <a:tcPr/>
                </a:tc>
                <a:tc>
                  <a:txBody>
                    <a:bodyPr/>
                    <a:lstStyle/>
                    <a:p>
                      <a:r>
                        <a:rPr lang="en-US" dirty="0"/>
                        <a:t>Angela</a:t>
                      </a:r>
                    </a:p>
                  </a:txBody>
                  <a:tcPr/>
                </a:tc>
                <a:extLst>
                  <a:ext uri="{0D108BD9-81ED-4DB2-BD59-A6C34878D82A}">
                    <a16:rowId xmlns:a16="http://schemas.microsoft.com/office/drawing/2014/main" val="1339129785"/>
                  </a:ext>
                </a:extLst>
              </a:tr>
              <a:tr h="370840">
                <a:tc>
                  <a:txBody>
                    <a:bodyPr/>
                    <a:lstStyle/>
                    <a:p>
                      <a:r>
                        <a:rPr lang="en-US" sz="1800" b="0" i="0" u="none" strike="noStrike" kern="1200" baseline="0" dirty="0">
                          <a:solidFill>
                            <a:schemeClr val="dk1"/>
                          </a:solidFill>
                          <a:latin typeface="+mn-lt"/>
                          <a:ea typeface="+mn-ea"/>
                          <a:cs typeface="+mn-cs"/>
                        </a:rPr>
                        <a:t>Net qualifying business income </a:t>
                      </a:r>
                      <a:r>
                        <a:rPr lang="en-US" sz="1800" b="1" i="0" u="none" strike="noStrike" kern="1200" baseline="0" dirty="0">
                          <a:solidFill>
                            <a:schemeClr val="dk1"/>
                          </a:solidFill>
                          <a:latin typeface="+mn-lt"/>
                          <a:ea typeface="+mn-ea"/>
                          <a:cs typeface="+mn-cs"/>
                        </a:rPr>
                        <a:t>(NBI)</a:t>
                      </a:r>
                      <a:endParaRPr lang="en-US" b="1" dirty="0"/>
                    </a:p>
                  </a:txBody>
                  <a:tcPr/>
                </a:tc>
                <a:tc>
                  <a:txBody>
                    <a:bodyPr/>
                    <a:lstStyle/>
                    <a:p>
                      <a:r>
                        <a:rPr lang="en-US" dirty="0"/>
                        <a:t>400,000</a:t>
                      </a:r>
                    </a:p>
                  </a:txBody>
                  <a:tcPr/>
                </a:tc>
                <a:tc>
                  <a:txBody>
                    <a:bodyPr/>
                    <a:lstStyle/>
                    <a:p>
                      <a:r>
                        <a:rPr lang="en-US" dirty="0"/>
                        <a:t>400,000</a:t>
                      </a:r>
                    </a:p>
                  </a:txBody>
                  <a:tcPr/>
                </a:tc>
                <a:tc>
                  <a:txBody>
                    <a:bodyPr/>
                    <a:lstStyle/>
                    <a:p>
                      <a:r>
                        <a:rPr lang="en-US" dirty="0"/>
                        <a:t>400,000</a:t>
                      </a:r>
                    </a:p>
                  </a:txBody>
                  <a:tcPr/>
                </a:tc>
                <a:extLst>
                  <a:ext uri="{0D108BD9-81ED-4DB2-BD59-A6C34878D82A}">
                    <a16:rowId xmlns:a16="http://schemas.microsoft.com/office/drawing/2014/main" val="2628776186"/>
                  </a:ext>
                </a:extLst>
              </a:tr>
              <a:tr h="370840">
                <a:tc>
                  <a:txBody>
                    <a:bodyPr/>
                    <a:lstStyle/>
                    <a:p>
                      <a:r>
                        <a:rPr lang="en-US" sz="1800" b="0" i="0" u="none" strike="noStrike" kern="1200" baseline="0" dirty="0">
                          <a:solidFill>
                            <a:schemeClr val="dk1"/>
                          </a:solidFill>
                          <a:latin typeface="+mn-lt"/>
                          <a:ea typeface="+mn-ea"/>
                          <a:cs typeface="+mn-cs"/>
                        </a:rPr>
                        <a:t>Taxable income before IRC §199A </a:t>
                      </a:r>
                      <a:r>
                        <a:rPr lang="en-US" sz="1800" b="1" i="0" u="none" strike="noStrike" kern="1200" baseline="0" dirty="0">
                          <a:solidFill>
                            <a:schemeClr val="dk1"/>
                          </a:solidFill>
                          <a:latin typeface="+mn-lt"/>
                          <a:ea typeface="+mn-ea"/>
                          <a:cs typeface="+mn-cs"/>
                        </a:rPr>
                        <a:t>(TI)</a:t>
                      </a:r>
                      <a:endParaRPr lang="en-US" b="1" dirty="0"/>
                    </a:p>
                  </a:txBody>
                  <a:tcPr/>
                </a:tc>
                <a:tc>
                  <a:txBody>
                    <a:bodyPr/>
                    <a:lstStyle/>
                    <a:p>
                      <a:r>
                        <a:rPr lang="en-US" dirty="0"/>
                        <a:t>400,000</a:t>
                      </a:r>
                    </a:p>
                  </a:txBody>
                  <a:tcPr/>
                </a:tc>
                <a:tc>
                  <a:txBody>
                    <a:bodyPr/>
                    <a:lstStyle/>
                    <a:p>
                      <a:r>
                        <a:rPr lang="en-US" dirty="0"/>
                        <a:t>400,000</a:t>
                      </a:r>
                    </a:p>
                  </a:txBody>
                  <a:tcPr/>
                </a:tc>
                <a:tc>
                  <a:txBody>
                    <a:bodyPr/>
                    <a:lstStyle/>
                    <a:p>
                      <a:r>
                        <a:rPr lang="en-US" dirty="0"/>
                        <a:t>400,000</a:t>
                      </a:r>
                    </a:p>
                  </a:txBody>
                  <a:tcPr/>
                </a:tc>
                <a:extLst>
                  <a:ext uri="{0D108BD9-81ED-4DB2-BD59-A6C34878D82A}">
                    <a16:rowId xmlns:a16="http://schemas.microsoft.com/office/drawing/2014/main" val="1947516918"/>
                  </a:ext>
                </a:extLst>
              </a:tr>
              <a:tr h="370840">
                <a:tc>
                  <a:txBody>
                    <a:bodyPr/>
                    <a:lstStyle/>
                    <a:p>
                      <a:r>
                        <a:rPr lang="en-US" sz="1800" b="0" i="0" u="none" strike="noStrike" kern="1200" baseline="0" dirty="0">
                          <a:solidFill>
                            <a:schemeClr val="dk1"/>
                          </a:solidFill>
                          <a:latin typeface="+mn-lt"/>
                          <a:ea typeface="+mn-ea"/>
                          <a:cs typeface="+mn-cs"/>
                        </a:rPr>
                        <a:t>Lesser of </a:t>
                      </a:r>
                      <a:r>
                        <a:rPr lang="en-US" sz="1800" b="1" i="0" u="none" strike="noStrike" kern="1200" baseline="0" dirty="0">
                          <a:solidFill>
                            <a:schemeClr val="dk1"/>
                          </a:solidFill>
                          <a:latin typeface="+mn-lt"/>
                          <a:ea typeface="+mn-ea"/>
                          <a:cs typeface="+mn-cs"/>
                        </a:rPr>
                        <a:t>(NBI) </a:t>
                      </a:r>
                      <a:r>
                        <a:rPr lang="en-US" sz="1800" b="0" i="0" u="none" strike="noStrike" kern="1200" baseline="0" dirty="0">
                          <a:solidFill>
                            <a:schemeClr val="dk1"/>
                          </a:solidFill>
                          <a:latin typeface="+mn-lt"/>
                          <a:ea typeface="+mn-ea"/>
                          <a:cs typeface="+mn-cs"/>
                        </a:rPr>
                        <a:t>or </a:t>
                      </a:r>
                      <a:r>
                        <a:rPr lang="en-US" sz="1800" b="1" i="0" u="none" strike="noStrike" kern="1200" baseline="0" dirty="0">
                          <a:solidFill>
                            <a:schemeClr val="dk1"/>
                          </a:solidFill>
                          <a:latin typeface="+mn-lt"/>
                          <a:ea typeface="+mn-ea"/>
                          <a:cs typeface="+mn-cs"/>
                        </a:rPr>
                        <a:t>(TI)</a:t>
                      </a:r>
                      <a:endParaRPr lang="en-US" dirty="0"/>
                    </a:p>
                  </a:txBody>
                  <a:tcPr/>
                </a:tc>
                <a:tc>
                  <a:txBody>
                    <a:bodyPr/>
                    <a:lstStyle/>
                    <a:p>
                      <a:r>
                        <a:rPr lang="en-US" dirty="0"/>
                        <a:t>400,000</a:t>
                      </a:r>
                    </a:p>
                  </a:txBody>
                  <a:tcPr/>
                </a:tc>
                <a:tc>
                  <a:txBody>
                    <a:bodyPr/>
                    <a:lstStyle/>
                    <a:p>
                      <a:r>
                        <a:rPr lang="en-US" dirty="0"/>
                        <a:t>400,000</a:t>
                      </a:r>
                    </a:p>
                  </a:txBody>
                  <a:tcPr/>
                </a:tc>
                <a:tc>
                  <a:txBody>
                    <a:bodyPr/>
                    <a:lstStyle/>
                    <a:p>
                      <a:r>
                        <a:rPr lang="en-US" dirty="0"/>
                        <a:t>400,000</a:t>
                      </a:r>
                    </a:p>
                  </a:txBody>
                  <a:tcPr/>
                </a:tc>
                <a:extLst>
                  <a:ext uri="{0D108BD9-81ED-4DB2-BD59-A6C34878D82A}">
                    <a16:rowId xmlns:a16="http://schemas.microsoft.com/office/drawing/2014/main" val="1703343106"/>
                  </a:ext>
                </a:extLst>
              </a:tr>
              <a:tr h="370840">
                <a:tc>
                  <a:txBody>
                    <a:bodyPr/>
                    <a:lstStyle/>
                    <a:p>
                      <a:r>
                        <a:rPr lang="en-US" sz="1800" b="0" i="0" u="none" strike="noStrike" kern="1200" baseline="0" dirty="0">
                          <a:solidFill>
                            <a:schemeClr val="dk1"/>
                          </a:solidFill>
                          <a:latin typeface="+mn-lt"/>
                          <a:ea typeface="+mn-ea"/>
                          <a:cs typeface="+mn-cs"/>
                        </a:rPr>
                        <a:t>IRC §199A deduction (20% of above)</a:t>
                      </a:r>
                      <a:endParaRPr lang="en-US" dirty="0"/>
                    </a:p>
                  </a:txBody>
                  <a:tcPr/>
                </a:tc>
                <a:tc>
                  <a:txBody>
                    <a:bodyPr/>
                    <a:lstStyle/>
                    <a:p>
                      <a:r>
                        <a:rPr lang="en-US" dirty="0"/>
                        <a:t>80,000</a:t>
                      </a:r>
                    </a:p>
                  </a:txBody>
                  <a:tcPr/>
                </a:tc>
                <a:tc>
                  <a:txBody>
                    <a:bodyPr/>
                    <a:lstStyle/>
                    <a:p>
                      <a:r>
                        <a:rPr lang="en-US" dirty="0"/>
                        <a:t>80,000</a:t>
                      </a:r>
                    </a:p>
                  </a:txBody>
                  <a:tcPr/>
                </a:tc>
                <a:tc>
                  <a:txBody>
                    <a:bodyPr/>
                    <a:lstStyle/>
                    <a:p>
                      <a:r>
                        <a:rPr lang="en-US" dirty="0"/>
                        <a:t>80,000</a:t>
                      </a:r>
                    </a:p>
                  </a:txBody>
                  <a:tcPr/>
                </a:tc>
                <a:extLst>
                  <a:ext uri="{0D108BD9-81ED-4DB2-BD59-A6C34878D82A}">
                    <a16:rowId xmlns:a16="http://schemas.microsoft.com/office/drawing/2014/main" val="1724260113"/>
                  </a:ext>
                </a:extLst>
              </a:tr>
              <a:tr h="370840">
                <a:tc>
                  <a:txBody>
                    <a:bodyPr/>
                    <a:lstStyle/>
                    <a:p>
                      <a:r>
                        <a:rPr lang="en-US" sz="1800" b="0" i="0" u="none" strike="noStrike" kern="1200" baseline="0" dirty="0">
                          <a:solidFill>
                            <a:schemeClr val="dk1"/>
                          </a:solidFill>
                          <a:latin typeface="+mn-lt"/>
                          <a:ea typeface="+mn-ea"/>
                          <a:cs typeface="+mn-cs"/>
                        </a:rPr>
                        <a:t>W-2 wages paid</a:t>
                      </a:r>
                      <a:endParaRPr lang="en-US" dirty="0"/>
                    </a:p>
                  </a:txBody>
                  <a:tcPr/>
                </a:tc>
                <a:tc>
                  <a:txBody>
                    <a:bodyPr/>
                    <a:lstStyle/>
                    <a:p>
                      <a:r>
                        <a:rPr lang="en-US" dirty="0"/>
                        <a:t>0</a:t>
                      </a:r>
                    </a:p>
                  </a:txBody>
                  <a:tcPr/>
                </a:tc>
                <a:tc>
                  <a:txBody>
                    <a:bodyPr/>
                    <a:lstStyle/>
                    <a:p>
                      <a:r>
                        <a:rPr lang="en-US" dirty="0"/>
                        <a:t>300,000</a:t>
                      </a:r>
                    </a:p>
                  </a:txBody>
                  <a:tcPr/>
                </a:tc>
                <a:tc>
                  <a:txBody>
                    <a:bodyPr/>
                    <a:lstStyle/>
                    <a:p>
                      <a:r>
                        <a:rPr lang="en-US" dirty="0"/>
                        <a:t>100,000</a:t>
                      </a:r>
                    </a:p>
                  </a:txBody>
                  <a:tcPr/>
                </a:tc>
                <a:extLst>
                  <a:ext uri="{0D108BD9-81ED-4DB2-BD59-A6C34878D82A}">
                    <a16:rowId xmlns:a16="http://schemas.microsoft.com/office/drawing/2014/main" val="658934084"/>
                  </a:ext>
                </a:extLst>
              </a:tr>
              <a:tr h="370840">
                <a:tc>
                  <a:txBody>
                    <a:bodyPr/>
                    <a:lstStyle/>
                    <a:p>
                      <a:r>
                        <a:rPr lang="en-US" sz="1800" b="0" i="0" u="none" strike="noStrike" kern="1200" baseline="0" dirty="0">
                          <a:solidFill>
                            <a:schemeClr val="dk1"/>
                          </a:solidFill>
                          <a:latin typeface="+mn-lt"/>
                          <a:ea typeface="+mn-ea"/>
                          <a:cs typeface="+mn-cs"/>
                        </a:rPr>
                        <a:t>Unadjusted basis of depreciable assets</a:t>
                      </a:r>
                      <a:endParaRPr lang="en-US" dirty="0"/>
                    </a:p>
                  </a:txBody>
                  <a:tcPr/>
                </a:tc>
                <a:tc>
                  <a:txBody>
                    <a:bodyPr/>
                    <a:lstStyle/>
                    <a:p>
                      <a:r>
                        <a:rPr lang="en-US" dirty="0"/>
                        <a:t>1,000,000</a:t>
                      </a:r>
                    </a:p>
                  </a:txBody>
                  <a:tcPr/>
                </a:tc>
                <a:tc>
                  <a:txBody>
                    <a:bodyPr/>
                    <a:lstStyle/>
                    <a:p>
                      <a:r>
                        <a:rPr lang="en-US" dirty="0"/>
                        <a:t>0</a:t>
                      </a:r>
                    </a:p>
                  </a:txBody>
                  <a:tcPr/>
                </a:tc>
                <a:tc>
                  <a:txBody>
                    <a:bodyPr/>
                    <a:lstStyle/>
                    <a:p>
                      <a:r>
                        <a:rPr lang="en-US" dirty="0"/>
                        <a:t>400,000</a:t>
                      </a:r>
                    </a:p>
                  </a:txBody>
                  <a:tcPr/>
                </a:tc>
                <a:extLst>
                  <a:ext uri="{0D108BD9-81ED-4DB2-BD59-A6C34878D82A}">
                    <a16:rowId xmlns:a16="http://schemas.microsoft.com/office/drawing/2014/main" val="1019936273"/>
                  </a:ext>
                </a:extLst>
              </a:tr>
              <a:tr h="370840">
                <a:tc>
                  <a:txBody>
                    <a:bodyPr/>
                    <a:lstStyle/>
                    <a:p>
                      <a:r>
                        <a:rPr lang="en-US" sz="1800" b="0" i="0" u="none" strike="noStrike" kern="1200" baseline="0" dirty="0">
                          <a:solidFill>
                            <a:schemeClr val="dk1"/>
                          </a:solidFill>
                          <a:latin typeface="+mn-lt"/>
                          <a:ea typeface="+mn-ea"/>
                          <a:cs typeface="+mn-cs"/>
                        </a:rPr>
                        <a:t>50% of W-2</a:t>
                      </a:r>
                      <a:endParaRPr lang="en-US" dirty="0"/>
                    </a:p>
                  </a:txBody>
                  <a:tcPr/>
                </a:tc>
                <a:tc>
                  <a:txBody>
                    <a:bodyPr/>
                    <a:lstStyle/>
                    <a:p>
                      <a:r>
                        <a:rPr lang="en-US" dirty="0"/>
                        <a:t>0</a:t>
                      </a:r>
                    </a:p>
                  </a:txBody>
                  <a:tcPr/>
                </a:tc>
                <a:tc>
                  <a:txBody>
                    <a:bodyPr/>
                    <a:lstStyle/>
                    <a:p>
                      <a:r>
                        <a:rPr lang="en-US" dirty="0"/>
                        <a:t>150,000</a:t>
                      </a:r>
                    </a:p>
                  </a:txBody>
                  <a:tcPr/>
                </a:tc>
                <a:tc>
                  <a:txBody>
                    <a:bodyPr/>
                    <a:lstStyle/>
                    <a:p>
                      <a:r>
                        <a:rPr lang="en-US" dirty="0"/>
                        <a:t>50,000</a:t>
                      </a:r>
                    </a:p>
                  </a:txBody>
                  <a:tcPr/>
                </a:tc>
                <a:extLst>
                  <a:ext uri="{0D108BD9-81ED-4DB2-BD59-A6C34878D82A}">
                    <a16:rowId xmlns:a16="http://schemas.microsoft.com/office/drawing/2014/main" val="147894231"/>
                  </a:ext>
                </a:extLst>
              </a:tr>
              <a:tr h="370840">
                <a:tc>
                  <a:txBody>
                    <a:bodyPr/>
                    <a:lstStyle/>
                    <a:p>
                      <a:r>
                        <a:rPr lang="en-US" sz="1800" b="0" i="0" u="none" strike="noStrike" kern="1200" baseline="0" dirty="0">
                          <a:solidFill>
                            <a:schemeClr val="dk1"/>
                          </a:solidFill>
                          <a:latin typeface="+mn-lt"/>
                          <a:ea typeface="+mn-ea"/>
                          <a:cs typeface="+mn-cs"/>
                        </a:rPr>
                        <a:t>25% of W-2 + 2.5% of assets</a:t>
                      </a:r>
                      <a:endParaRPr lang="en-US" dirty="0"/>
                    </a:p>
                  </a:txBody>
                  <a:tcPr/>
                </a:tc>
                <a:tc>
                  <a:txBody>
                    <a:bodyPr/>
                    <a:lstStyle/>
                    <a:p>
                      <a:r>
                        <a:rPr lang="en-US" dirty="0"/>
                        <a:t>25,000</a:t>
                      </a:r>
                    </a:p>
                  </a:txBody>
                  <a:tcPr/>
                </a:tc>
                <a:tc>
                  <a:txBody>
                    <a:bodyPr/>
                    <a:lstStyle/>
                    <a:p>
                      <a:r>
                        <a:rPr lang="en-US" dirty="0"/>
                        <a:t>75,000</a:t>
                      </a:r>
                    </a:p>
                  </a:txBody>
                  <a:tcPr/>
                </a:tc>
                <a:tc>
                  <a:txBody>
                    <a:bodyPr/>
                    <a:lstStyle/>
                    <a:p>
                      <a:r>
                        <a:rPr lang="en-US" dirty="0"/>
                        <a:t>35,000</a:t>
                      </a:r>
                    </a:p>
                  </a:txBody>
                  <a:tcPr/>
                </a:tc>
                <a:extLst>
                  <a:ext uri="{0D108BD9-81ED-4DB2-BD59-A6C34878D82A}">
                    <a16:rowId xmlns:a16="http://schemas.microsoft.com/office/drawing/2014/main" val="4233614651"/>
                  </a:ext>
                </a:extLst>
              </a:tr>
              <a:tr h="370840">
                <a:tc>
                  <a:txBody>
                    <a:bodyPr/>
                    <a:lstStyle/>
                    <a:p>
                      <a:r>
                        <a:rPr lang="en-US" sz="1800" b="0" i="0" u="none" strike="noStrike" kern="1200" baseline="0" dirty="0">
                          <a:solidFill>
                            <a:schemeClr val="dk1"/>
                          </a:solidFill>
                          <a:latin typeface="+mn-lt"/>
                          <a:ea typeface="+mn-ea"/>
                          <a:cs typeface="+mn-cs"/>
                        </a:rPr>
                        <a:t>Allowable deduction</a:t>
                      </a:r>
                      <a:endParaRPr lang="en-US" dirty="0"/>
                    </a:p>
                  </a:txBody>
                  <a:tcPr/>
                </a:tc>
                <a:tc>
                  <a:txBody>
                    <a:bodyPr/>
                    <a:lstStyle/>
                    <a:p>
                      <a:r>
                        <a:rPr lang="en-US" dirty="0"/>
                        <a:t>25,000</a:t>
                      </a:r>
                    </a:p>
                  </a:txBody>
                  <a:tcPr/>
                </a:tc>
                <a:tc>
                  <a:txBody>
                    <a:bodyPr/>
                    <a:lstStyle/>
                    <a:p>
                      <a:r>
                        <a:rPr lang="en-US" dirty="0"/>
                        <a:t>80,000</a:t>
                      </a:r>
                    </a:p>
                  </a:txBody>
                  <a:tcPr/>
                </a:tc>
                <a:tc>
                  <a:txBody>
                    <a:bodyPr/>
                    <a:lstStyle/>
                    <a:p>
                      <a:r>
                        <a:rPr lang="en-US" dirty="0"/>
                        <a:t>50,000</a:t>
                      </a:r>
                    </a:p>
                  </a:txBody>
                  <a:tcPr/>
                </a:tc>
                <a:extLst>
                  <a:ext uri="{0D108BD9-81ED-4DB2-BD59-A6C34878D82A}">
                    <a16:rowId xmlns:a16="http://schemas.microsoft.com/office/drawing/2014/main" val="157914726"/>
                  </a:ext>
                </a:extLst>
              </a:tr>
            </a:tbl>
          </a:graphicData>
        </a:graphic>
      </p:graphicFrame>
      <p:sp>
        <p:nvSpPr>
          <p:cNvPr id="5" name="TextBox 4">
            <a:extLst>
              <a:ext uri="{FF2B5EF4-FFF2-40B4-BE49-F238E27FC236}">
                <a16:creationId xmlns:a16="http://schemas.microsoft.com/office/drawing/2014/main" id="{752FDF95-FDE3-4616-BFD9-7520292F7672}"/>
              </a:ext>
            </a:extLst>
          </p:cNvPr>
          <p:cNvSpPr txBox="1"/>
          <p:nvPr/>
        </p:nvSpPr>
        <p:spPr>
          <a:xfrm>
            <a:off x="402336" y="4443984"/>
            <a:ext cx="11649456" cy="2246769"/>
          </a:xfrm>
          <a:prstGeom prst="rect">
            <a:avLst/>
          </a:prstGeom>
          <a:noFill/>
        </p:spPr>
        <p:txBody>
          <a:bodyPr wrap="square" rtlCol="0">
            <a:spAutoFit/>
          </a:bodyPr>
          <a:lstStyle/>
          <a:p>
            <a:r>
              <a:rPr lang="en-US" sz="2800" dirty="0">
                <a:solidFill>
                  <a:schemeClr val="bg1"/>
                </a:solidFill>
              </a:rPr>
              <a:t>Jack, Linda, and Angela are all in the business of producing clothing. All are single. None have any capital gains. They all operate as sole proprietorships.</a:t>
            </a:r>
          </a:p>
          <a:p>
            <a:pPr marL="285750" indent="-285750">
              <a:buFont typeface="Arial" panose="020B0604020202020204" pitchFamily="34" charset="0"/>
              <a:buChar char="•"/>
            </a:pPr>
            <a:r>
              <a:rPr lang="en-US" sz="2800" dirty="0">
                <a:solidFill>
                  <a:schemeClr val="bg1"/>
                </a:solidFill>
              </a:rPr>
              <a:t>Jack has depreciable property but has no employees.</a:t>
            </a:r>
          </a:p>
          <a:p>
            <a:pPr marL="285750" indent="-285750">
              <a:buFont typeface="Arial" panose="020B0604020202020204" pitchFamily="34" charset="0"/>
              <a:buChar char="•"/>
            </a:pPr>
            <a:r>
              <a:rPr lang="en-US" sz="2800" dirty="0">
                <a:solidFill>
                  <a:schemeClr val="bg1"/>
                </a:solidFill>
              </a:rPr>
              <a:t>Linda has employees but rents her building and all of her equipment.</a:t>
            </a:r>
          </a:p>
          <a:p>
            <a:pPr marL="285750" indent="-285750">
              <a:buFont typeface="Arial" panose="020B0604020202020204" pitchFamily="34" charset="0"/>
              <a:buChar char="•"/>
            </a:pPr>
            <a:r>
              <a:rPr lang="en-US" sz="2800" dirty="0">
                <a:solidFill>
                  <a:schemeClr val="bg1"/>
                </a:solidFill>
              </a:rPr>
              <a:t>Angela has employees and depreciable property.</a:t>
            </a:r>
          </a:p>
        </p:txBody>
      </p:sp>
      <p:sp>
        <p:nvSpPr>
          <p:cNvPr id="7" name="Slide Number Placeholder 6"/>
          <p:cNvSpPr>
            <a:spLocks noGrp="1"/>
          </p:cNvSpPr>
          <p:nvPr>
            <p:ph type="sldNum" sz="quarter" idx="12"/>
          </p:nvPr>
        </p:nvSpPr>
        <p:spPr/>
        <p:txBody>
          <a:bodyPr/>
          <a:lstStyle/>
          <a:p>
            <a:fld id="{423D3E80-8656-42B4-B3C3-B2993B6576A4}" type="slidenum">
              <a:rPr lang="en-US" smtClean="0"/>
              <a:t>36</a:t>
            </a:fld>
            <a:endParaRPr lang="en-US" dirty="0"/>
          </a:p>
        </p:txBody>
      </p:sp>
    </p:spTree>
    <p:extLst>
      <p:ext uri="{BB962C8B-B14F-4D97-AF65-F5344CB8AC3E}">
        <p14:creationId xmlns:p14="http://schemas.microsoft.com/office/powerpoint/2010/main" val="1312478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6992" y="-110363"/>
            <a:ext cx="10515600" cy="1325563"/>
          </a:xfrm>
        </p:spPr>
        <p:txBody>
          <a:bodyPr/>
          <a:lstStyle/>
          <a:p>
            <a:r>
              <a:rPr lang="en-US" dirty="0">
                <a:solidFill>
                  <a:schemeClr val="bg1"/>
                </a:solidFill>
              </a:rPr>
              <a:t>What counts as “Qualified Business Income”</a:t>
            </a:r>
          </a:p>
        </p:txBody>
      </p:sp>
      <p:sp>
        <p:nvSpPr>
          <p:cNvPr id="3" name="Content Placeholder 2"/>
          <p:cNvSpPr>
            <a:spLocks noGrp="1"/>
          </p:cNvSpPr>
          <p:nvPr>
            <p:ph idx="1"/>
          </p:nvPr>
        </p:nvSpPr>
        <p:spPr>
          <a:xfrm>
            <a:off x="201168" y="1033272"/>
            <a:ext cx="11814048" cy="5669280"/>
          </a:xfrm>
        </p:spPr>
        <p:txBody>
          <a:bodyPr>
            <a:normAutofit/>
          </a:bodyPr>
          <a:lstStyle/>
          <a:p>
            <a:r>
              <a:rPr lang="en-US" sz="3600" dirty="0">
                <a:solidFill>
                  <a:schemeClr val="bg1"/>
                </a:solidFill>
              </a:rPr>
              <a:t>Qualified Business Income is comprised of “the net amount of qualified items of income, gain, deduction, and loss with respect to any qualified trade or business of the taxpayer.”</a:t>
            </a:r>
          </a:p>
          <a:p>
            <a:r>
              <a:rPr lang="en-US" sz="3600" dirty="0">
                <a:solidFill>
                  <a:schemeClr val="bg1"/>
                </a:solidFill>
              </a:rPr>
              <a:t>Income must originate from the United States and US territories including W-2 wages and depreciable property </a:t>
            </a:r>
          </a:p>
          <a:p>
            <a:r>
              <a:rPr lang="en-US" sz="3600" dirty="0">
                <a:solidFill>
                  <a:schemeClr val="bg1"/>
                </a:solidFill>
              </a:rPr>
              <a:t>Qualified business income excludes dividends, capital gains and interest income.</a:t>
            </a:r>
          </a:p>
          <a:p>
            <a:r>
              <a:rPr lang="en-US" sz="3600" dirty="0">
                <a:solidFill>
                  <a:schemeClr val="bg1"/>
                </a:solidFill>
              </a:rPr>
              <a:t>Gains on the disposition of assets is considered qualified business income and is treated as ordinary income (IRC §1231 gains).</a:t>
            </a:r>
          </a:p>
        </p:txBody>
      </p:sp>
    </p:spTree>
    <p:extLst>
      <p:ext uri="{BB962C8B-B14F-4D97-AF65-F5344CB8AC3E}">
        <p14:creationId xmlns:p14="http://schemas.microsoft.com/office/powerpoint/2010/main" val="6271025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2385" y="-162720"/>
            <a:ext cx="11033760" cy="1325563"/>
          </a:xfrm>
        </p:spPr>
        <p:txBody>
          <a:bodyPr>
            <a:normAutofit/>
          </a:bodyPr>
          <a:lstStyle/>
          <a:p>
            <a:r>
              <a:rPr lang="en-US" sz="3600" b="1" dirty="0">
                <a:solidFill>
                  <a:schemeClr val="bg1"/>
                </a:solidFill>
              </a:rPr>
              <a:t>Does rental real estate count as qualified business income?</a:t>
            </a:r>
          </a:p>
        </p:txBody>
      </p:sp>
      <p:sp>
        <p:nvSpPr>
          <p:cNvPr id="3" name="Content Placeholder 2"/>
          <p:cNvSpPr>
            <a:spLocks noGrp="1"/>
          </p:cNvSpPr>
          <p:nvPr>
            <p:ph idx="1"/>
          </p:nvPr>
        </p:nvSpPr>
        <p:spPr>
          <a:xfrm>
            <a:off x="265177" y="1033272"/>
            <a:ext cx="11784438" cy="5513832"/>
          </a:xfrm>
        </p:spPr>
        <p:txBody>
          <a:bodyPr>
            <a:normAutofit/>
          </a:bodyPr>
          <a:lstStyle/>
          <a:p>
            <a:r>
              <a:rPr lang="en-US" sz="3600" dirty="0">
                <a:solidFill>
                  <a:schemeClr val="bg1">
                    <a:lumMod val="95000"/>
                  </a:schemeClr>
                </a:solidFill>
              </a:rPr>
              <a:t>Rental income from real estate shown on Schedule ‘E’ </a:t>
            </a:r>
            <a:r>
              <a:rPr lang="en-US" sz="3600" dirty="0">
                <a:solidFill>
                  <a:srgbClr val="FFFF00"/>
                </a:solidFill>
              </a:rPr>
              <a:t>DOES COUNT </a:t>
            </a:r>
            <a:r>
              <a:rPr lang="en-US" sz="3600" dirty="0">
                <a:solidFill>
                  <a:schemeClr val="bg1">
                    <a:lumMod val="95000"/>
                  </a:schemeClr>
                </a:solidFill>
              </a:rPr>
              <a:t>as qualified business income.</a:t>
            </a:r>
          </a:p>
          <a:p>
            <a:r>
              <a:rPr lang="en-US" sz="3600" dirty="0">
                <a:solidFill>
                  <a:schemeClr val="bg1"/>
                </a:solidFill>
              </a:rPr>
              <a:t>Multiple rental properties</a:t>
            </a:r>
          </a:p>
          <a:p>
            <a:pPr lvl="1"/>
            <a:r>
              <a:rPr lang="en-US" sz="3600" dirty="0">
                <a:solidFill>
                  <a:schemeClr val="bg1"/>
                </a:solidFill>
              </a:rPr>
              <a:t>Although not specified in the new tax law, it seems likely that owners of multiple rental properties will want to treat the rental properties as a single trade or business, even if they have not made the single activity election. </a:t>
            </a:r>
          </a:p>
          <a:p>
            <a:pPr lvl="1"/>
            <a:r>
              <a:rPr lang="en-US" sz="3600" dirty="0">
                <a:solidFill>
                  <a:schemeClr val="bg1"/>
                </a:solidFill>
              </a:rPr>
              <a:t>It remains to be seen how the IRS will treat rental income from other sources (i.e. pass-through entities via K-1’s) with rental properties owned directly by the taxpayer.</a:t>
            </a:r>
          </a:p>
        </p:txBody>
      </p:sp>
      <p:sp>
        <p:nvSpPr>
          <p:cNvPr id="6" name="Slide Number Placeholder 5"/>
          <p:cNvSpPr>
            <a:spLocks noGrp="1"/>
          </p:cNvSpPr>
          <p:nvPr>
            <p:ph type="sldNum" sz="quarter" idx="12"/>
          </p:nvPr>
        </p:nvSpPr>
        <p:spPr/>
        <p:txBody>
          <a:bodyPr/>
          <a:lstStyle/>
          <a:p>
            <a:fld id="{423D3E80-8656-42B4-B3C3-B2993B6576A4}" type="slidenum">
              <a:rPr lang="en-US" smtClean="0"/>
              <a:t>38</a:t>
            </a:fld>
            <a:endParaRPr lang="en-US" dirty="0"/>
          </a:p>
        </p:txBody>
      </p:sp>
    </p:spTree>
    <p:extLst>
      <p:ext uri="{BB962C8B-B14F-4D97-AF65-F5344CB8AC3E}">
        <p14:creationId xmlns:p14="http://schemas.microsoft.com/office/powerpoint/2010/main" val="10602050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84504" y="-277178"/>
            <a:ext cx="10515600" cy="1325563"/>
          </a:xfrm>
        </p:spPr>
        <p:txBody>
          <a:bodyPr/>
          <a:lstStyle/>
          <a:p>
            <a:pPr algn="ctr"/>
            <a:r>
              <a:rPr lang="en-US" dirty="0">
                <a:solidFill>
                  <a:schemeClr val="bg1"/>
                </a:solidFill>
              </a:rPr>
              <a:t>Multiple Rental Properties Example</a:t>
            </a:r>
          </a:p>
        </p:txBody>
      </p:sp>
      <p:sp>
        <p:nvSpPr>
          <p:cNvPr id="3" name="Content Placeholder 2"/>
          <p:cNvSpPr>
            <a:spLocks noGrp="1"/>
          </p:cNvSpPr>
          <p:nvPr>
            <p:ph idx="1"/>
          </p:nvPr>
        </p:nvSpPr>
        <p:spPr>
          <a:xfrm>
            <a:off x="265176" y="914400"/>
            <a:ext cx="11768328" cy="5577840"/>
          </a:xfrm>
        </p:spPr>
        <p:txBody>
          <a:bodyPr>
            <a:normAutofit/>
          </a:bodyPr>
          <a:lstStyle/>
          <a:p>
            <a:pPr marL="0" indent="0">
              <a:buNone/>
            </a:pPr>
            <a:r>
              <a:rPr lang="en-US" sz="3600" dirty="0">
                <a:solidFill>
                  <a:schemeClr val="bg1"/>
                </a:solidFill>
              </a:rPr>
              <a:t>Jeffery owns 3 single-family homes that are currently rented.  He is single and his taxable income for the year is $100,000. For 2018, his net rental income (loss) is:</a:t>
            </a:r>
          </a:p>
          <a:p>
            <a:pPr marL="746125" indent="0">
              <a:buNone/>
            </a:pPr>
            <a:r>
              <a:rPr lang="en-US" sz="3600" dirty="0">
                <a:solidFill>
                  <a:schemeClr val="bg1"/>
                </a:solidFill>
              </a:rPr>
              <a:t>Property 1: 			20,000</a:t>
            </a:r>
          </a:p>
          <a:p>
            <a:pPr marL="746125" indent="0">
              <a:buNone/>
            </a:pPr>
            <a:r>
              <a:rPr lang="en-US" sz="3600" dirty="0">
                <a:solidFill>
                  <a:schemeClr val="bg1"/>
                </a:solidFill>
              </a:rPr>
              <a:t>Property 2: 			10,000</a:t>
            </a:r>
          </a:p>
          <a:p>
            <a:pPr marL="746125" indent="0">
              <a:buNone/>
            </a:pPr>
            <a:r>
              <a:rPr lang="en-US" sz="3600" dirty="0">
                <a:solidFill>
                  <a:schemeClr val="bg1"/>
                </a:solidFill>
              </a:rPr>
              <a:t>Property 3: 		 	</a:t>
            </a:r>
            <a:r>
              <a:rPr lang="en-US" sz="3600" u="sng" dirty="0">
                <a:solidFill>
                  <a:schemeClr val="bg1"/>
                </a:solidFill>
              </a:rPr>
              <a:t> (5,000)</a:t>
            </a:r>
          </a:p>
          <a:p>
            <a:pPr marL="746125" indent="0">
              <a:buNone/>
            </a:pPr>
            <a:r>
              <a:rPr lang="en-US" sz="3600" dirty="0">
                <a:solidFill>
                  <a:schemeClr val="bg1"/>
                </a:solidFill>
              </a:rPr>
              <a:t>Combined income/(loss):	25,000</a:t>
            </a:r>
          </a:p>
          <a:p>
            <a:pPr marL="0" indent="0">
              <a:buNone/>
            </a:pPr>
            <a:r>
              <a:rPr lang="en-US" sz="3600" dirty="0">
                <a:solidFill>
                  <a:schemeClr val="bg1"/>
                </a:solidFill>
              </a:rPr>
              <a:t>Without considering outside limitations, Jeffery’s deduction would be $5,000 (20% x $25,000).</a:t>
            </a:r>
          </a:p>
        </p:txBody>
      </p:sp>
    </p:spTree>
    <p:extLst>
      <p:ext uri="{BB962C8B-B14F-4D97-AF65-F5344CB8AC3E}">
        <p14:creationId xmlns:p14="http://schemas.microsoft.com/office/powerpoint/2010/main" val="26758173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23872" y="-229235"/>
            <a:ext cx="10515600" cy="1325563"/>
          </a:xfrm>
        </p:spPr>
        <p:txBody>
          <a:bodyPr/>
          <a:lstStyle/>
          <a:p>
            <a:pPr algn="ctr"/>
            <a:r>
              <a:rPr lang="en-US" dirty="0">
                <a:solidFill>
                  <a:schemeClr val="bg1"/>
                </a:solidFill>
              </a:rPr>
              <a:t>Suspended Passive Losses</a:t>
            </a:r>
          </a:p>
        </p:txBody>
      </p:sp>
      <p:sp>
        <p:nvSpPr>
          <p:cNvPr id="3" name="Content Placeholder 2"/>
          <p:cNvSpPr>
            <a:spLocks noGrp="1"/>
          </p:cNvSpPr>
          <p:nvPr>
            <p:ph idx="1"/>
          </p:nvPr>
        </p:nvSpPr>
        <p:spPr>
          <a:xfrm>
            <a:off x="279661" y="1168925"/>
            <a:ext cx="11632677" cy="5590094"/>
          </a:xfrm>
        </p:spPr>
        <p:txBody>
          <a:bodyPr>
            <a:normAutofit/>
          </a:bodyPr>
          <a:lstStyle/>
          <a:p>
            <a:pPr marL="0" indent="0">
              <a:buNone/>
            </a:pPr>
            <a:r>
              <a:rPr lang="en-US" sz="3600" dirty="0">
                <a:solidFill>
                  <a:schemeClr val="bg1"/>
                </a:solidFill>
              </a:rPr>
              <a:t>If a rental real estate owner generates suspended passive losses that are released in the current year, they will reduce the amount of qualified business income from the rentals.</a:t>
            </a:r>
          </a:p>
          <a:p>
            <a:pPr marL="287338" indent="0">
              <a:buNone/>
            </a:pPr>
            <a:r>
              <a:rPr lang="en-US" sz="3600" dirty="0">
                <a:solidFill>
                  <a:schemeClr val="bg1"/>
                </a:solidFill>
              </a:rPr>
              <a:t>Multiple rental properties (example 2)</a:t>
            </a:r>
          </a:p>
          <a:p>
            <a:pPr marL="801688" indent="-165100"/>
            <a:r>
              <a:rPr lang="en-US" sz="3600" dirty="0">
                <a:solidFill>
                  <a:schemeClr val="bg1"/>
                </a:solidFill>
              </a:rPr>
              <a:t>Using the fact provided in the previous example, if Jeffery also has $10,000 of suspended passive losses that will be carried over from 2017, his net income from the properties is reduced to $15,000 and his deduction would be $3,000 (20% x $15,000) instead of $5,000.</a:t>
            </a:r>
          </a:p>
        </p:txBody>
      </p:sp>
    </p:spTree>
    <p:extLst>
      <p:ext uri="{BB962C8B-B14F-4D97-AF65-F5344CB8AC3E}">
        <p14:creationId xmlns:p14="http://schemas.microsoft.com/office/powerpoint/2010/main" val="2987724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117412" y="39818"/>
            <a:ext cx="7165694" cy="961744"/>
          </a:xfrm>
        </p:spPr>
        <p:txBody>
          <a:bodyPr>
            <a:normAutofit/>
          </a:bodyPr>
          <a:lstStyle/>
          <a:p>
            <a:r>
              <a:rPr lang="en-US" sz="5400" b="1" dirty="0">
                <a:solidFill>
                  <a:schemeClr val="bg1"/>
                </a:solidFill>
              </a:rPr>
              <a:t>Become a VIP Member</a:t>
            </a:r>
          </a:p>
        </p:txBody>
      </p:sp>
      <p:sp>
        <p:nvSpPr>
          <p:cNvPr id="7" name="Text Placeholder 6"/>
          <p:cNvSpPr>
            <a:spLocks noGrp="1"/>
          </p:cNvSpPr>
          <p:nvPr>
            <p:ph type="body" sz="half" idx="2"/>
          </p:nvPr>
        </p:nvSpPr>
        <p:spPr>
          <a:xfrm>
            <a:off x="398477" y="1156447"/>
            <a:ext cx="10818918" cy="5036552"/>
          </a:xfrm>
        </p:spPr>
        <p:txBody>
          <a:bodyPr>
            <a:noAutofit/>
          </a:bodyPr>
          <a:lstStyle/>
          <a:p>
            <a:pPr lvl="0"/>
            <a:r>
              <a:rPr lang="en-US" sz="3200" dirty="0">
                <a:solidFill>
                  <a:schemeClr val="bg1"/>
                </a:solidFill>
              </a:rPr>
              <a:t>Ultimate VIP Members have access to:</a:t>
            </a:r>
          </a:p>
          <a:p>
            <a:pPr marL="285750" indent="-285750">
              <a:buFont typeface="Arial" panose="020B0604020202020204" pitchFamily="34" charset="0"/>
              <a:buChar char="•"/>
            </a:pPr>
            <a:r>
              <a:rPr lang="en-US" sz="3200" dirty="0">
                <a:solidFill>
                  <a:schemeClr val="bg1"/>
                </a:solidFill>
              </a:rPr>
              <a:t>3 hours of </a:t>
            </a:r>
            <a:r>
              <a:rPr lang="en-US" sz="3200" dirty="0">
                <a:solidFill>
                  <a:srgbClr val="FFFF00"/>
                </a:solidFill>
              </a:rPr>
              <a:t>Consultation Time</a:t>
            </a:r>
            <a:endParaRPr lang="en-US" sz="3200" dirty="0">
              <a:solidFill>
                <a:schemeClr val="bg1"/>
              </a:solidFill>
            </a:endParaRPr>
          </a:p>
          <a:p>
            <a:pPr marL="285750" lvl="0" indent="-285750">
              <a:buFont typeface="Arial" panose="020B0604020202020204" pitchFamily="34" charset="0"/>
              <a:buChar char="•"/>
            </a:pPr>
            <a:r>
              <a:rPr lang="en-US" sz="3200" dirty="0">
                <a:solidFill>
                  <a:srgbClr val="FFFF00"/>
                </a:solidFill>
              </a:rPr>
              <a:t>Video On Demand Library</a:t>
            </a:r>
            <a:endParaRPr lang="en-US" sz="3200" dirty="0">
              <a:solidFill>
                <a:schemeClr val="bg1"/>
              </a:solidFill>
            </a:endParaRPr>
          </a:p>
          <a:p>
            <a:pPr marL="285750" lvl="0" indent="-285750">
              <a:buFont typeface="Arial" panose="020B0604020202020204" pitchFamily="34" charset="0"/>
              <a:buChar char="•"/>
            </a:pPr>
            <a:r>
              <a:rPr lang="en-US" sz="3200" dirty="0">
                <a:solidFill>
                  <a:schemeClr val="bg1"/>
                </a:solidFill>
              </a:rPr>
              <a:t>All of our </a:t>
            </a:r>
            <a:r>
              <a:rPr lang="en-US" sz="3200" dirty="0">
                <a:solidFill>
                  <a:srgbClr val="FFFF00"/>
                </a:solidFill>
              </a:rPr>
              <a:t>E-Learning Courses </a:t>
            </a:r>
          </a:p>
          <a:p>
            <a:pPr marL="285750" lvl="0" indent="-285750">
              <a:buFont typeface="Arial" panose="020B0604020202020204" pitchFamily="34" charset="0"/>
              <a:buChar char="•"/>
            </a:pPr>
            <a:r>
              <a:rPr lang="en-US" sz="3200" dirty="0">
                <a:solidFill>
                  <a:schemeClr val="bg1"/>
                </a:solidFill>
              </a:rPr>
              <a:t>Access to our </a:t>
            </a:r>
            <a:r>
              <a:rPr lang="en-US" sz="3200" dirty="0">
                <a:solidFill>
                  <a:srgbClr val="FFFF00"/>
                </a:solidFill>
              </a:rPr>
              <a:t>IRS Forms Library</a:t>
            </a:r>
            <a:r>
              <a:rPr lang="en-US" sz="3200" dirty="0">
                <a:solidFill>
                  <a:schemeClr val="bg1"/>
                </a:solidFill>
              </a:rPr>
              <a:t> (No need to hunt for the Tax Resolution Forms you need)</a:t>
            </a:r>
          </a:p>
          <a:p>
            <a:pPr marL="285750" lvl="0" indent="-285750">
              <a:buFont typeface="Arial" panose="020B0604020202020204" pitchFamily="34" charset="0"/>
              <a:buChar char="•"/>
            </a:pPr>
            <a:r>
              <a:rPr lang="en-US" sz="3200" dirty="0">
                <a:solidFill>
                  <a:schemeClr val="bg1"/>
                </a:solidFill>
              </a:rPr>
              <a:t>Access to </a:t>
            </a:r>
            <a:r>
              <a:rPr lang="en-US" sz="3200" dirty="0">
                <a:solidFill>
                  <a:srgbClr val="FFFF00"/>
                </a:solidFill>
              </a:rPr>
              <a:t>White Papers </a:t>
            </a:r>
            <a:r>
              <a:rPr lang="en-US" sz="3200" dirty="0">
                <a:solidFill>
                  <a:schemeClr val="bg1"/>
                </a:solidFill>
              </a:rPr>
              <a:t>and </a:t>
            </a:r>
            <a:r>
              <a:rPr lang="en-US" sz="3200" dirty="0">
                <a:solidFill>
                  <a:srgbClr val="FFFF00"/>
                </a:solidFill>
              </a:rPr>
              <a:t>Case Studies</a:t>
            </a:r>
          </a:p>
          <a:p>
            <a:pPr marL="285750" lvl="0" indent="-285750">
              <a:buFont typeface="Arial" panose="020B0604020202020204" pitchFamily="34" charset="0"/>
              <a:buChar char="•"/>
            </a:pPr>
            <a:r>
              <a:rPr lang="en-US" sz="3200" dirty="0">
                <a:solidFill>
                  <a:schemeClr val="bg1"/>
                </a:solidFill>
              </a:rPr>
              <a:t>And much more!</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8871" y="282865"/>
            <a:ext cx="1522261" cy="1902826"/>
          </a:xfrm>
          <a:prstGeom prst="rect">
            <a:avLst/>
          </a:prstGeom>
        </p:spPr>
      </p:pic>
      <p:sp>
        <p:nvSpPr>
          <p:cNvPr id="10" name="TextBox 9"/>
          <p:cNvSpPr txBox="1"/>
          <p:nvPr/>
        </p:nvSpPr>
        <p:spPr>
          <a:xfrm>
            <a:off x="7764738" y="2660742"/>
            <a:ext cx="2309478" cy="461665"/>
          </a:xfrm>
          <a:prstGeom prst="rect">
            <a:avLst/>
          </a:prstGeom>
          <a:noFill/>
        </p:spPr>
        <p:txBody>
          <a:bodyPr wrap="none" rtlCol="0">
            <a:spAutoFit/>
          </a:bodyPr>
          <a:lstStyle/>
          <a:p>
            <a:r>
              <a:rPr lang="en-US" sz="2400" dirty="0">
                <a:solidFill>
                  <a:srgbClr val="FFFF00"/>
                </a:solidFill>
              </a:rPr>
              <a:t>FREE 60 Day Trial</a:t>
            </a:r>
          </a:p>
        </p:txBody>
      </p:sp>
      <p:sp>
        <p:nvSpPr>
          <p:cNvPr id="11" name="TextBox 10"/>
          <p:cNvSpPr txBox="1"/>
          <p:nvPr/>
        </p:nvSpPr>
        <p:spPr>
          <a:xfrm>
            <a:off x="1604518" y="5701553"/>
            <a:ext cx="9317551" cy="646331"/>
          </a:xfrm>
          <a:prstGeom prst="rect">
            <a:avLst/>
          </a:prstGeom>
          <a:noFill/>
        </p:spPr>
        <p:txBody>
          <a:bodyPr wrap="none" rtlCol="0">
            <a:spAutoFit/>
          </a:bodyPr>
          <a:lstStyle/>
          <a:p>
            <a:r>
              <a:rPr lang="en-US" sz="3600" dirty="0">
                <a:solidFill>
                  <a:schemeClr val="accent1">
                    <a:lumMod val="40000"/>
                    <a:lumOff val="60000"/>
                  </a:schemeClr>
                </a:solidFill>
              </a:rPr>
              <a:t>Look in your chat box now for the link to sign up!</a:t>
            </a:r>
          </a:p>
        </p:txBody>
      </p:sp>
    </p:spTree>
    <p:extLst>
      <p:ext uri="{BB962C8B-B14F-4D97-AF65-F5344CB8AC3E}">
        <p14:creationId xmlns:p14="http://schemas.microsoft.com/office/powerpoint/2010/main" val="24815170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0144" y="548005"/>
            <a:ext cx="10515600" cy="1325563"/>
          </a:xfrm>
        </p:spPr>
        <p:txBody>
          <a:bodyPr/>
          <a:lstStyle/>
          <a:p>
            <a:pPr algn="ctr"/>
            <a:r>
              <a:rPr lang="en-US" b="1" dirty="0">
                <a:solidFill>
                  <a:schemeClr val="bg1"/>
                </a:solidFill>
              </a:rPr>
              <a:t>Property Sales</a:t>
            </a:r>
            <a:endParaRPr lang="en-US" dirty="0">
              <a:solidFill>
                <a:schemeClr val="bg1"/>
              </a:solidFill>
            </a:endParaRPr>
          </a:p>
        </p:txBody>
      </p:sp>
      <p:sp>
        <p:nvSpPr>
          <p:cNvPr id="3" name="Content Placeholder 2"/>
          <p:cNvSpPr>
            <a:spLocks noGrp="1"/>
          </p:cNvSpPr>
          <p:nvPr>
            <p:ph idx="1"/>
          </p:nvPr>
        </p:nvSpPr>
        <p:spPr>
          <a:xfrm>
            <a:off x="301752" y="2365556"/>
            <a:ext cx="11375136" cy="3715203"/>
          </a:xfrm>
        </p:spPr>
        <p:txBody>
          <a:bodyPr>
            <a:normAutofit/>
          </a:bodyPr>
          <a:lstStyle/>
          <a:p>
            <a:r>
              <a:rPr lang="en-US" sz="4000" dirty="0">
                <a:solidFill>
                  <a:schemeClr val="bg1"/>
                </a:solidFill>
              </a:rPr>
              <a:t>If a taxpayer sells rental real estate, gains to the extent of IRC §1250 recapture would be considered qualified business income.</a:t>
            </a:r>
          </a:p>
          <a:p>
            <a:r>
              <a:rPr lang="en-US" sz="4000" dirty="0">
                <a:solidFill>
                  <a:srgbClr val="FFFF00"/>
                </a:solidFill>
              </a:rPr>
              <a:t>Gain treated as capital gains; however, would not be qualified business income.</a:t>
            </a:r>
          </a:p>
        </p:txBody>
      </p:sp>
      <p:sp>
        <p:nvSpPr>
          <p:cNvPr id="6" name="Slide Number Placeholder 5"/>
          <p:cNvSpPr>
            <a:spLocks noGrp="1"/>
          </p:cNvSpPr>
          <p:nvPr>
            <p:ph type="sldNum" sz="quarter" idx="12"/>
          </p:nvPr>
        </p:nvSpPr>
        <p:spPr/>
        <p:txBody>
          <a:bodyPr/>
          <a:lstStyle/>
          <a:p>
            <a:fld id="{423D3E80-8656-42B4-B3C3-B2993B6576A4}" type="slidenum">
              <a:rPr lang="en-US" smtClean="0"/>
              <a:t>42</a:t>
            </a:fld>
            <a:endParaRPr lang="en-US" dirty="0"/>
          </a:p>
        </p:txBody>
      </p:sp>
    </p:spTree>
    <p:extLst>
      <p:ext uri="{BB962C8B-B14F-4D97-AF65-F5344CB8AC3E}">
        <p14:creationId xmlns:p14="http://schemas.microsoft.com/office/powerpoint/2010/main" val="10560776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8856" y="-105347"/>
            <a:ext cx="10701950" cy="1325563"/>
          </a:xfrm>
        </p:spPr>
        <p:txBody>
          <a:bodyPr/>
          <a:lstStyle/>
          <a:p>
            <a:r>
              <a:rPr lang="en-US" b="1" dirty="0">
                <a:solidFill>
                  <a:schemeClr val="bg1"/>
                </a:solidFill>
              </a:rPr>
              <a:t>Business income from flow-through entities</a:t>
            </a:r>
            <a:endParaRPr lang="en-US" sz="1600" b="1" dirty="0">
              <a:solidFill>
                <a:schemeClr val="bg1"/>
              </a:solidFill>
            </a:endParaRPr>
          </a:p>
        </p:txBody>
      </p:sp>
      <p:sp>
        <p:nvSpPr>
          <p:cNvPr id="3" name="Content Placeholder 2"/>
          <p:cNvSpPr>
            <a:spLocks noGrp="1"/>
          </p:cNvSpPr>
          <p:nvPr>
            <p:ph idx="1"/>
          </p:nvPr>
        </p:nvSpPr>
        <p:spPr>
          <a:xfrm>
            <a:off x="274320" y="1069848"/>
            <a:ext cx="11722608" cy="5504688"/>
          </a:xfrm>
        </p:spPr>
        <p:txBody>
          <a:bodyPr>
            <a:normAutofit/>
          </a:bodyPr>
          <a:lstStyle/>
          <a:p>
            <a:r>
              <a:rPr lang="en-US" sz="3600" dirty="0">
                <a:solidFill>
                  <a:srgbClr val="FFFF00"/>
                </a:solidFill>
              </a:rPr>
              <a:t>The deduction for owners with interests in flow-through entities will be determined at the individual level using information reported on Schedule K-1.</a:t>
            </a:r>
          </a:p>
          <a:p>
            <a:r>
              <a:rPr lang="en-US" sz="3600" dirty="0">
                <a:solidFill>
                  <a:schemeClr val="bg1"/>
                </a:solidFill>
              </a:rPr>
              <a:t>This means that K-1’s must now show an allocation of employee wages paid by the entity attributable by the “owner” as well as their portion of income/loss.</a:t>
            </a:r>
          </a:p>
          <a:p>
            <a:r>
              <a:rPr lang="en-US" sz="3600" dirty="0">
                <a:solidFill>
                  <a:schemeClr val="bg1"/>
                </a:solidFill>
              </a:rPr>
              <a:t>The same holds true for their allocable portion of the unadjusted basis of qualifying depreciable property.</a:t>
            </a:r>
          </a:p>
          <a:p>
            <a:r>
              <a:rPr lang="en-US" sz="3600" dirty="0">
                <a:solidFill>
                  <a:srgbClr val="FFFF00"/>
                </a:solidFill>
              </a:rPr>
              <a:t>Read….lots of new work for accountants AND taxpayers!</a:t>
            </a:r>
          </a:p>
        </p:txBody>
      </p:sp>
      <p:sp>
        <p:nvSpPr>
          <p:cNvPr id="6" name="Slide Number Placeholder 5"/>
          <p:cNvSpPr>
            <a:spLocks noGrp="1"/>
          </p:cNvSpPr>
          <p:nvPr>
            <p:ph type="sldNum" sz="quarter" idx="12"/>
          </p:nvPr>
        </p:nvSpPr>
        <p:spPr/>
        <p:txBody>
          <a:bodyPr/>
          <a:lstStyle/>
          <a:p>
            <a:fld id="{423D3E80-8656-42B4-B3C3-B2993B6576A4}" type="slidenum">
              <a:rPr lang="en-US" smtClean="0"/>
              <a:t>43</a:t>
            </a:fld>
            <a:endParaRPr lang="en-US" dirty="0"/>
          </a:p>
        </p:txBody>
      </p:sp>
    </p:spTree>
    <p:extLst>
      <p:ext uri="{BB962C8B-B14F-4D97-AF65-F5344CB8AC3E}">
        <p14:creationId xmlns:p14="http://schemas.microsoft.com/office/powerpoint/2010/main" val="7511369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97024" y="-247523"/>
            <a:ext cx="10515600" cy="1325563"/>
          </a:xfrm>
        </p:spPr>
        <p:txBody>
          <a:bodyPr/>
          <a:lstStyle/>
          <a:p>
            <a:pPr algn="ctr"/>
            <a:r>
              <a:rPr lang="en-US" b="1" dirty="0">
                <a:solidFill>
                  <a:schemeClr val="bg1"/>
                </a:solidFill>
              </a:rPr>
              <a:t>Partners and partnerships</a:t>
            </a:r>
            <a:endParaRPr lang="en-US" sz="1800" b="1" dirty="0">
              <a:solidFill>
                <a:schemeClr val="bg1"/>
              </a:solidFill>
            </a:endParaRPr>
          </a:p>
        </p:txBody>
      </p:sp>
      <p:sp>
        <p:nvSpPr>
          <p:cNvPr id="3" name="Content Placeholder 2"/>
          <p:cNvSpPr>
            <a:spLocks noGrp="1"/>
          </p:cNvSpPr>
          <p:nvPr>
            <p:ph idx="1"/>
          </p:nvPr>
        </p:nvSpPr>
        <p:spPr>
          <a:xfrm>
            <a:off x="226243" y="933254"/>
            <a:ext cx="11726945" cy="5788221"/>
          </a:xfrm>
        </p:spPr>
        <p:txBody>
          <a:bodyPr>
            <a:noAutofit/>
          </a:bodyPr>
          <a:lstStyle/>
          <a:p>
            <a:pPr marL="0" indent="0">
              <a:buNone/>
            </a:pPr>
            <a:r>
              <a:rPr lang="en-US" dirty="0">
                <a:solidFill>
                  <a:schemeClr val="bg1"/>
                </a:solidFill>
              </a:rPr>
              <a:t>A partner's guaranteed payment from a partnership or other pass-through entity is NOT considered qualified business income to the partner. </a:t>
            </a:r>
          </a:p>
          <a:p>
            <a:pPr marL="0" indent="0">
              <a:buNone/>
            </a:pPr>
            <a:r>
              <a:rPr lang="en-US" dirty="0">
                <a:solidFill>
                  <a:schemeClr val="bg1"/>
                </a:solidFill>
              </a:rPr>
              <a:t>Moreover, it reduces qualified business income.  </a:t>
            </a:r>
            <a:r>
              <a:rPr lang="en-US" dirty="0">
                <a:solidFill>
                  <a:srgbClr val="FFFF00"/>
                </a:solidFill>
              </a:rPr>
              <a:t>IMPORTANT</a:t>
            </a:r>
            <a:endParaRPr lang="en-US" dirty="0">
              <a:solidFill>
                <a:schemeClr val="bg1"/>
              </a:solidFill>
            </a:endParaRPr>
          </a:p>
          <a:p>
            <a:pPr marL="0" indent="0">
              <a:buNone/>
            </a:pPr>
            <a:r>
              <a:rPr lang="en-US" dirty="0">
                <a:solidFill>
                  <a:srgbClr val="FFFF00"/>
                </a:solidFill>
              </a:rPr>
              <a:t>Example of guaranteed payments</a:t>
            </a:r>
          </a:p>
          <a:p>
            <a:pPr marL="461963"/>
            <a:r>
              <a:rPr lang="en-US" dirty="0">
                <a:solidFill>
                  <a:schemeClr val="bg1"/>
                </a:solidFill>
              </a:rPr>
              <a:t>Bob and Stu are each 50% partners in their business. The income for each is lower than the taxable lower income phase-out threshold.</a:t>
            </a:r>
          </a:p>
          <a:p>
            <a:pPr marL="461963"/>
            <a:r>
              <a:rPr lang="en-US" dirty="0">
                <a:solidFill>
                  <a:schemeClr val="bg1"/>
                </a:solidFill>
              </a:rPr>
              <a:t>Each receives a guaranteed payment for $50,000.  In addition, each is allocated $30,000 as their share of the partnership’s ordinary income.</a:t>
            </a:r>
          </a:p>
          <a:p>
            <a:pPr marL="461963"/>
            <a:r>
              <a:rPr lang="en-US" dirty="0">
                <a:solidFill>
                  <a:schemeClr val="bg1"/>
                </a:solidFill>
              </a:rPr>
              <a:t>Each partner will receive a deduction in the amount of $6,000 (20% x $30,000).</a:t>
            </a:r>
          </a:p>
          <a:p>
            <a:pPr marL="461963"/>
            <a:r>
              <a:rPr lang="en-US" dirty="0">
                <a:solidFill>
                  <a:schemeClr val="bg1"/>
                </a:solidFill>
              </a:rPr>
              <a:t>Note that had they not received any guaranteed payments, they each would have been allocated $80,000 in income, and qualified for a $16,000 199A deduction (20% x $80,000).</a:t>
            </a:r>
          </a:p>
        </p:txBody>
      </p:sp>
      <p:sp>
        <p:nvSpPr>
          <p:cNvPr id="6" name="Slide Number Placeholder 5"/>
          <p:cNvSpPr>
            <a:spLocks noGrp="1"/>
          </p:cNvSpPr>
          <p:nvPr>
            <p:ph type="sldNum" sz="quarter" idx="12"/>
          </p:nvPr>
        </p:nvSpPr>
        <p:spPr/>
        <p:txBody>
          <a:bodyPr/>
          <a:lstStyle/>
          <a:p>
            <a:fld id="{423D3E80-8656-42B4-B3C3-B2993B6576A4}" type="slidenum">
              <a:rPr lang="en-US" smtClean="0"/>
              <a:t>44</a:t>
            </a:fld>
            <a:endParaRPr lang="en-US" dirty="0"/>
          </a:p>
        </p:txBody>
      </p:sp>
    </p:spTree>
    <p:extLst>
      <p:ext uri="{BB962C8B-B14F-4D97-AF65-F5344CB8AC3E}">
        <p14:creationId xmlns:p14="http://schemas.microsoft.com/office/powerpoint/2010/main" val="12378710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0880" y="-221844"/>
            <a:ext cx="10515600" cy="1325563"/>
          </a:xfrm>
        </p:spPr>
        <p:txBody>
          <a:bodyPr/>
          <a:lstStyle/>
          <a:p>
            <a:pPr algn="ctr"/>
            <a:r>
              <a:rPr lang="en-US" b="1" dirty="0">
                <a:solidFill>
                  <a:srgbClr val="FFFF00"/>
                </a:solidFill>
              </a:rPr>
              <a:t>S Corporations </a:t>
            </a:r>
            <a:endParaRPr lang="en-US" sz="2000" b="1" dirty="0">
              <a:solidFill>
                <a:srgbClr val="FFFF00"/>
              </a:solidFill>
            </a:endParaRPr>
          </a:p>
        </p:txBody>
      </p:sp>
      <p:sp>
        <p:nvSpPr>
          <p:cNvPr id="3" name="Content Placeholder 2"/>
          <p:cNvSpPr>
            <a:spLocks noGrp="1"/>
          </p:cNvSpPr>
          <p:nvPr>
            <p:ph idx="1"/>
          </p:nvPr>
        </p:nvSpPr>
        <p:spPr>
          <a:xfrm>
            <a:off x="208960" y="970962"/>
            <a:ext cx="11774079" cy="5684362"/>
          </a:xfrm>
        </p:spPr>
        <p:txBody>
          <a:bodyPr>
            <a:normAutofit fontScale="92500" lnSpcReduction="20000"/>
          </a:bodyPr>
          <a:lstStyle/>
          <a:p>
            <a:pPr marL="0" indent="0">
              <a:buNone/>
            </a:pPr>
            <a:r>
              <a:rPr lang="en-US" sz="3200" dirty="0">
                <a:solidFill>
                  <a:srgbClr val="FFFF00"/>
                </a:solidFill>
              </a:rPr>
              <a:t>Owners wages do not count as qualified business income</a:t>
            </a:r>
            <a:r>
              <a:rPr lang="en-US" sz="3200" dirty="0">
                <a:solidFill>
                  <a:schemeClr val="bg1"/>
                </a:solidFill>
              </a:rPr>
              <a:t>.</a:t>
            </a:r>
          </a:p>
          <a:p>
            <a:pPr marL="287338" indent="0">
              <a:buNone/>
            </a:pPr>
            <a:r>
              <a:rPr lang="en-US" sz="3200" dirty="0">
                <a:solidFill>
                  <a:schemeClr val="bg1"/>
                </a:solidFill>
              </a:rPr>
              <a:t>Example of S corporation wages</a:t>
            </a:r>
          </a:p>
          <a:p>
            <a:pPr marL="854075" indent="-287338"/>
            <a:r>
              <a:rPr lang="en-US" sz="3200" dirty="0">
                <a:solidFill>
                  <a:schemeClr val="bg1"/>
                </a:solidFill>
              </a:rPr>
              <a:t>David had a sole proprietorship that is a non-service trade or business.  He has net income on his Schedule C in the amount of $500,000.  He had no other income.  He pays no wages and has qualifying depreciable assets of $100,000.</a:t>
            </a:r>
          </a:p>
          <a:p>
            <a:pPr marL="854075" indent="-287338"/>
            <a:r>
              <a:rPr lang="en-US" sz="3200" dirty="0">
                <a:solidFill>
                  <a:schemeClr val="bg1"/>
                </a:solidFill>
              </a:rPr>
              <a:t>Because David’s income is over the phase-out threshold and he pays no wages to employees, his deduction would be limited to $2,500 (2.5% x $100,000 depreciable assets).</a:t>
            </a:r>
          </a:p>
          <a:p>
            <a:pPr marL="854075" indent="-287338"/>
            <a:r>
              <a:rPr lang="en-US" sz="3200" dirty="0">
                <a:solidFill>
                  <a:schemeClr val="bg1"/>
                </a:solidFill>
              </a:rPr>
              <a:t>David incorporates the business and makes an S election. He pays himself a salary of $200,000, leaving $300,000 as flow-through income.</a:t>
            </a:r>
          </a:p>
          <a:p>
            <a:pPr marL="854075" indent="-287338"/>
            <a:r>
              <a:rPr lang="en-US" sz="3200" dirty="0">
                <a:solidFill>
                  <a:schemeClr val="bg1"/>
                </a:solidFill>
              </a:rPr>
              <a:t>His 199A deduction in this case would increase to $60,000 (the lesser of 20% x $300,000 or 50% of the $200,000 W-2 amount).</a:t>
            </a:r>
          </a:p>
        </p:txBody>
      </p:sp>
      <p:sp>
        <p:nvSpPr>
          <p:cNvPr id="6" name="Slide Number Placeholder 5"/>
          <p:cNvSpPr>
            <a:spLocks noGrp="1"/>
          </p:cNvSpPr>
          <p:nvPr>
            <p:ph type="sldNum" sz="quarter" idx="12"/>
          </p:nvPr>
        </p:nvSpPr>
        <p:spPr/>
        <p:txBody>
          <a:bodyPr/>
          <a:lstStyle/>
          <a:p>
            <a:fld id="{423D3E80-8656-42B4-B3C3-B2993B6576A4}" type="slidenum">
              <a:rPr lang="en-US" smtClean="0"/>
              <a:t>45</a:t>
            </a:fld>
            <a:endParaRPr lang="en-US" dirty="0"/>
          </a:p>
        </p:txBody>
      </p:sp>
    </p:spTree>
    <p:extLst>
      <p:ext uri="{BB962C8B-B14F-4D97-AF65-F5344CB8AC3E}">
        <p14:creationId xmlns:p14="http://schemas.microsoft.com/office/powerpoint/2010/main" val="9894214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05000" y="-74953"/>
            <a:ext cx="10515600" cy="1325563"/>
          </a:xfrm>
        </p:spPr>
        <p:txBody>
          <a:bodyPr/>
          <a:lstStyle/>
          <a:p>
            <a:pPr algn="ctr"/>
            <a:r>
              <a:rPr lang="en-US" b="1" dirty="0">
                <a:solidFill>
                  <a:srgbClr val="FFFF00"/>
                </a:solidFill>
              </a:rPr>
              <a:t>Trusts, Estates, &amp; Dividends</a:t>
            </a:r>
            <a:endParaRPr lang="en-US" sz="1600" b="1" dirty="0">
              <a:solidFill>
                <a:srgbClr val="FFFF00"/>
              </a:solidFill>
            </a:endParaRPr>
          </a:p>
        </p:txBody>
      </p:sp>
      <p:sp>
        <p:nvSpPr>
          <p:cNvPr id="3" name="Content Placeholder 2"/>
          <p:cNvSpPr>
            <a:spLocks noGrp="1"/>
          </p:cNvSpPr>
          <p:nvPr>
            <p:ph idx="1"/>
          </p:nvPr>
        </p:nvSpPr>
        <p:spPr>
          <a:xfrm>
            <a:off x="282803" y="1036948"/>
            <a:ext cx="11689237" cy="5552388"/>
          </a:xfrm>
        </p:spPr>
        <p:txBody>
          <a:bodyPr>
            <a:normAutofit/>
          </a:bodyPr>
          <a:lstStyle/>
          <a:p>
            <a:pPr marL="0" indent="0">
              <a:buNone/>
            </a:pPr>
            <a:r>
              <a:rPr lang="en-US" sz="3600" b="1" dirty="0">
                <a:solidFill>
                  <a:schemeClr val="bg1"/>
                </a:solidFill>
              </a:rPr>
              <a:t>Trusts and estates</a:t>
            </a:r>
          </a:p>
          <a:p>
            <a:pPr marL="574675"/>
            <a:r>
              <a:rPr lang="en-US" sz="3600" dirty="0">
                <a:solidFill>
                  <a:schemeClr val="bg1"/>
                </a:solidFill>
              </a:rPr>
              <a:t>Trust and estates are treated the same as partnerships with regard to the 199A deduction.</a:t>
            </a:r>
          </a:p>
          <a:p>
            <a:pPr marL="0" indent="0">
              <a:buNone/>
            </a:pPr>
            <a:endParaRPr lang="en-US" sz="2000" b="1" dirty="0">
              <a:solidFill>
                <a:schemeClr val="bg1"/>
              </a:solidFill>
            </a:endParaRPr>
          </a:p>
          <a:p>
            <a:pPr marL="0" indent="0">
              <a:buNone/>
            </a:pPr>
            <a:r>
              <a:rPr lang="en-US" sz="3600" b="1" dirty="0">
                <a:solidFill>
                  <a:schemeClr val="bg1"/>
                </a:solidFill>
              </a:rPr>
              <a:t>Real Estate Investment Trust (REIT) dividends and qualified cooperative dividends</a:t>
            </a:r>
          </a:p>
          <a:p>
            <a:pPr marL="574675"/>
            <a:r>
              <a:rPr lang="en-US" sz="3600" dirty="0">
                <a:solidFill>
                  <a:schemeClr val="bg1"/>
                </a:solidFill>
              </a:rPr>
              <a:t>Qualified dividends and qualified cooperative patronage dividends count as qualified business income. </a:t>
            </a:r>
          </a:p>
          <a:p>
            <a:pPr marL="574675"/>
            <a:r>
              <a:rPr lang="en-US" sz="3600" dirty="0">
                <a:solidFill>
                  <a:schemeClr val="bg1"/>
                </a:solidFill>
              </a:rPr>
              <a:t>Capital gain distributions and C corporation dividends do not count. </a:t>
            </a:r>
          </a:p>
        </p:txBody>
      </p:sp>
      <p:sp>
        <p:nvSpPr>
          <p:cNvPr id="6" name="Slide Number Placeholder 5"/>
          <p:cNvSpPr>
            <a:spLocks noGrp="1"/>
          </p:cNvSpPr>
          <p:nvPr>
            <p:ph type="sldNum" sz="quarter" idx="12"/>
          </p:nvPr>
        </p:nvSpPr>
        <p:spPr/>
        <p:txBody>
          <a:bodyPr/>
          <a:lstStyle/>
          <a:p>
            <a:fld id="{423D3E80-8656-42B4-B3C3-B2993B6576A4}" type="slidenum">
              <a:rPr lang="en-US" smtClean="0"/>
              <a:t>46</a:t>
            </a:fld>
            <a:endParaRPr lang="en-US" dirty="0"/>
          </a:p>
        </p:txBody>
      </p:sp>
    </p:spTree>
    <p:extLst>
      <p:ext uri="{BB962C8B-B14F-4D97-AF65-F5344CB8AC3E}">
        <p14:creationId xmlns:p14="http://schemas.microsoft.com/office/powerpoint/2010/main" val="30330403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3127" y="-194165"/>
            <a:ext cx="10515600" cy="1325563"/>
          </a:xfrm>
        </p:spPr>
        <p:txBody>
          <a:bodyPr/>
          <a:lstStyle/>
          <a:p>
            <a:pPr algn="ctr"/>
            <a:r>
              <a:rPr lang="en-US" b="1" dirty="0">
                <a:solidFill>
                  <a:srgbClr val="FFFF00"/>
                </a:solidFill>
              </a:rPr>
              <a:t>Hybrid businesses (service &amp; non-service)</a:t>
            </a:r>
            <a:endParaRPr lang="en-US" sz="1600" b="1" dirty="0">
              <a:solidFill>
                <a:srgbClr val="FFFF00"/>
              </a:solidFill>
            </a:endParaRPr>
          </a:p>
        </p:txBody>
      </p:sp>
      <p:sp>
        <p:nvSpPr>
          <p:cNvPr id="3" name="Content Placeholder 2"/>
          <p:cNvSpPr>
            <a:spLocks noGrp="1"/>
          </p:cNvSpPr>
          <p:nvPr>
            <p:ph idx="1"/>
          </p:nvPr>
        </p:nvSpPr>
        <p:spPr>
          <a:xfrm>
            <a:off x="219456" y="923544"/>
            <a:ext cx="11777472" cy="5696712"/>
          </a:xfrm>
        </p:spPr>
        <p:txBody>
          <a:bodyPr>
            <a:noAutofit/>
          </a:bodyPr>
          <a:lstStyle/>
          <a:p>
            <a:r>
              <a:rPr lang="en-US" sz="3600" dirty="0">
                <a:solidFill>
                  <a:schemeClr val="bg1"/>
                </a:solidFill>
              </a:rPr>
              <a:t>Taxpayers under the lower taxable income phase-out threshold are treated the same regardless of whether their business is a service business or not.</a:t>
            </a:r>
          </a:p>
          <a:p>
            <a:r>
              <a:rPr lang="en-US" sz="3600" dirty="0">
                <a:solidFill>
                  <a:schemeClr val="bg1"/>
                </a:solidFill>
              </a:rPr>
              <a:t>The IRS has not provided guidance for hybrid businesses (part service and part non-service).  Some possible options include:</a:t>
            </a:r>
          </a:p>
          <a:p>
            <a:pPr lvl="1"/>
            <a:r>
              <a:rPr lang="en-US" sz="3600" dirty="0">
                <a:solidFill>
                  <a:schemeClr val="bg1"/>
                </a:solidFill>
              </a:rPr>
              <a:t>A threshold test (i.e. at least 80% of the businesses assets are used in the non-service vertical) </a:t>
            </a:r>
          </a:p>
          <a:p>
            <a:pPr lvl="1"/>
            <a:r>
              <a:rPr lang="en-US" sz="3600" dirty="0">
                <a:solidFill>
                  <a:schemeClr val="bg1"/>
                </a:solidFill>
              </a:rPr>
              <a:t>Each vertical is treated separately using separate accounting for each.  Items such as  administrative overhead would be allocate accordingly</a:t>
            </a:r>
          </a:p>
        </p:txBody>
      </p:sp>
      <p:sp>
        <p:nvSpPr>
          <p:cNvPr id="6" name="Slide Number Placeholder 5"/>
          <p:cNvSpPr>
            <a:spLocks noGrp="1"/>
          </p:cNvSpPr>
          <p:nvPr>
            <p:ph type="sldNum" sz="quarter" idx="12"/>
          </p:nvPr>
        </p:nvSpPr>
        <p:spPr/>
        <p:txBody>
          <a:bodyPr/>
          <a:lstStyle/>
          <a:p>
            <a:fld id="{423D3E80-8656-42B4-B3C3-B2993B6576A4}" type="slidenum">
              <a:rPr lang="en-US" smtClean="0"/>
              <a:t>47</a:t>
            </a:fld>
            <a:endParaRPr lang="en-US" dirty="0"/>
          </a:p>
        </p:txBody>
      </p:sp>
    </p:spTree>
    <p:extLst>
      <p:ext uri="{BB962C8B-B14F-4D97-AF65-F5344CB8AC3E}">
        <p14:creationId xmlns:p14="http://schemas.microsoft.com/office/powerpoint/2010/main" val="12973910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10312" y="256032"/>
            <a:ext cx="11795759" cy="6465443"/>
          </a:xfrm>
        </p:spPr>
        <p:txBody>
          <a:bodyPr>
            <a:normAutofit fontScale="92500"/>
          </a:bodyPr>
          <a:lstStyle/>
          <a:p>
            <a:pPr marL="0" indent="0">
              <a:spcAft>
                <a:spcPts val="200"/>
              </a:spcAft>
              <a:buNone/>
            </a:pPr>
            <a:r>
              <a:rPr lang="en-US" b="1" dirty="0">
                <a:solidFill>
                  <a:srgbClr val="FFFF00"/>
                </a:solidFill>
              </a:rPr>
              <a:t>Example hybrid business income</a:t>
            </a:r>
            <a:endParaRPr lang="en-US" sz="1800" dirty="0">
              <a:solidFill>
                <a:srgbClr val="FFFF00"/>
              </a:solidFill>
            </a:endParaRPr>
          </a:p>
          <a:p>
            <a:pPr marL="400050" indent="-400050">
              <a:spcAft>
                <a:spcPts val="200"/>
              </a:spcAft>
            </a:pPr>
            <a:r>
              <a:rPr lang="en-US" dirty="0">
                <a:solidFill>
                  <a:schemeClr val="bg1"/>
                </a:solidFill>
              </a:rPr>
              <a:t>David is a doctor operating his business as an S corporation.  </a:t>
            </a:r>
          </a:p>
          <a:p>
            <a:pPr marL="400050" indent="-400050">
              <a:spcAft>
                <a:spcPts val="200"/>
              </a:spcAft>
            </a:pPr>
            <a:r>
              <a:rPr lang="en-US" dirty="0">
                <a:solidFill>
                  <a:schemeClr val="bg1"/>
                </a:solidFill>
              </a:rPr>
              <a:t>In addition to providing services, the corporation sells products  online. </a:t>
            </a:r>
          </a:p>
          <a:p>
            <a:pPr marL="400050" indent="-400050">
              <a:spcAft>
                <a:spcPts val="200"/>
              </a:spcAft>
            </a:pPr>
            <a:r>
              <a:rPr lang="en-US" dirty="0">
                <a:solidFill>
                  <a:schemeClr val="bg1"/>
                </a:solidFill>
              </a:rPr>
              <a:t>David’s pass-through income from the corporation is $500,000 and his taxable income before the deduction is also $500,000.</a:t>
            </a:r>
          </a:p>
          <a:p>
            <a:pPr marL="400050" indent="-400050">
              <a:spcAft>
                <a:spcPts val="200"/>
              </a:spcAft>
            </a:pPr>
            <a:r>
              <a:rPr lang="en-US" dirty="0">
                <a:solidFill>
                  <a:schemeClr val="bg1"/>
                </a:solidFill>
              </a:rPr>
              <a:t>He keeps accurate accounting of the separate activities and determines that of the $500,000 taxable income of the corporation, $50,000 is attributable to sales of online products.  He also determines that $20,000 of the corporation's salary expense is properly allocated to sales of the online products.</a:t>
            </a:r>
          </a:p>
          <a:p>
            <a:pPr marL="400050" indent="-400050">
              <a:spcAft>
                <a:spcPts val="200"/>
              </a:spcAft>
            </a:pPr>
            <a:r>
              <a:rPr lang="en-US" dirty="0">
                <a:solidFill>
                  <a:schemeClr val="bg1"/>
                </a:solidFill>
              </a:rPr>
              <a:t>David’s income is over the phase-out threshold for taking the deduction on income from a service business and receive no deduction.</a:t>
            </a:r>
          </a:p>
          <a:p>
            <a:pPr marL="400050" indent="-400050">
              <a:spcAft>
                <a:spcPts val="200"/>
              </a:spcAft>
            </a:pPr>
            <a:r>
              <a:rPr lang="en-US" dirty="0">
                <a:solidFill>
                  <a:schemeClr val="bg1"/>
                </a:solidFill>
              </a:rPr>
              <a:t>However, if the IRS rules that a hybrid business may take the deduction on the non-service portion of the income, David’s 199A deduction would be $10,000 (the lesser of 20% x $50,000 or 50% x $20,000 wages, which in this example are the same).</a:t>
            </a:r>
          </a:p>
        </p:txBody>
      </p:sp>
      <p:sp>
        <p:nvSpPr>
          <p:cNvPr id="5" name="Slide Number Placeholder 4"/>
          <p:cNvSpPr>
            <a:spLocks noGrp="1"/>
          </p:cNvSpPr>
          <p:nvPr>
            <p:ph type="sldNum" sz="quarter" idx="12"/>
          </p:nvPr>
        </p:nvSpPr>
        <p:spPr/>
        <p:txBody>
          <a:bodyPr/>
          <a:lstStyle/>
          <a:p>
            <a:fld id="{423D3E80-8656-42B4-B3C3-B2993B6576A4}" type="slidenum">
              <a:rPr lang="en-US" smtClean="0"/>
              <a:t>48</a:t>
            </a:fld>
            <a:endParaRPr lang="en-US" dirty="0"/>
          </a:p>
        </p:txBody>
      </p:sp>
    </p:spTree>
    <p:extLst>
      <p:ext uri="{BB962C8B-B14F-4D97-AF65-F5344CB8AC3E}">
        <p14:creationId xmlns:p14="http://schemas.microsoft.com/office/powerpoint/2010/main" val="4091983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29512" y="-54861"/>
            <a:ext cx="10515600" cy="1325563"/>
          </a:xfrm>
        </p:spPr>
        <p:txBody>
          <a:bodyPr/>
          <a:lstStyle/>
          <a:p>
            <a:pPr algn="ctr"/>
            <a:r>
              <a:rPr lang="en-US" b="1" dirty="0">
                <a:solidFill>
                  <a:srgbClr val="FFFF00"/>
                </a:solidFill>
              </a:rPr>
              <a:t>Multiple trades or businesses</a:t>
            </a:r>
          </a:p>
        </p:txBody>
      </p:sp>
      <p:sp>
        <p:nvSpPr>
          <p:cNvPr id="3" name="Content Placeholder 2"/>
          <p:cNvSpPr>
            <a:spLocks noGrp="1"/>
          </p:cNvSpPr>
          <p:nvPr>
            <p:ph idx="1"/>
          </p:nvPr>
        </p:nvSpPr>
        <p:spPr>
          <a:xfrm>
            <a:off x="320511" y="1270701"/>
            <a:ext cx="11453567" cy="4894429"/>
          </a:xfrm>
        </p:spPr>
        <p:txBody>
          <a:bodyPr>
            <a:normAutofit/>
          </a:bodyPr>
          <a:lstStyle/>
          <a:p>
            <a:r>
              <a:rPr lang="en-US" sz="4000" dirty="0">
                <a:solidFill>
                  <a:schemeClr val="bg1"/>
                </a:solidFill>
              </a:rPr>
              <a:t>Generally, the 199A deduction is initially determined separately with respect to each trade or business the taxpayer has.</a:t>
            </a:r>
          </a:p>
          <a:p>
            <a:r>
              <a:rPr lang="en-US" sz="4000" dirty="0">
                <a:solidFill>
                  <a:schemeClr val="bg1"/>
                </a:solidFill>
              </a:rPr>
              <a:t>The deductions are then combined to determine the total deduction.</a:t>
            </a:r>
          </a:p>
        </p:txBody>
      </p:sp>
      <p:sp>
        <p:nvSpPr>
          <p:cNvPr id="6" name="Slide Number Placeholder 5"/>
          <p:cNvSpPr>
            <a:spLocks noGrp="1"/>
          </p:cNvSpPr>
          <p:nvPr>
            <p:ph type="sldNum" sz="quarter" idx="12"/>
          </p:nvPr>
        </p:nvSpPr>
        <p:spPr/>
        <p:txBody>
          <a:bodyPr/>
          <a:lstStyle/>
          <a:p>
            <a:fld id="{423D3E80-8656-42B4-B3C3-B2993B6576A4}" type="slidenum">
              <a:rPr lang="en-US" smtClean="0"/>
              <a:t>49</a:t>
            </a:fld>
            <a:endParaRPr lang="en-US" dirty="0"/>
          </a:p>
        </p:txBody>
      </p:sp>
    </p:spTree>
    <p:extLst>
      <p:ext uri="{BB962C8B-B14F-4D97-AF65-F5344CB8AC3E}">
        <p14:creationId xmlns:p14="http://schemas.microsoft.com/office/powerpoint/2010/main" val="10579164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465020426"/>
              </p:ext>
            </p:extLst>
          </p:nvPr>
        </p:nvGraphicFramePr>
        <p:xfrm>
          <a:off x="838200" y="448747"/>
          <a:ext cx="10515600" cy="3657600"/>
        </p:xfrm>
        <a:graphic>
          <a:graphicData uri="http://schemas.openxmlformats.org/drawingml/2006/table">
            <a:tbl>
              <a:tblPr firstRow="1" bandRow="1">
                <a:tableStyleId>{5C22544A-7EE6-4342-B048-85BDC9FD1C3A}</a:tableStyleId>
              </a:tblPr>
              <a:tblGrid>
                <a:gridCol w="4322275">
                  <a:extLst>
                    <a:ext uri="{9D8B030D-6E8A-4147-A177-3AD203B41FA5}">
                      <a16:colId xmlns:a16="http://schemas.microsoft.com/office/drawing/2014/main" val="20000"/>
                    </a:ext>
                  </a:extLst>
                </a:gridCol>
                <a:gridCol w="2109458">
                  <a:extLst>
                    <a:ext uri="{9D8B030D-6E8A-4147-A177-3AD203B41FA5}">
                      <a16:colId xmlns:a16="http://schemas.microsoft.com/office/drawing/2014/main" val="20001"/>
                    </a:ext>
                  </a:extLst>
                </a:gridCol>
                <a:gridCol w="2064190">
                  <a:extLst>
                    <a:ext uri="{9D8B030D-6E8A-4147-A177-3AD203B41FA5}">
                      <a16:colId xmlns:a16="http://schemas.microsoft.com/office/drawing/2014/main" val="20002"/>
                    </a:ext>
                  </a:extLst>
                </a:gridCol>
                <a:gridCol w="2019677">
                  <a:extLst>
                    <a:ext uri="{9D8B030D-6E8A-4147-A177-3AD203B41FA5}">
                      <a16:colId xmlns:a16="http://schemas.microsoft.com/office/drawing/2014/main" val="20003"/>
                    </a:ext>
                  </a:extLst>
                </a:gridCol>
              </a:tblGrid>
              <a:tr h="130828">
                <a:tc>
                  <a:txBody>
                    <a:bodyPr/>
                    <a:lstStyle/>
                    <a:p>
                      <a:endParaRPr lang="en-US" dirty="0"/>
                    </a:p>
                  </a:txBody>
                  <a:tcPr/>
                </a:tc>
                <a:tc>
                  <a:txBody>
                    <a:bodyPr/>
                    <a:lstStyle/>
                    <a:p>
                      <a:pPr algn="ctr"/>
                      <a:r>
                        <a:rPr lang="en-US" dirty="0"/>
                        <a:t>Law Practice</a:t>
                      </a:r>
                    </a:p>
                  </a:txBody>
                  <a:tcPr/>
                </a:tc>
                <a:tc>
                  <a:txBody>
                    <a:bodyPr/>
                    <a:lstStyle/>
                    <a:p>
                      <a:pPr algn="ctr"/>
                      <a:r>
                        <a:rPr lang="en-US" dirty="0"/>
                        <a:t>Rental</a:t>
                      </a:r>
                    </a:p>
                  </a:txBody>
                  <a:tcPr/>
                </a:tc>
                <a:tc>
                  <a:txBody>
                    <a:bodyPr/>
                    <a:lstStyle/>
                    <a:p>
                      <a:pPr algn="ctr"/>
                      <a:r>
                        <a:rPr lang="en-US" dirty="0"/>
                        <a:t>S corporation</a:t>
                      </a:r>
                    </a:p>
                  </a:txBody>
                  <a:tcPr/>
                </a:tc>
                <a:extLst>
                  <a:ext uri="{0D108BD9-81ED-4DB2-BD59-A6C34878D82A}">
                    <a16:rowId xmlns:a16="http://schemas.microsoft.com/office/drawing/2014/main" val="10000"/>
                  </a:ext>
                </a:extLst>
              </a:tr>
              <a:tr h="130828">
                <a:tc>
                  <a:txBody>
                    <a:bodyPr/>
                    <a:lstStyle/>
                    <a:p>
                      <a:r>
                        <a:rPr lang="en-US" sz="1800" b="0" i="0" u="none" strike="noStrike" kern="1200" baseline="0" dirty="0">
                          <a:solidFill>
                            <a:schemeClr val="dk1"/>
                          </a:solidFill>
                          <a:latin typeface="+mn-lt"/>
                          <a:ea typeface="+mn-ea"/>
                          <a:cs typeface="+mn-cs"/>
                        </a:rPr>
                        <a:t>(A) Net qualifying business income</a:t>
                      </a:r>
                      <a:endParaRPr lang="en-US" dirty="0"/>
                    </a:p>
                  </a:txBody>
                  <a:tcPr/>
                </a:tc>
                <a:tc>
                  <a:txBody>
                    <a:bodyPr/>
                    <a:lstStyle/>
                    <a:p>
                      <a:pPr algn="r"/>
                      <a:r>
                        <a:rPr lang="en-US" dirty="0"/>
                        <a:t>$300,000</a:t>
                      </a:r>
                    </a:p>
                  </a:txBody>
                  <a:tcPr/>
                </a:tc>
                <a:tc>
                  <a:txBody>
                    <a:bodyPr/>
                    <a:lstStyle/>
                    <a:p>
                      <a:pPr algn="r"/>
                      <a:r>
                        <a:rPr lang="en-US" dirty="0"/>
                        <a:t>$10,000</a:t>
                      </a:r>
                    </a:p>
                  </a:txBody>
                  <a:tcPr/>
                </a:tc>
                <a:tc>
                  <a:txBody>
                    <a:bodyPr/>
                    <a:lstStyle/>
                    <a:p>
                      <a:pPr algn="r"/>
                      <a:r>
                        <a:rPr lang="en-US" dirty="0"/>
                        <a:t>$20,000</a:t>
                      </a:r>
                    </a:p>
                  </a:txBody>
                  <a:tcPr/>
                </a:tc>
                <a:extLst>
                  <a:ext uri="{0D108BD9-81ED-4DB2-BD59-A6C34878D82A}">
                    <a16:rowId xmlns:a16="http://schemas.microsoft.com/office/drawing/2014/main" val="10001"/>
                  </a:ext>
                </a:extLst>
              </a:tr>
              <a:tr h="130828">
                <a:tc>
                  <a:txBody>
                    <a:bodyPr/>
                    <a:lstStyle/>
                    <a:p>
                      <a:r>
                        <a:rPr lang="en-US" sz="1800" b="0" i="0" u="none" strike="noStrike" kern="1200" baseline="0" dirty="0">
                          <a:solidFill>
                            <a:schemeClr val="dk1"/>
                          </a:solidFill>
                          <a:latin typeface="+mn-lt"/>
                          <a:ea typeface="+mn-ea"/>
                          <a:cs typeface="+mn-cs"/>
                        </a:rPr>
                        <a:t>(B) Taxable income before IRC §199A</a:t>
                      </a:r>
                      <a:endParaRPr lang="en-US" dirty="0"/>
                    </a:p>
                  </a:txBody>
                  <a:tcPr/>
                </a:tc>
                <a:tc>
                  <a:txBody>
                    <a:bodyPr/>
                    <a:lstStyle/>
                    <a:p>
                      <a:pPr algn="r"/>
                      <a:r>
                        <a:rPr lang="en-US" dirty="0"/>
                        <a:t>$370,000</a:t>
                      </a:r>
                    </a:p>
                  </a:txBody>
                  <a:tcPr/>
                </a:tc>
                <a:tc>
                  <a:txBody>
                    <a:bodyPr/>
                    <a:lstStyle/>
                    <a:p>
                      <a:pPr algn="r"/>
                      <a:r>
                        <a:rPr lang="en-US" dirty="0"/>
                        <a:t>$370,000</a:t>
                      </a:r>
                    </a:p>
                  </a:txBody>
                  <a:tcPr/>
                </a:tc>
                <a:tc>
                  <a:txBody>
                    <a:bodyPr/>
                    <a:lstStyle/>
                    <a:p>
                      <a:pPr algn="r"/>
                      <a:r>
                        <a:rPr lang="en-US" dirty="0"/>
                        <a:t>$370,000</a:t>
                      </a:r>
                    </a:p>
                  </a:txBody>
                  <a:tcPr/>
                </a:tc>
                <a:extLst>
                  <a:ext uri="{0D108BD9-81ED-4DB2-BD59-A6C34878D82A}">
                    <a16:rowId xmlns:a16="http://schemas.microsoft.com/office/drawing/2014/main" val="10002"/>
                  </a:ext>
                </a:extLst>
              </a:tr>
              <a:tr h="130828">
                <a:tc>
                  <a:txBody>
                    <a:bodyPr/>
                    <a:lstStyle/>
                    <a:p>
                      <a:r>
                        <a:rPr lang="en-US" sz="1800" b="0" i="0" u="none" strike="noStrike" kern="1200" baseline="0" dirty="0">
                          <a:solidFill>
                            <a:schemeClr val="dk1"/>
                          </a:solidFill>
                          <a:latin typeface="+mn-lt"/>
                          <a:ea typeface="+mn-ea"/>
                          <a:cs typeface="+mn-cs"/>
                        </a:rPr>
                        <a:t>Lesser of (A) or (B)</a:t>
                      </a:r>
                      <a:endParaRPr lang="en-US" dirty="0"/>
                    </a:p>
                  </a:txBody>
                  <a:tcPr/>
                </a:tc>
                <a:tc>
                  <a:txBody>
                    <a:bodyPr/>
                    <a:lstStyle/>
                    <a:p>
                      <a:pPr algn="r"/>
                      <a:r>
                        <a:rPr lang="en-US" dirty="0"/>
                        <a:t>$300,000</a:t>
                      </a:r>
                    </a:p>
                  </a:txBody>
                  <a:tcPr/>
                </a:tc>
                <a:tc>
                  <a:txBody>
                    <a:bodyPr/>
                    <a:lstStyle/>
                    <a:p>
                      <a:pPr algn="r"/>
                      <a:r>
                        <a:rPr lang="en-US" dirty="0"/>
                        <a:t>$10,000</a:t>
                      </a:r>
                    </a:p>
                  </a:txBody>
                  <a:tcPr/>
                </a:tc>
                <a:tc>
                  <a:txBody>
                    <a:bodyPr/>
                    <a:lstStyle/>
                    <a:p>
                      <a:pPr algn="r"/>
                      <a:r>
                        <a:rPr lang="en-US" dirty="0"/>
                        <a:t>$20,000</a:t>
                      </a:r>
                    </a:p>
                  </a:txBody>
                  <a:tcPr/>
                </a:tc>
                <a:extLst>
                  <a:ext uri="{0D108BD9-81ED-4DB2-BD59-A6C34878D82A}">
                    <a16:rowId xmlns:a16="http://schemas.microsoft.com/office/drawing/2014/main" val="10003"/>
                  </a:ext>
                </a:extLst>
              </a:tr>
              <a:tr h="130828">
                <a:tc>
                  <a:txBody>
                    <a:bodyPr/>
                    <a:lstStyle/>
                    <a:p>
                      <a:r>
                        <a:rPr lang="en-US" sz="1800" b="0" i="0" u="none" strike="noStrike" kern="1200" baseline="0" dirty="0">
                          <a:solidFill>
                            <a:schemeClr val="dk1"/>
                          </a:solidFill>
                          <a:latin typeface="+mn-lt"/>
                          <a:ea typeface="+mn-ea"/>
                          <a:cs typeface="+mn-cs"/>
                        </a:rPr>
                        <a:t>IRC §199A deduction (20% of above)</a:t>
                      </a:r>
                      <a:endParaRPr lang="en-US" dirty="0"/>
                    </a:p>
                  </a:txBody>
                  <a:tcPr/>
                </a:tc>
                <a:tc>
                  <a:txBody>
                    <a:bodyPr/>
                    <a:lstStyle/>
                    <a:p>
                      <a:pPr algn="r"/>
                      <a:r>
                        <a:rPr lang="en-US" dirty="0"/>
                        <a:t>$600,000</a:t>
                      </a:r>
                    </a:p>
                  </a:txBody>
                  <a:tcPr/>
                </a:tc>
                <a:tc>
                  <a:txBody>
                    <a:bodyPr/>
                    <a:lstStyle/>
                    <a:p>
                      <a:pPr algn="r"/>
                      <a:r>
                        <a:rPr lang="en-US" dirty="0"/>
                        <a:t>$2,000</a:t>
                      </a:r>
                    </a:p>
                  </a:txBody>
                  <a:tcPr/>
                </a:tc>
                <a:tc>
                  <a:txBody>
                    <a:bodyPr/>
                    <a:lstStyle/>
                    <a:p>
                      <a:pPr algn="r"/>
                      <a:r>
                        <a:rPr lang="en-US" dirty="0"/>
                        <a:t>$4,000</a:t>
                      </a:r>
                    </a:p>
                  </a:txBody>
                  <a:tcPr/>
                </a:tc>
                <a:extLst>
                  <a:ext uri="{0D108BD9-81ED-4DB2-BD59-A6C34878D82A}">
                    <a16:rowId xmlns:a16="http://schemas.microsoft.com/office/drawing/2014/main" val="10004"/>
                  </a:ext>
                </a:extLst>
              </a:tr>
              <a:tr h="130828">
                <a:tc>
                  <a:txBody>
                    <a:bodyPr/>
                    <a:lstStyle/>
                    <a:p>
                      <a:r>
                        <a:rPr lang="en-US" sz="1800" b="0" i="0" u="none" strike="noStrike" kern="1200" baseline="0" dirty="0">
                          <a:solidFill>
                            <a:schemeClr val="dk1"/>
                          </a:solidFill>
                          <a:latin typeface="+mn-lt"/>
                          <a:ea typeface="+mn-ea"/>
                          <a:cs typeface="+mn-cs"/>
                        </a:rPr>
                        <a:t>W-2 wages paid</a:t>
                      </a:r>
                      <a:endParaRPr lang="en-US" dirty="0"/>
                    </a:p>
                  </a:txBody>
                  <a:tcPr/>
                </a:tc>
                <a:tc>
                  <a:txBody>
                    <a:bodyPr/>
                    <a:lstStyle/>
                    <a:p>
                      <a:pPr algn="r"/>
                      <a:r>
                        <a:rPr lang="en-US" dirty="0"/>
                        <a:t>N/A</a:t>
                      </a:r>
                    </a:p>
                  </a:txBody>
                  <a:tcPr/>
                </a:tc>
                <a:tc>
                  <a:txBody>
                    <a:bodyPr/>
                    <a:lstStyle/>
                    <a:p>
                      <a:pPr algn="r"/>
                      <a:r>
                        <a:rPr lang="en-US" dirty="0"/>
                        <a:t>$0</a:t>
                      </a:r>
                    </a:p>
                  </a:txBody>
                  <a:tcPr/>
                </a:tc>
                <a:tc>
                  <a:txBody>
                    <a:bodyPr/>
                    <a:lstStyle/>
                    <a:p>
                      <a:pPr algn="r"/>
                      <a:r>
                        <a:rPr lang="en-US" dirty="0"/>
                        <a:t>$5,000</a:t>
                      </a:r>
                    </a:p>
                  </a:txBody>
                  <a:tcPr/>
                </a:tc>
                <a:extLst>
                  <a:ext uri="{0D108BD9-81ED-4DB2-BD59-A6C34878D82A}">
                    <a16:rowId xmlns:a16="http://schemas.microsoft.com/office/drawing/2014/main" val="10005"/>
                  </a:ext>
                </a:extLst>
              </a:tr>
              <a:tr h="130828">
                <a:tc>
                  <a:txBody>
                    <a:bodyPr/>
                    <a:lstStyle/>
                    <a:p>
                      <a:r>
                        <a:rPr lang="en-US" sz="1800" b="0" i="0" u="none" strike="noStrike" kern="1200" baseline="0" dirty="0">
                          <a:solidFill>
                            <a:schemeClr val="dk1"/>
                          </a:solidFill>
                          <a:latin typeface="+mn-lt"/>
                          <a:ea typeface="+mn-ea"/>
                          <a:cs typeface="+mn-cs"/>
                        </a:rPr>
                        <a:t>Unadjusted basis of depreciable assets</a:t>
                      </a:r>
                      <a:endParaRPr lang="en-US" dirty="0"/>
                    </a:p>
                  </a:txBody>
                  <a:tcPr/>
                </a:tc>
                <a:tc>
                  <a:txBody>
                    <a:bodyPr/>
                    <a:lstStyle/>
                    <a:p>
                      <a:pPr algn="r"/>
                      <a:r>
                        <a:rPr lang="en-US" dirty="0"/>
                        <a:t>N/A</a:t>
                      </a:r>
                    </a:p>
                  </a:txBody>
                  <a:tcPr/>
                </a:tc>
                <a:tc>
                  <a:txBody>
                    <a:bodyPr/>
                    <a:lstStyle/>
                    <a:p>
                      <a:pPr algn="r"/>
                      <a:r>
                        <a:rPr lang="en-US" dirty="0"/>
                        <a:t>$1,000,000</a:t>
                      </a:r>
                    </a:p>
                  </a:txBody>
                  <a:tcPr/>
                </a:tc>
                <a:tc>
                  <a:txBody>
                    <a:bodyPr/>
                    <a:lstStyle/>
                    <a:p>
                      <a:pPr algn="r"/>
                      <a:r>
                        <a:rPr lang="en-US" dirty="0"/>
                        <a:t>$20,000</a:t>
                      </a:r>
                    </a:p>
                  </a:txBody>
                  <a:tcPr/>
                </a:tc>
                <a:extLst>
                  <a:ext uri="{0D108BD9-81ED-4DB2-BD59-A6C34878D82A}">
                    <a16:rowId xmlns:a16="http://schemas.microsoft.com/office/drawing/2014/main" val="10006"/>
                  </a:ext>
                </a:extLst>
              </a:tr>
              <a:tr h="130828">
                <a:tc>
                  <a:txBody>
                    <a:bodyPr/>
                    <a:lstStyle/>
                    <a:p>
                      <a:r>
                        <a:rPr lang="en-US" sz="1800" b="0" i="0" u="none" strike="noStrike" kern="1200" baseline="0" dirty="0">
                          <a:solidFill>
                            <a:schemeClr val="dk1"/>
                          </a:solidFill>
                          <a:latin typeface="+mn-lt"/>
                          <a:ea typeface="+mn-ea"/>
                          <a:cs typeface="+mn-cs"/>
                        </a:rPr>
                        <a:t>50% of W-2</a:t>
                      </a:r>
                      <a:endParaRPr lang="en-US" dirty="0"/>
                    </a:p>
                  </a:txBody>
                  <a:tcPr/>
                </a:tc>
                <a:tc>
                  <a:txBody>
                    <a:bodyPr/>
                    <a:lstStyle/>
                    <a:p>
                      <a:pPr algn="r"/>
                      <a:r>
                        <a:rPr lang="en-US" dirty="0"/>
                        <a:t>N/A</a:t>
                      </a:r>
                    </a:p>
                  </a:txBody>
                  <a:tcPr/>
                </a:tc>
                <a:tc>
                  <a:txBody>
                    <a:bodyPr/>
                    <a:lstStyle/>
                    <a:p>
                      <a:pPr algn="r"/>
                      <a:r>
                        <a:rPr lang="en-US" dirty="0"/>
                        <a:t>$0</a:t>
                      </a:r>
                    </a:p>
                  </a:txBody>
                  <a:tcPr/>
                </a:tc>
                <a:tc>
                  <a:txBody>
                    <a:bodyPr/>
                    <a:lstStyle/>
                    <a:p>
                      <a:pPr algn="r"/>
                      <a:r>
                        <a:rPr lang="en-US" dirty="0"/>
                        <a:t>$2,500</a:t>
                      </a:r>
                    </a:p>
                  </a:txBody>
                  <a:tcPr/>
                </a:tc>
                <a:extLst>
                  <a:ext uri="{0D108BD9-81ED-4DB2-BD59-A6C34878D82A}">
                    <a16:rowId xmlns:a16="http://schemas.microsoft.com/office/drawing/2014/main" val="10007"/>
                  </a:ext>
                </a:extLst>
              </a:tr>
              <a:tr h="130828">
                <a:tc>
                  <a:txBody>
                    <a:bodyPr/>
                    <a:lstStyle/>
                    <a:p>
                      <a:r>
                        <a:rPr lang="en-US" sz="1800" b="0" i="0" u="none" strike="noStrike" kern="1200" baseline="0" dirty="0">
                          <a:solidFill>
                            <a:schemeClr val="dk1"/>
                          </a:solidFill>
                          <a:latin typeface="+mn-lt"/>
                          <a:ea typeface="+mn-ea"/>
                          <a:cs typeface="+mn-cs"/>
                        </a:rPr>
                        <a:t>25% of W-2 + 2.5% of assets</a:t>
                      </a:r>
                      <a:endParaRPr lang="en-US" dirty="0"/>
                    </a:p>
                  </a:txBody>
                  <a:tcPr/>
                </a:tc>
                <a:tc>
                  <a:txBody>
                    <a:bodyPr/>
                    <a:lstStyle/>
                    <a:p>
                      <a:pPr algn="r"/>
                      <a:r>
                        <a:rPr lang="en-US" dirty="0"/>
                        <a:t>N/A</a:t>
                      </a:r>
                    </a:p>
                  </a:txBody>
                  <a:tcPr/>
                </a:tc>
                <a:tc>
                  <a:txBody>
                    <a:bodyPr/>
                    <a:lstStyle/>
                    <a:p>
                      <a:pPr algn="r"/>
                      <a:r>
                        <a:rPr lang="en-US" dirty="0"/>
                        <a:t>$25,000</a:t>
                      </a:r>
                    </a:p>
                  </a:txBody>
                  <a:tcPr/>
                </a:tc>
                <a:tc>
                  <a:txBody>
                    <a:bodyPr/>
                    <a:lstStyle/>
                    <a:p>
                      <a:pPr algn="r"/>
                      <a:r>
                        <a:rPr lang="en-US" dirty="0"/>
                        <a:t>$1,750</a:t>
                      </a:r>
                    </a:p>
                  </a:txBody>
                  <a:tcPr/>
                </a:tc>
                <a:extLst>
                  <a:ext uri="{0D108BD9-81ED-4DB2-BD59-A6C34878D82A}">
                    <a16:rowId xmlns:a16="http://schemas.microsoft.com/office/drawing/2014/main" val="10008"/>
                  </a:ext>
                </a:extLst>
              </a:tr>
              <a:tr h="130828">
                <a:tc>
                  <a:txBody>
                    <a:bodyPr/>
                    <a:lstStyle/>
                    <a:p>
                      <a:r>
                        <a:rPr lang="en-US" sz="1800" b="0" i="0" u="none" strike="noStrike" kern="1200" baseline="0" dirty="0">
                          <a:solidFill>
                            <a:schemeClr val="dk1"/>
                          </a:solidFill>
                          <a:latin typeface="+mn-lt"/>
                          <a:ea typeface="+mn-ea"/>
                          <a:cs typeface="+mn-cs"/>
                        </a:rPr>
                        <a:t>Allowable deduction</a:t>
                      </a:r>
                      <a:endParaRPr lang="en-US" dirty="0"/>
                    </a:p>
                  </a:txBody>
                  <a:tcPr/>
                </a:tc>
                <a:tc>
                  <a:txBody>
                    <a:bodyPr/>
                    <a:lstStyle/>
                    <a:p>
                      <a:pPr algn="r"/>
                      <a:r>
                        <a:rPr lang="en-US" dirty="0"/>
                        <a:t>$0</a:t>
                      </a:r>
                    </a:p>
                  </a:txBody>
                  <a:tcPr/>
                </a:tc>
                <a:tc>
                  <a:txBody>
                    <a:bodyPr/>
                    <a:lstStyle/>
                    <a:p>
                      <a:pPr algn="r"/>
                      <a:r>
                        <a:rPr lang="en-US" dirty="0"/>
                        <a:t>$2,000</a:t>
                      </a:r>
                    </a:p>
                  </a:txBody>
                  <a:tcPr/>
                </a:tc>
                <a:tc>
                  <a:txBody>
                    <a:bodyPr/>
                    <a:lstStyle/>
                    <a:p>
                      <a:pPr algn="r"/>
                      <a:r>
                        <a:rPr lang="en-US" dirty="0"/>
                        <a:t>$2,500</a:t>
                      </a:r>
                    </a:p>
                  </a:txBody>
                  <a:tcPr/>
                </a:tc>
                <a:extLst>
                  <a:ext uri="{0D108BD9-81ED-4DB2-BD59-A6C34878D82A}">
                    <a16:rowId xmlns:a16="http://schemas.microsoft.com/office/drawing/2014/main" val="10009"/>
                  </a:ext>
                </a:extLst>
              </a:tr>
            </a:tbl>
          </a:graphicData>
        </a:graphic>
      </p:graphicFrame>
      <p:sp>
        <p:nvSpPr>
          <p:cNvPr id="5" name="TextBox 4"/>
          <p:cNvSpPr txBox="1"/>
          <p:nvPr/>
        </p:nvSpPr>
        <p:spPr>
          <a:xfrm>
            <a:off x="81860" y="107722"/>
            <a:ext cx="10701196" cy="369332"/>
          </a:xfrm>
          <a:prstGeom prst="rect">
            <a:avLst/>
          </a:prstGeom>
          <a:noFill/>
        </p:spPr>
        <p:txBody>
          <a:bodyPr wrap="square" rtlCol="0">
            <a:spAutoFit/>
          </a:bodyPr>
          <a:lstStyle/>
          <a:p>
            <a:r>
              <a:rPr lang="en-US" i="1" dirty="0">
                <a:solidFill>
                  <a:schemeClr val="bg1"/>
                </a:solidFill>
              </a:rPr>
              <a:t>Determining deduction for multiple businesses</a:t>
            </a:r>
            <a:endParaRPr lang="en-US" dirty="0">
              <a:solidFill>
                <a:schemeClr val="bg1"/>
              </a:solidFill>
            </a:endParaRPr>
          </a:p>
        </p:txBody>
      </p:sp>
      <p:sp>
        <p:nvSpPr>
          <p:cNvPr id="7" name="TextBox 6">
            <a:extLst>
              <a:ext uri="{FF2B5EF4-FFF2-40B4-BE49-F238E27FC236}">
                <a16:creationId xmlns:a16="http://schemas.microsoft.com/office/drawing/2014/main" id="{4C27F73F-3A9D-4131-A5A6-925564EA0673}"/>
              </a:ext>
            </a:extLst>
          </p:cNvPr>
          <p:cNvSpPr txBox="1"/>
          <p:nvPr/>
        </p:nvSpPr>
        <p:spPr>
          <a:xfrm>
            <a:off x="81860" y="4134177"/>
            <a:ext cx="11924212" cy="2677656"/>
          </a:xfrm>
          <a:prstGeom prst="rect">
            <a:avLst/>
          </a:prstGeom>
          <a:noFill/>
        </p:spPr>
        <p:txBody>
          <a:bodyPr wrap="square" rtlCol="0">
            <a:spAutoFit/>
          </a:bodyPr>
          <a:lstStyle/>
          <a:p>
            <a:pPr marL="285750" indent="-285750">
              <a:buFont typeface="Arial" panose="020B0604020202020204" pitchFamily="34" charset="0"/>
              <a:buChar char="•"/>
            </a:pPr>
            <a:r>
              <a:rPr lang="en-US" sz="2100" dirty="0">
                <a:solidFill>
                  <a:schemeClr val="bg1"/>
                </a:solidFill>
              </a:rPr>
              <a:t>Carl owns a law practice. His Sch C </a:t>
            </a:r>
            <a:r>
              <a:rPr lang="en-US" sz="2100" dirty="0" err="1">
                <a:solidFill>
                  <a:schemeClr val="bg1"/>
                </a:solidFill>
              </a:rPr>
              <a:t>inc</a:t>
            </a:r>
            <a:r>
              <a:rPr lang="en-US" sz="2100" dirty="0">
                <a:solidFill>
                  <a:schemeClr val="bg1"/>
                </a:solidFill>
              </a:rPr>
              <a:t> is $300k. He is single and has taxable income of $370k before the deduction  He has no capital gains.</a:t>
            </a:r>
          </a:p>
          <a:p>
            <a:pPr marL="285750" indent="-285750">
              <a:buFont typeface="Arial" panose="020B0604020202020204" pitchFamily="34" charset="0"/>
              <a:buChar char="•"/>
            </a:pPr>
            <a:r>
              <a:rPr lang="en-US" sz="2100" dirty="0">
                <a:solidFill>
                  <a:schemeClr val="bg1"/>
                </a:solidFill>
              </a:rPr>
              <a:t>He has a rental property that generates $10,000 in rental income and </a:t>
            </a:r>
            <a:r>
              <a:rPr lang="en-US" sz="2100" dirty="0" err="1">
                <a:solidFill>
                  <a:schemeClr val="bg1"/>
                </a:solidFill>
              </a:rPr>
              <a:t>depr</a:t>
            </a:r>
            <a:r>
              <a:rPr lang="en-US" sz="2100" dirty="0">
                <a:solidFill>
                  <a:schemeClr val="bg1"/>
                </a:solidFill>
              </a:rPr>
              <a:t> property has </a:t>
            </a:r>
            <a:r>
              <a:rPr lang="en-US" sz="2100" dirty="0" err="1">
                <a:solidFill>
                  <a:schemeClr val="bg1"/>
                </a:solidFill>
              </a:rPr>
              <a:t>unadj</a:t>
            </a:r>
            <a:r>
              <a:rPr lang="en-US" sz="2100" dirty="0">
                <a:solidFill>
                  <a:schemeClr val="bg1"/>
                </a:solidFill>
              </a:rPr>
              <a:t> basis of $1MM</a:t>
            </a:r>
          </a:p>
          <a:p>
            <a:pPr marL="285750" indent="-285750">
              <a:buFont typeface="Arial" panose="020B0604020202020204" pitchFamily="34" charset="0"/>
              <a:buChar char="•"/>
            </a:pPr>
            <a:r>
              <a:rPr lang="en-US" sz="2100" dirty="0">
                <a:solidFill>
                  <a:schemeClr val="bg1"/>
                </a:solidFill>
              </a:rPr>
              <a:t>He is a S/H in an S </a:t>
            </a:r>
            <a:r>
              <a:rPr lang="en-US" sz="2100" dirty="0" err="1">
                <a:solidFill>
                  <a:schemeClr val="bg1"/>
                </a:solidFill>
              </a:rPr>
              <a:t>corp</a:t>
            </a:r>
            <a:r>
              <a:rPr lang="en-US" sz="2100" dirty="0">
                <a:solidFill>
                  <a:schemeClr val="bg1"/>
                </a:solidFill>
              </a:rPr>
              <a:t> that sells watches. His allocable </a:t>
            </a:r>
            <a:r>
              <a:rPr lang="en-US" sz="2100" dirty="0" err="1">
                <a:solidFill>
                  <a:schemeClr val="bg1"/>
                </a:solidFill>
              </a:rPr>
              <a:t>inc</a:t>
            </a:r>
            <a:r>
              <a:rPr lang="en-US" sz="2100" dirty="0">
                <a:solidFill>
                  <a:schemeClr val="bg1"/>
                </a:solidFill>
              </a:rPr>
              <a:t> from that business is $20k, his allocable W-2 amount is $5k, and his allocable share of depreciable assets is $20k.</a:t>
            </a:r>
          </a:p>
          <a:p>
            <a:r>
              <a:rPr lang="en-US" sz="2100" dirty="0">
                <a:solidFill>
                  <a:schemeClr val="bg1"/>
                </a:solidFill>
              </a:rPr>
              <a:t>Carl's total deduction is $4,500. He is not allowed a deduction with respect to income from his law practice because he is over the taxable income threshold.</a:t>
            </a:r>
          </a:p>
        </p:txBody>
      </p:sp>
    </p:spTree>
    <p:extLst>
      <p:ext uri="{BB962C8B-B14F-4D97-AF65-F5344CB8AC3E}">
        <p14:creationId xmlns:p14="http://schemas.microsoft.com/office/powerpoint/2010/main" val="29905581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61502"/>
            <a:ext cx="10752117" cy="1325563"/>
          </a:xfrm>
        </p:spPr>
        <p:txBody>
          <a:bodyPr>
            <a:normAutofit/>
          </a:bodyPr>
          <a:lstStyle/>
          <a:p>
            <a:r>
              <a:rPr lang="en-US" sz="3600" b="1" dirty="0">
                <a:solidFill>
                  <a:schemeClr val="bg1"/>
                </a:solidFill>
              </a:rPr>
              <a:t>Business Losses and the “Deduction Reduction”</a:t>
            </a:r>
            <a:endParaRPr lang="en-US" sz="1100" dirty="0">
              <a:solidFill>
                <a:schemeClr val="bg1"/>
              </a:solidFill>
            </a:endParaRPr>
          </a:p>
        </p:txBody>
      </p:sp>
      <p:sp>
        <p:nvSpPr>
          <p:cNvPr id="3" name="Content Placeholder 2"/>
          <p:cNvSpPr>
            <a:spLocks noGrp="1"/>
          </p:cNvSpPr>
          <p:nvPr>
            <p:ph idx="1"/>
          </p:nvPr>
        </p:nvSpPr>
        <p:spPr>
          <a:xfrm>
            <a:off x="237744" y="914400"/>
            <a:ext cx="11731751" cy="5696712"/>
          </a:xfrm>
        </p:spPr>
        <p:txBody>
          <a:bodyPr>
            <a:noAutofit/>
          </a:bodyPr>
          <a:lstStyle/>
          <a:p>
            <a:pPr marL="0" indent="0">
              <a:spcBef>
                <a:spcPts val="600"/>
              </a:spcBef>
              <a:spcAft>
                <a:spcPts val="600"/>
              </a:spcAft>
              <a:buNone/>
            </a:pPr>
            <a:r>
              <a:rPr lang="en-US" dirty="0">
                <a:solidFill>
                  <a:schemeClr val="bg1"/>
                </a:solidFill>
              </a:rPr>
              <a:t>Net business losses may come into play under two scenarios:</a:t>
            </a:r>
          </a:p>
          <a:p>
            <a:pPr marL="914400" lvl="1" indent="-339725">
              <a:spcBef>
                <a:spcPts val="600"/>
              </a:spcBef>
              <a:spcAft>
                <a:spcPts val="600"/>
              </a:spcAft>
              <a:buFont typeface="+mj-lt"/>
              <a:buAutoNum type="arabicPeriod"/>
            </a:pPr>
            <a:r>
              <a:rPr lang="en-US" sz="2800" dirty="0">
                <a:solidFill>
                  <a:schemeClr val="bg1"/>
                </a:solidFill>
              </a:rPr>
              <a:t>If the taxpayer's overall net business income is less than $0; or</a:t>
            </a:r>
          </a:p>
          <a:p>
            <a:pPr marL="914400" lvl="1" indent="-339725">
              <a:spcBef>
                <a:spcPts val="600"/>
              </a:spcBef>
              <a:spcAft>
                <a:spcPts val="600"/>
              </a:spcAft>
              <a:buFont typeface="+mj-lt"/>
              <a:buAutoNum type="arabicPeriod"/>
            </a:pPr>
            <a:r>
              <a:rPr lang="en-US" sz="2800" dirty="0">
                <a:solidFill>
                  <a:schemeClr val="bg1"/>
                </a:solidFill>
              </a:rPr>
              <a:t>If the taxpayer has more than one businesses, has combined net business income and at least one business has a loss.</a:t>
            </a:r>
            <a:endParaRPr lang="en-US" sz="1050" dirty="0">
              <a:solidFill>
                <a:schemeClr val="bg1"/>
              </a:solidFill>
            </a:endParaRPr>
          </a:p>
          <a:p>
            <a:pPr marL="0" indent="0">
              <a:spcBef>
                <a:spcPts val="600"/>
              </a:spcBef>
              <a:spcAft>
                <a:spcPts val="600"/>
              </a:spcAft>
              <a:buNone/>
            </a:pPr>
            <a:r>
              <a:rPr lang="en-US" dirty="0">
                <a:solidFill>
                  <a:schemeClr val="bg1"/>
                </a:solidFill>
              </a:rPr>
              <a:t>Combined business loss</a:t>
            </a:r>
          </a:p>
          <a:p>
            <a:pPr marL="687388">
              <a:spcBef>
                <a:spcPts val="600"/>
              </a:spcBef>
              <a:spcAft>
                <a:spcPts val="600"/>
              </a:spcAft>
            </a:pPr>
            <a:r>
              <a:rPr lang="en-US" dirty="0">
                <a:solidFill>
                  <a:schemeClr val="bg1"/>
                </a:solidFill>
              </a:rPr>
              <a:t>If the taxpayer’s combined business income is less than zero, no deduction will be allowed and the loss will be carried over to the following year.</a:t>
            </a:r>
            <a:endParaRPr lang="en-US" sz="1000" dirty="0">
              <a:solidFill>
                <a:schemeClr val="bg1"/>
              </a:solidFill>
            </a:endParaRPr>
          </a:p>
          <a:p>
            <a:pPr marL="0" indent="0">
              <a:spcBef>
                <a:spcPts val="600"/>
              </a:spcBef>
              <a:spcAft>
                <a:spcPts val="600"/>
              </a:spcAft>
              <a:buNone/>
            </a:pPr>
            <a:r>
              <a:rPr lang="en-US" dirty="0">
                <a:solidFill>
                  <a:schemeClr val="bg1"/>
                </a:solidFill>
              </a:rPr>
              <a:t>Combined business income (with one or more business loss)</a:t>
            </a:r>
          </a:p>
          <a:p>
            <a:pPr marL="687388">
              <a:spcBef>
                <a:spcPts val="600"/>
              </a:spcBef>
              <a:spcAft>
                <a:spcPts val="600"/>
              </a:spcAft>
            </a:pPr>
            <a:r>
              <a:rPr lang="en-US" dirty="0">
                <a:solidFill>
                  <a:schemeClr val="bg1"/>
                </a:solidFill>
              </a:rPr>
              <a:t>If the taxpayer has more than one business reflecting combined income, any loss from a the separate business/es activity will offset the deduction amount from the amount calculated on combined income.  This in effect creates a "deduction reduction."</a:t>
            </a:r>
          </a:p>
        </p:txBody>
      </p:sp>
    </p:spTree>
    <p:extLst>
      <p:ext uri="{BB962C8B-B14F-4D97-AF65-F5344CB8AC3E}">
        <p14:creationId xmlns:p14="http://schemas.microsoft.com/office/powerpoint/2010/main" val="16560915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25624" y="0"/>
            <a:ext cx="10515600" cy="775612"/>
          </a:xfrm>
        </p:spPr>
        <p:txBody>
          <a:bodyPr/>
          <a:lstStyle/>
          <a:p>
            <a:pPr algn="ctr"/>
            <a:r>
              <a:rPr lang="en-US" dirty="0">
                <a:solidFill>
                  <a:schemeClr val="bg1"/>
                </a:solidFill>
              </a:rPr>
              <a:t>Business Loss Example</a:t>
            </a:r>
            <a:endParaRPr lang="en-US" sz="2000" dirty="0">
              <a:solidFill>
                <a:schemeClr val="bg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03004707"/>
              </p:ext>
            </p:extLst>
          </p:nvPr>
        </p:nvGraphicFramePr>
        <p:xfrm>
          <a:off x="3747106" y="1950880"/>
          <a:ext cx="7016780" cy="3474720"/>
        </p:xfrm>
        <a:graphic>
          <a:graphicData uri="http://schemas.openxmlformats.org/drawingml/2006/table">
            <a:tbl>
              <a:tblPr firstRow="1" bandRow="1">
                <a:tableStyleId>{2D5ABB26-0587-4C30-8999-92F81FD0307C}</a:tableStyleId>
              </a:tblPr>
              <a:tblGrid>
                <a:gridCol w="5113318">
                  <a:extLst>
                    <a:ext uri="{9D8B030D-6E8A-4147-A177-3AD203B41FA5}">
                      <a16:colId xmlns:a16="http://schemas.microsoft.com/office/drawing/2014/main" val="20000"/>
                    </a:ext>
                  </a:extLst>
                </a:gridCol>
                <a:gridCol w="1903462">
                  <a:extLst>
                    <a:ext uri="{9D8B030D-6E8A-4147-A177-3AD203B41FA5}">
                      <a16:colId xmlns:a16="http://schemas.microsoft.com/office/drawing/2014/main" val="20001"/>
                    </a:ext>
                  </a:extLst>
                </a:gridCol>
              </a:tblGrid>
              <a:tr h="370840">
                <a:tc>
                  <a:txBody>
                    <a:bodyPr/>
                    <a:lstStyle/>
                    <a:p>
                      <a:r>
                        <a:rPr lang="en-US" sz="2000" u="none" strike="noStrike" kern="1200" baseline="0" dirty="0">
                          <a:solidFill>
                            <a:schemeClr val="bg1"/>
                          </a:solidFill>
                        </a:rPr>
                        <a:t>Irma’s Schedule C earnings</a:t>
                      </a:r>
                      <a:endParaRPr lang="en-US" sz="2000" dirty="0">
                        <a:solidFill>
                          <a:schemeClr val="bg1"/>
                        </a:solidFill>
                      </a:endParaRPr>
                    </a:p>
                  </a:txBody>
                  <a:tcPr/>
                </a:tc>
                <a:tc>
                  <a:txBody>
                    <a:bodyPr/>
                    <a:lstStyle/>
                    <a:p>
                      <a:pPr algn="r"/>
                      <a:r>
                        <a:rPr lang="en-US" sz="2000" dirty="0">
                          <a:solidFill>
                            <a:schemeClr val="bg1"/>
                          </a:solidFill>
                        </a:rPr>
                        <a:t>$150,000</a:t>
                      </a:r>
                    </a:p>
                  </a:txBody>
                  <a:tcPr/>
                </a:tc>
                <a:extLst>
                  <a:ext uri="{0D108BD9-81ED-4DB2-BD59-A6C34878D82A}">
                    <a16:rowId xmlns:a16="http://schemas.microsoft.com/office/drawing/2014/main" val="10000"/>
                  </a:ext>
                </a:extLst>
              </a:tr>
              <a:tr h="370840">
                <a:tc>
                  <a:txBody>
                    <a:bodyPr/>
                    <a:lstStyle/>
                    <a:p>
                      <a:r>
                        <a:rPr lang="en-US" sz="2000" u="none" strike="noStrike" kern="1200" baseline="0" dirty="0">
                          <a:solidFill>
                            <a:schemeClr val="bg1"/>
                          </a:solidFill>
                        </a:rPr>
                        <a:t>Steve’s Schedule C loss</a:t>
                      </a:r>
                      <a:endParaRPr lang="en-US" sz="2000" dirty="0">
                        <a:solidFill>
                          <a:schemeClr val="bg1"/>
                        </a:solidFill>
                      </a:endParaRPr>
                    </a:p>
                  </a:txBody>
                  <a:tcPr/>
                </a:tc>
                <a:tc>
                  <a:txBody>
                    <a:bodyPr/>
                    <a:lstStyle/>
                    <a:p>
                      <a:pPr algn="r"/>
                      <a:r>
                        <a:rPr lang="en-US" sz="2000" dirty="0">
                          <a:solidFill>
                            <a:schemeClr val="bg1"/>
                          </a:solidFill>
                        </a:rPr>
                        <a:t>($40,000)</a:t>
                      </a:r>
                    </a:p>
                  </a:txBody>
                  <a:tcPr/>
                </a:tc>
                <a:extLst>
                  <a:ext uri="{0D108BD9-81ED-4DB2-BD59-A6C34878D82A}">
                    <a16:rowId xmlns:a16="http://schemas.microsoft.com/office/drawing/2014/main" val="10001"/>
                  </a:ext>
                </a:extLst>
              </a:tr>
              <a:tr h="370840">
                <a:tc>
                  <a:txBody>
                    <a:bodyPr/>
                    <a:lstStyle/>
                    <a:p>
                      <a:r>
                        <a:rPr lang="en-US" sz="2000" u="none" strike="noStrike" kern="1200" baseline="0" dirty="0">
                          <a:solidFill>
                            <a:schemeClr val="bg1"/>
                          </a:solidFill>
                        </a:rPr>
                        <a:t>Carryover business loss from prior year</a:t>
                      </a:r>
                      <a:endParaRPr lang="en-US" sz="2000" dirty="0">
                        <a:solidFill>
                          <a:schemeClr val="bg1"/>
                        </a:solidFill>
                      </a:endParaRPr>
                    </a:p>
                  </a:txBody>
                  <a:tcPr/>
                </a:tc>
                <a:tc>
                  <a:txBody>
                    <a:bodyPr/>
                    <a:lstStyle/>
                    <a:p>
                      <a:pPr algn="r"/>
                      <a:r>
                        <a:rPr lang="en-US" sz="2000" u="sng" dirty="0">
                          <a:solidFill>
                            <a:schemeClr val="bg1"/>
                          </a:solidFill>
                        </a:rPr>
                        <a:t>($50,000)</a:t>
                      </a:r>
                    </a:p>
                  </a:txBody>
                  <a:tcPr/>
                </a:tc>
                <a:extLst>
                  <a:ext uri="{0D108BD9-81ED-4DB2-BD59-A6C34878D82A}">
                    <a16:rowId xmlns:a16="http://schemas.microsoft.com/office/drawing/2014/main" val="10002"/>
                  </a:ext>
                </a:extLst>
              </a:tr>
              <a:tr h="370840">
                <a:tc>
                  <a:txBody>
                    <a:bodyPr/>
                    <a:lstStyle/>
                    <a:p>
                      <a:r>
                        <a:rPr lang="en-US" sz="2000" u="none" strike="noStrike" kern="1200" baseline="0" dirty="0">
                          <a:solidFill>
                            <a:schemeClr val="bg1"/>
                          </a:solidFill>
                        </a:rPr>
                        <a:t>Total business income</a:t>
                      </a:r>
                      <a:endParaRPr lang="en-US" sz="2000" dirty="0">
                        <a:solidFill>
                          <a:schemeClr val="bg1"/>
                        </a:solidFill>
                      </a:endParaRPr>
                    </a:p>
                  </a:txBody>
                  <a:tcPr/>
                </a:tc>
                <a:tc>
                  <a:txBody>
                    <a:bodyPr/>
                    <a:lstStyle/>
                    <a:p>
                      <a:pPr algn="r"/>
                      <a:r>
                        <a:rPr lang="en-US" sz="2000" u="dbl" baseline="0" dirty="0">
                          <a:solidFill>
                            <a:schemeClr val="bg1"/>
                          </a:solidFill>
                        </a:rPr>
                        <a:t>$60,000</a:t>
                      </a:r>
                    </a:p>
                  </a:txBody>
                  <a:tcPr/>
                </a:tc>
                <a:extLst>
                  <a:ext uri="{0D108BD9-81ED-4DB2-BD59-A6C34878D82A}">
                    <a16:rowId xmlns:a16="http://schemas.microsoft.com/office/drawing/2014/main" val="10003"/>
                  </a:ext>
                </a:extLst>
              </a:tr>
              <a:tr h="370840">
                <a:tc>
                  <a:txBody>
                    <a:bodyPr/>
                    <a:lstStyle/>
                    <a:p>
                      <a:r>
                        <a:rPr lang="en-US" sz="2000" u="none" strike="noStrike" kern="1200" baseline="0" dirty="0">
                          <a:solidFill>
                            <a:schemeClr val="bg1"/>
                          </a:solidFill>
                        </a:rPr>
                        <a:t>Irma's deduction ($150,000 x 20%)</a:t>
                      </a:r>
                      <a:endParaRPr lang="en-US" sz="2000" dirty="0">
                        <a:solidFill>
                          <a:schemeClr val="bg1"/>
                        </a:solidFill>
                      </a:endParaRPr>
                    </a:p>
                  </a:txBody>
                  <a:tcPr/>
                </a:tc>
                <a:tc>
                  <a:txBody>
                    <a:bodyPr/>
                    <a:lstStyle/>
                    <a:p>
                      <a:pPr algn="r"/>
                      <a:r>
                        <a:rPr lang="en-US" sz="2000" dirty="0">
                          <a:solidFill>
                            <a:schemeClr val="bg1"/>
                          </a:solidFill>
                        </a:rPr>
                        <a:t>$30,000</a:t>
                      </a:r>
                    </a:p>
                  </a:txBody>
                  <a:tcPr/>
                </a:tc>
                <a:extLst>
                  <a:ext uri="{0D108BD9-81ED-4DB2-BD59-A6C34878D82A}">
                    <a16:rowId xmlns:a16="http://schemas.microsoft.com/office/drawing/2014/main" val="10004"/>
                  </a:ext>
                </a:extLst>
              </a:tr>
              <a:tr h="370840">
                <a:tc>
                  <a:txBody>
                    <a:bodyPr/>
                    <a:lstStyle/>
                    <a:p>
                      <a:r>
                        <a:rPr lang="en-US" sz="2000" u="none" strike="noStrike" kern="1200" baseline="0" dirty="0">
                          <a:solidFill>
                            <a:schemeClr val="bg1"/>
                          </a:solidFill>
                        </a:rPr>
                        <a:t>Steve's deduction reduction ($40,000 x 20%)</a:t>
                      </a:r>
                      <a:endParaRPr lang="en-US" sz="2000" dirty="0">
                        <a:solidFill>
                          <a:schemeClr val="bg1"/>
                        </a:solidFill>
                      </a:endParaRPr>
                    </a:p>
                  </a:txBody>
                  <a:tcPr/>
                </a:tc>
                <a:tc>
                  <a:txBody>
                    <a:bodyPr/>
                    <a:lstStyle/>
                    <a:p>
                      <a:pPr algn="r"/>
                      <a:r>
                        <a:rPr lang="en-US" sz="2000" dirty="0">
                          <a:solidFill>
                            <a:schemeClr val="bg1"/>
                          </a:solidFill>
                        </a:rPr>
                        <a:t>($8,000)</a:t>
                      </a:r>
                    </a:p>
                  </a:txBody>
                  <a:tcPr/>
                </a:tc>
                <a:extLst>
                  <a:ext uri="{0D108BD9-81ED-4DB2-BD59-A6C34878D82A}">
                    <a16:rowId xmlns:a16="http://schemas.microsoft.com/office/drawing/2014/main" val="10005"/>
                  </a:ext>
                </a:extLst>
              </a:tr>
              <a:tr h="370840">
                <a:tc>
                  <a:txBody>
                    <a:bodyPr/>
                    <a:lstStyle/>
                    <a:p>
                      <a:r>
                        <a:rPr lang="en-US" sz="2000" u="none" strike="noStrike" kern="1200" baseline="0" dirty="0">
                          <a:solidFill>
                            <a:schemeClr val="bg1"/>
                          </a:solidFill>
                        </a:rPr>
                        <a:t>Carryover loss deduction reduction ($50,000 x 20%)</a:t>
                      </a:r>
                      <a:endParaRPr lang="en-US" sz="2000" dirty="0">
                        <a:solidFill>
                          <a:schemeClr val="bg1"/>
                        </a:solidFill>
                      </a:endParaRPr>
                    </a:p>
                  </a:txBody>
                  <a:tcPr/>
                </a:tc>
                <a:tc>
                  <a:txBody>
                    <a:bodyPr/>
                    <a:lstStyle/>
                    <a:p>
                      <a:pPr algn="r"/>
                      <a:r>
                        <a:rPr lang="en-US" sz="2000" u="sng" dirty="0">
                          <a:solidFill>
                            <a:schemeClr val="bg1"/>
                          </a:solidFill>
                        </a:rPr>
                        <a:t>($10,000)</a:t>
                      </a:r>
                    </a:p>
                  </a:txBody>
                  <a:tcPr/>
                </a:tc>
                <a:extLst>
                  <a:ext uri="{0D108BD9-81ED-4DB2-BD59-A6C34878D82A}">
                    <a16:rowId xmlns:a16="http://schemas.microsoft.com/office/drawing/2014/main" val="10006"/>
                  </a:ext>
                </a:extLst>
              </a:tr>
              <a:tr h="370840">
                <a:tc>
                  <a:txBody>
                    <a:bodyPr/>
                    <a:lstStyle/>
                    <a:p>
                      <a:r>
                        <a:rPr lang="en-US" sz="2000" u="none" strike="noStrike" kern="1200" baseline="0" dirty="0">
                          <a:solidFill>
                            <a:schemeClr val="bg1"/>
                          </a:solidFill>
                        </a:rPr>
                        <a:t>Deduction</a:t>
                      </a:r>
                      <a:endParaRPr lang="en-US" sz="2000" dirty="0">
                        <a:solidFill>
                          <a:schemeClr val="bg1"/>
                        </a:solidFill>
                      </a:endParaRPr>
                    </a:p>
                  </a:txBody>
                  <a:tcPr/>
                </a:tc>
                <a:tc>
                  <a:txBody>
                    <a:bodyPr/>
                    <a:lstStyle/>
                    <a:p>
                      <a:pPr algn="r"/>
                      <a:r>
                        <a:rPr lang="en-US" sz="2000" dirty="0">
                          <a:solidFill>
                            <a:schemeClr val="bg1"/>
                          </a:solidFill>
                        </a:rPr>
                        <a:t>$12,000</a:t>
                      </a:r>
                    </a:p>
                  </a:txBody>
                  <a:tcPr/>
                </a:tc>
                <a:extLst>
                  <a:ext uri="{0D108BD9-81ED-4DB2-BD59-A6C34878D82A}">
                    <a16:rowId xmlns:a16="http://schemas.microsoft.com/office/drawing/2014/main" val="10007"/>
                  </a:ext>
                </a:extLst>
              </a:tr>
            </a:tbl>
          </a:graphicData>
        </a:graphic>
      </p:graphicFrame>
      <p:sp>
        <p:nvSpPr>
          <p:cNvPr id="5" name="TextBox 4"/>
          <p:cNvSpPr txBox="1"/>
          <p:nvPr/>
        </p:nvSpPr>
        <p:spPr>
          <a:xfrm>
            <a:off x="171470" y="775613"/>
            <a:ext cx="11366937" cy="1384995"/>
          </a:xfrm>
          <a:prstGeom prst="rect">
            <a:avLst/>
          </a:prstGeom>
          <a:noFill/>
        </p:spPr>
        <p:txBody>
          <a:bodyPr wrap="square" rtlCol="0">
            <a:spAutoFit/>
          </a:bodyPr>
          <a:lstStyle/>
          <a:p>
            <a:r>
              <a:rPr lang="en-US" sz="2800" dirty="0">
                <a:solidFill>
                  <a:schemeClr val="bg1"/>
                </a:solidFill>
              </a:rPr>
              <a:t>Irma and Steve file a joint return. They have taxable income before the 199A deduction in the amount of $200,000. This amount is under the lower phase-out thresholds.</a:t>
            </a:r>
          </a:p>
        </p:txBody>
      </p:sp>
      <p:sp>
        <p:nvSpPr>
          <p:cNvPr id="6" name="TextBox 5"/>
          <p:cNvSpPr txBox="1"/>
          <p:nvPr/>
        </p:nvSpPr>
        <p:spPr>
          <a:xfrm>
            <a:off x="267266" y="5193790"/>
            <a:ext cx="11629078" cy="1569660"/>
          </a:xfrm>
          <a:prstGeom prst="rect">
            <a:avLst/>
          </a:prstGeom>
          <a:noFill/>
        </p:spPr>
        <p:txBody>
          <a:bodyPr wrap="square" rtlCol="0">
            <a:spAutoFit/>
          </a:bodyPr>
          <a:lstStyle/>
          <a:p>
            <a:r>
              <a:rPr lang="en-US" sz="2400" b="1" dirty="0">
                <a:solidFill>
                  <a:schemeClr val="bg1"/>
                </a:solidFill>
              </a:rPr>
              <a:t>Unanswered Questions</a:t>
            </a:r>
          </a:p>
          <a:p>
            <a:r>
              <a:rPr lang="en-US" sz="2400" dirty="0">
                <a:solidFill>
                  <a:schemeClr val="bg1"/>
                </a:solidFill>
              </a:rPr>
              <a:t>It appears that carryover losses accumulate and carry over indefinitely. It is not clear whether taxpayers will need to compute accumulated business losses from pre-enactment years and carry them into 2018.</a:t>
            </a:r>
          </a:p>
        </p:txBody>
      </p:sp>
    </p:spTree>
    <p:extLst>
      <p:ext uri="{BB962C8B-B14F-4D97-AF65-F5344CB8AC3E}">
        <p14:creationId xmlns:p14="http://schemas.microsoft.com/office/powerpoint/2010/main" val="41514452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32564" y="16296"/>
            <a:ext cx="9238131" cy="712237"/>
          </a:xfrm>
        </p:spPr>
        <p:txBody>
          <a:bodyPr/>
          <a:lstStyle/>
          <a:p>
            <a:pPr algn="ctr"/>
            <a:r>
              <a:rPr lang="en-US" b="1" dirty="0">
                <a:solidFill>
                  <a:srgbClr val="FFFF00"/>
                </a:solidFill>
              </a:rPr>
              <a:t>2018 Changes</a:t>
            </a:r>
            <a:endParaRPr lang="en-US" sz="1600" dirty="0">
              <a:solidFill>
                <a:srgbClr val="FFFF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10008143"/>
              </p:ext>
            </p:extLst>
          </p:nvPr>
        </p:nvGraphicFramePr>
        <p:xfrm>
          <a:off x="4383464" y="1228371"/>
          <a:ext cx="6287360" cy="5120640"/>
        </p:xfrm>
        <a:graphic>
          <a:graphicData uri="http://schemas.openxmlformats.org/drawingml/2006/table">
            <a:tbl>
              <a:tblPr firstRow="1" bandRow="1">
                <a:tableStyleId>{2D5ABB26-0587-4C30-8999-92F81FD0307C}</a:tableStyleId>
              </a:tblPr>
              <a:tblGrid>
                <a:gridCol w="3676454">
                  <a:extLst>
                    <a:ext uri="{9D8B030D-6E8A-4147-A177-3AD203B41FA5}">
                      <a16:colId xmlns:a16="http://schemas.microsoft.com/office/drawing/2014/main" val="20000"/>
                    </a:ext>
                  </a:extLst>
                </a:gridCol>
                <a:gridCol w="1515957">
                  <a:extLst>
                    <a:ext uri="{9D8B030D-6E8A-4147-A177-3AD203B41FA5}">
                      <a16:colId xmlns:a16="http://schemas.microsoft.com/office/drawing/2014/main" val="20001"/>
                    </a:ext>
                  </a:extLst>
                </a:gridCol>
                <a:gridCol w="1094949">
                  <a:extLst>
                    <a:ext uri="{9D8B030D-6E8A-4147-A177-3AD203B41FA5}">
                      <a16:colId xmlns:a16="http://schemas.microsoft.com/office/drawing/2014/main" val="20002"/>
                    </a:ext>
                  </a:extLst>
                </a:gridCol>
              </a:tblGrid>
              <a:tr h="299000">
                <a:tc>
                  <a:txBody>
                    <a:bodyPr/>
                    <a:lstStyle/>
                    <a:p>
                      <a:endParaRPr lang="en-US" sz="1800" dirty="0">
                        <a:solidFill>
                          <a:srgbClr val="FFFF00"/>
                        </a:solidFill>
                      </a:endParaRPr>
                    </a:p>
                  </a:txBody>
                  <a:tcPr/>
                </a:tc>
                <a:tc>
                  <a:txBody>
                    <a:bodyPr/>
                    <a:lstStyle/>
                    <a:p>
                      <a:pPr algn="r"/>
                      <a:r>
                        <a:rPr lang="en-US" sz="1800" b="1" dirty="0">
                          <a:solidFill>
                            <a:srgbClr val="FFFF00"/>
                          </a:solidFill>
                        </a:rPr>
                        <a:t>2018</a:t>
                      </a:r>
                    </a:p>
                  </a:txBody>
                  <a:tcPr/>
                </a:tc>
                <a:tc>
                  <a:txBody>
                    <a:bodyPr/>
                    <a:lstStyle/>
                    <a:p>
                      <a:pPr algn="r"/>
                      <a:r>
                        <a:rPr lang="en-US" sz="1800" b="1" dirty="0">
                          <a:solidFill>
                            <a:srgbClr val="FFFF00"/>
                          </a:solidFill>
                        </a:rPr>
                        <a:t>2017</a:t>
                      </a:r>
                    </a:p>
                  </a:txBody>
                  <a:tcPr/>
                </a:tc>
                <a:extLst>
                  <a:ext uri="{0D108BD9-81ED-4DB2-BD59-A6C34878D82A}">
                    <a16:rowId xmlns:a16="http://schemas.microsoft.com/office/drawing/2014/main" val="10000"/>
                  </a:ext>
                </a:extLst>
              </a:tr>
              <a:tr h="299000">
                <a:tc>
                  <a:txBody>
                    <a:bodyPr/>
                    <a:lstStyle/>
                    <a:p>
                      <a:r>
                        <a:rPr lang="en-US" sz="1800" b="0" i="0" u="none" strike="noStrike" kern="1200" baseline="0" dirty="0">
                          <a:solidFill>
                            <a:srgbClr val="FFFF00"/>
                          </a:solidFill>
                          <a:latin typeface="+mn-lt"/>
                          <a:ea typeface="+mn-ea"/>
                          <a:cs typeface="+mn-cs"/>
                        </a:rPr>
                        <a:t>Schedule C income</a:t>
                      </a:r>
                      <a:endParaRPr lang="en-US" sz="1800" dirty="0">
                        <a:solidFill>
                          <a:srgbClr val="FFFF00"/>
                        </a:solidFill>
                      </a:endParaRPr>
                    </a:p>
                  </a:txBody>
                  <a:tcPr/>
                </a:tc>
                <a:tc>
                  <a:txBody>
                    <a:bodyPr/>
                    <a:lstStyle/>
                    <a:p>
                      <a:pPr algn="r"/>
                      <a:r>
                        <a:rPr lang="en-US" sz="1800" dirty="0">
                          <a:solidFill>
                            <a:srgbClr val="FFFF00"/>
                          </a:solidFill>
                        </a:rPr>
                        <a:t>$100,000</a:t>
                      </a:r>
                    </a:p>
                  </a:txBody>
                  <a:tcPr/>
                </a:tc>
                <a:tc>
                  <a:txBody>
                    <a:bodyPr/>
                    <a:lstStyle/>
                    <a:p>
                      <a:pPr algn="r"/>
                      <a:r>
                        <a:rPr lang="en-US" sz="1800" dirty="0">
                          <a:solidFill>
                            <a:srgbClr val="FFFF00"/>
                          </a:solidFill>
                        </a:rPr>
                        <a:t>$100,000</a:t>
                      </a:r>
                    </a:p>
                  </a:txBody>
                  <a:tcPr/>
                </a:tc>
                <a:extLst>
                  <a:ext uri="{0D108BD9-81ED-4DB2-BD59-A6C34878D82A}">
                    <a16:rowId xmlns:a16="http://schemas.microsoft.com/office/drawing/2014/main" val="10001"/>
                  </a:ext>
                </a:extLst>
              </a:tr>
              <a:tr h="299000">
                <a:tc>
                  <a:txBody>
                    <a:bodyPr/>
                    <a:lstStyle/>
                    <a:p>
                      <a:r>
                        <a:rPr lang="en-US" sz="1800" b="0" i="0" u="none" strike="noStrike" kern="1200" baseline="0" dirty="0">
                          <a:solidFill>
                            <a:srgbClr val="FFFF00"/>
                          </a:solidFill>
                          <a:latin typeface="+mn-lt"/>
                          <a:ea typeface="+mn-ea"/>
                          <a:cs typeface="+mn-cs"/>
                        </a:rPr>
                        <a:t>One-half self-employment tax</a:t>
                      </a:r>
                      <a:endParaRPr lang="en-US" sz="1800" dirty="0">
                        <a:solidFill>
                          <a:srgbClr val="FFFF00"/>
                        </a:solidFill>
                      </a:endParaRPr>
                    </a:p>
                  </a:txBody>
                  <a:tcPr/>
                </a:tc>
                <a:tc>
                  <a:txBody>
                    <a:bodyPr/>
                    <a:lstStyle/>
                    <a:p>
                      <a:pPr algn="r"/>
                      <a:r>
                        <a:rPr lang="en-US" sz="1800" u="sng" dirty="0">
                          <a:solidFill>
                            <a:srgbClr val="FFFF00"/>
                          </a:solidFill>
                        </a:rPr>
                        <a:t>$7,065</a:t>
                      </a:r>
                    </a:p>
                  </a:txBody>
                  <a:tcPr/>
                </a:tc>
                <a:tc>
                  <a:txBody>
                    <a:bodyPr/>
                    <a:lstStyle/>
                    <a:p>
                      <a:pPr algn="r"/>
                      <a:r>
                        <a:rPr lang="en-US" sz="1800" u="sng" dirty="0">
                          <a:solidFill>
                            <a:srgbClr val="FFFF00"/>
                          </a:solidFill>
                        </a:rPr>
                        <a:t>$7,065</a:t>
                      </a:r>
                    </a:p>
                  </a:txBody>
                  <a:tcPr/>
                </a:tc>
                <a:extLst>
                  <a:ext uri="{0D108BD9-81ED-4DB2-BD59-A6C34878D82A}">
                    <a16:rowId xmlns:a16="http://schemas.microsoft.com/office/drawing/2014/main" val="10002"/>
                  </a:ext>
                </a:extLst>
              </a:tr>
              <a:tr h="299000">
                <a:tc>
                  <a:txBody>
                    <a:bodyPr/>
                    <a:lstStyle/>
                    <a:p>
                      <a:r>
                        <a:rPr lang="en-US" sz="1800" dirty="0">
                          <a:solidFill>
                            <a:srgbClr val="FFFF00"/>
                          </a:solidFill>
                        </a:rPr>
                        <a:t>AGI</a:t>
                      </a:r>
                    </a:p>
                  </a:txBody>
                  <a:tcPr/>
                </a:tc>
                <a:tc>
                  <a:txBody>
                    <a:bodyPr/>
                    <a:lstStyle/>
                    <a:p>
                      <a:pPr algn="r"/>
                      <a:r>
                        <a:rPr lang="en-US" sz="1800" dirty="0">
                          <a:solidFill>
                            <a:srgbClr val="FFFF00"/>
                          </a:solidFill>
                        </a:rPr>
                        <a:t>$92,935</a:t>
                      </a:r>
                    </a:p>
                  </a:txBody>
                  <a:tcPr/>
                </a:tc>
                <a:tc>
                  <a:txBody>
                    <a:bodyPr/>
                    <a:lstStyle/>
                    <a:p>
                      <a:pPr algn="r"/>
                      <a:r>
                        <a:rPr lang="en-US" sz="1800" dirty="0">
                          <a:solidFill>
                            <a:srgbClr val="FFFF00"/>
                          </a:solidFill>
                        </a:rPr>
                        <a:t>$92,935</a:t>
                      </a:r>
                    </a:p>
                  </a:txBody>
                  <a:tcPr/>
                </a:tc>
                <a:extLst>
                  <a:ext uri="{0D108BD9-81ED-4DB2-BD59-A6C34878D82A}">
                    <a16:rowId xmlns:a16="http://schemas.microsoft.com/office/drawing/2014/main" val="10003"/>
                  </a:ext>
                </a:extLst>
              </a:tr>
              <a:tr h="299000">
                <a:tc>
                  <a:txBody>
                    <a:bodyPr/>
                    <a:lstStyle/>
                    <a:p>
                      <a:r>
                        <a:rPr lang="en-US" sz="1800" b="0" i="0" u="none" strike="noStrike" kern="1200" baseline="0" dirty="0">
                          <a:solidFill>
                            <a:srgbClr val="FFFF00"/>
                          </a:solidFill>
                          <a:latin typeface="+mn-lt"/>
                          <a:ea typeface="+mn-ea"/>
                          <a:cs typeface="+mn-cs"/>
                        </a:rPr>
                        <a:t>Standard deduction</a:t>
                      </a:r>
                      <a:endParaRPr lang="en-US" sz="1800" dirty="0">
                        <a:solidFill>
                          <a:srgbClr val="FFFF00"/>
                        </a:solidFill>
                      </a:endParaRPr>
                    </a:p>
                  </a:txBody>
                  <a:tcPr/>
                </a:tc>
                <a:tc>
                  <a:txBody>
                    <a:bodyPr/>
                    <a:lstStyle/>
                    <a:p>
                      <a:pPr algn="r"/>
                      <a:r>
                        <a:rPr lang="en-US" sz="1800" u="sng" dirty="0">
                          <a:solidFill>
                            <a:srgbClr val="FFFF00"/>
                          </a:solidFill>
                        </a:rPr>
                        <a:t>$12,000</a:t>
                      </a:r>
                    </a:p>
                  </a:txBody>
                  <a:tcPr/>
                </a:tc>
                <a:tc>
                  <a:txBody>
                    <a:bodyPr/>
                    <a:lstStyle/>
                    <a:p>
                      <a:pPr algn="r"/>
                      <a:r>
                        <a:rPr lang="en-US" sz="1800" u="sng" dirty="0">
                          <a:solidFill>
                            <a:srgbClr val="FFFF00"/>
                          </a:solidFill>
                        </a:rPr>
                        <a:t>$6,350</a:t>
                      </a:r>
                    </a:p>
                  </a:txBody>
                  <a:tcPr/>
                </a:tc>
                <a:extLst>
                  <a:ext uri="{0D108BD9-81ED-4DB2-BD59-A6C34878D82A}">
                    <a16:rowId xmlns:a16="http://schemas.microsoft.com/office/drawing/2014/main" val="10004"/>
                  </a:ext>
                </a:extLst>
              </a:tr>
              <a:tr h="299000">
                <a:tc>
                  <a:txBody>
                    <a:bodyPr/>
                    <a:lstStyle/>
                    <a:p>
                      <a:r>
                        <a:rPr lang="en-US" sz="1800" dirty="0">
                          <a:solidFill>
                            <a:srgbClr val="FFFF00"/>
                          </a:solidFill>
                        </a:rPr>
                        <a:t>Net before exemptions</a:t>
                      </a:r>
                    </a:p>
                  </a:txBody>
                  <a:tcPr/>
                </a:tc>
                <a:tc>
                  <a:txBody>
                    <a:bodyPr/>
                    <a:lstStyle/>
                    <a:p>
                      <a:pPr algn="r"/>
                      <a:r>
                        <a:rPr lang="en-US" sz="1800" dirty="0">
                          <a:solidFill>
                            <a:srgbClr val="FFFF00"/>
                          </a:solidFill>
                        </a:rPr>
                        <a:t>$80,935</a:t>
                      </a:r>
                    </a:p>
                  </a:txBody>
                  <a:tcPr/>
                </a:tc>
                <a:tc>
                  <a:txBody>
                    <a:bodyPr/>
                    <a:lstStyle/>
                    <a:p>
                      <a:pPr algn="r"/>
                      <a:r>
                        <a:rPr lang="en-US" sz="1800" dirty="0">
                          <a:solidFill>
                            <a:srgbClr val="FFFF00"/>
                          </a:solidFill>
                        </a:rPr>
                        <a:t>$86,585</a:t>
                      </a:r>
                    </a:p>
                  </a:txBody>
                  <a:tcPr/>
                </a:tc>
                <a:extLst>
                  <a:ext uri="{0D108BD9-81ED-4DB2-BD59-A6C34878D82A}">
                    <a16:rowId xmlns:a16="http://schemas.microsoft.com/office/drawing/2014/main" val="10005"/>
                  </a:ext>
                </a:extLst>
              </a:tr>
              <a:tr h="299000">
                <a:tc>
                  <a:txBody>
                    <a:bodyPr/>
                    <a:lstStyle/>
                    <a:p>
                      <a:r>
                        <a:rPr lang="en-US" sz="1800" dirty="0">
                          <a:solidFill>
                            <a:srgbClr val="FFFF00"/>
                          </a:solidFill>
                        </a:rPr>
                        <a:t>Exemptions</a:t>
                      </a:r>
                    </a:p>
                  </a:txBody>
                  <a:tcPr/>
                </a:tc>
                <a:tc>
                  <a:txBody>
                    <a:bodyPr/>
                    <a:lstStyle/>
                    <a:p>
                      <a:pPr algn="r"/>
                      <a:r>
                        <a:rPr lang="en-US" sz="1800" u="sng" dirty="0">
                          <a:solidFill>
                            <a:srgbClr val="FFFF00"/>
                          </a:solidFill>
                        </a:rPr>
                        <a:t>$0</a:t>
                      </a:r>
                    </a:p>
                  </a:txBody>
                  <a:tcPr/>
                </a:tc>
                <a:tc>
                  <a:txBody>
                    <a:bodyPr/>
                    <a:lstStyle/>
                    <a:p>
                      <a:pPr algn="r"/>
                      <a:r>
                        <a:rPr lang="en-US" sz="1800" u="sng" dirty="0">
                          <a:solidFill>
                            <a:srgbClr val="FFFF00"/>
                          </a:solidFill>
                        </a:rPr>
                        <a:t>$4,050</a:t>
                      </a:r>
                    </a:p>
                  </a:txBody>
                  <a:tcPr/>
                </a:tc>
                <a:extLst>
                  <a:ext uri="{0D108BD9-81ED-4DB2-BD59-A6C34878D82A}">
                    <a16:rowId xmlns:a16="http://schemas.microsoft.com/office/drawing/2014/main" val="10006"/>
                  </a:ext>
                </a:extLst>
              </a:tr>
              <a:tr h="299000">
                <a:tc>
                  <a:txBody>
                    <a:bodyPr/>
                    <a:lstStyle/>
                    <a:p>
                      <a:r>
                        <a:rPr lang="en-US" sz="1800" dirty="0">
                          <a:solidFill>
                            <a:srgbClr val="FFFF00"/>
                          </a:solidFill>
                        </a:rPr>
                        <a:t>Taxable income before </a:t>
                      </a:r>
                      <a:r>
                        <a:rPr lang="en-US" sz="1800" b="0" i="0" u="none" strike="noStrike" kern="1200" baseline="0" dirty="0">
                          <a:solidFill>
                            <a:srgbClr val="FFFF00"/>
                          </a:solidFill>
                          <a:latin typeface="+mn-lt"/>
                          <a:ea typeface="+mn-ea"/>
                          <a:cs typeface="+mn-cs"/>
                        </a:rPr>
                        <a:t>IRC §199A</a:t>
                      </a:r>
                      <a:endParaRPr lang="en-US" sz="1800" dirty="0">
                        <a:solidFill>
                          <a:srgbClr val="FFFF00"/>
                        </a:solidFill>
                      </a:endParaRPr>
                    </a:p>
                  </a:txBody>
                  <a:tcPr/>
                </a:tc>
                <a:tc>
                  <a:txBody>
                    <a:bodyPr/>
                    <a:lstStyle/>
                    <a:p>
                      <a:pPr algn="r"/>
                      <a:r>
                        <a:rPr lang="en-US" sz="1800" dirty="0">
                          <a:solidFill>
                            <a:srgbClr val="FFFF00"/>
                          </a:solidFill>
                        </a:rPr>
                        <a:t>$80,935</a:t>
                      </a:r>
                    </a:p>
                  </a:txBody>
                  <a:tcPr/>
                </a:tc>
                <a:tc>
                  <a:txBody>
                    <a:bodyPr/>
                    <a:lstStyle/>
                    <a:p>
                      <a:pPr algn="r"/>
                      <a:r>
                        <a:rPr lang="en-US" sz="1800" dirty="0">
                          <a:solidFill>
                            <a:srgbClr val="FFFF00"/>
                          </a:solidFill>
                        </a:rPr>
                        <a:t>$82,535</a:t>
                      </a:r>
                    </a:p>
                  </a:txBody>
                  <a:tcPr/>
                </a:tc>
                <a:extLst>
                  <a:ext uri="{0D108BD9-81ED-4DB2-BD59-A6C34878D82A}">
                    <a16:rowId xmlns:a16="http://schemas.microsoft.com/office/drawing/2014/main" val="10007"/>
                  </a:ext>
                </a:extLst>
              </a:tr>
              <a:tr h="299000">
                <a:tc>
                  <a:txBody>
                    <a:bodyPr/>
                    <a:lstStyle/>
                    <a:p>
                      <a:r>
                        <a:rPr lang="en-US" sz="1800" b="0" i="0" u="none" strike="noStrike" kern="1200" baseline="0" dirty="0">
                          <a:solidFill>
                            <a:srgbClr val="FFFF00"/>
                          </a:solidFill>
                          <a:latin typeface="+mn-lt"/>
                          <a:ea typeface="+mn-ea"/>
                          <a:cs typeface="+mn-cs"/>
                        </a:rPr>
                        <a:t>IRC §199A deduction (20% x $80,935)</a:t>
                      </a:r>
                      <a:endParaRPr lang="en-US" sz="1800" dirty="0">
                        <a:solidFill>
                          <a:srgbClr val="FFFF00"/>
                        </a:solidFill>
                      </a:endParaRPr>
                    </a:p>
                  </a:txBody>
                  <a:tcPr/>
                </a:tc>
                <a:tc>
                  <a:txBody>
                    <a:bodyPr/>
                    <a:lstStyle/>
                    <a:p>
                      <a:pPr algn="r"/>
                      <a:r>
                        <a:rPr lang="en-US" sz="1800" u="sng" dirty="0">
                          <a:solidFill>
                            <a:srgbClr val="FFFF00"/>
                          </a:solidFill>
                        </a:rPr>
                        <a:t>$16,187</a:t>
                      </a:r>
                    </a:p>
                  </a:txBody>
                  <a:tcPr/>
                </a:tc>
                <a:tc>
                  <a:txBody>
                    <a:bodyPr/>
                    <a:lstStyle/>
                    <a:p>
                      <a:pPr algn="r"/>
                      <a:r>
                        <a:rPr lang="en-US" sz="1800" u="sng" dirty="0">
                          <a:solidFill>
                            <a:srgbClr val="FFFF00"/>
                          </a:solidFill>
                        </a:rPr>
                        <a:t>$0</a:t>
                      </a:r>
                    </a:p>
                  </a:txBody>
                  <a:tcPr/>
                </a:tc>
                <a:extLst>
                  <a:ext uri="{0D108BD9-81ED-4DB2-BD59-A6C34878D82A}">
                    <a16:rowId xmlns:a16="http://schemas.microsoft.com/office/drawing/2014/main" val="10008"/>
                  </a:ext>
                </a:extLst>
              </a:tr>
              <a:tr h="299000">
                <a:tc>
                  <a:txBody>
                    <a:bodyPr/>
                    <a:lstStyle/>
                    <a:p>
                      <a:r>
                        <a:rPr lang="en-US" sz="1800" dirty="0">
                          <a:solidFill>
                            <a:srgbClr val="FFFF00"/>
                          </a:solidFill>
                        </a:rPr>
                        <a:t>Taxable Income</a:t>
                      </a:r>
                    </a:p>
                  </a:txBody>
                  <a:tcPr/>
                </a:tc>
                <a:tc>
                  <a:txBody>
                    <a:bodyPr/>
                    <a:lstStyle/>
                    <a:p>
                      <a:pPr algn="r"/>
                      <a:r>
                        <a:rPr lang="en-US" sz="1800" u="dbl" baseline="0" dirty="0">
                          <a:solidFill>
                            <a:srgbClr val="FFFF00"/>
                          </a:solidFill>
                        </a:rPr>
                        <a:t>$64,748</a:t>
                      </a:r>
                    </a:p>
                  </a:txBody>
                  <a:tcPr/>
                </a:tc>
                <a:tc>
                  <a:txBody>
                    <a:bodyPr/>
                    <a:lstStyle/>
                    <a:p>
                      <a:pPr algn="r"/>
                      <a:r>
                        <a:rPr lang="en-US" sz="1800" u="dbl" baseline="0" dirty="0">
                          <a:solidFill>
                            <a:srgbClr val="FFFF00"/>
                          </a:solidFill>
                        </a:rPr>
                        <a:t>$82,535</a:t>
                      </a:r>
                    </a:p>
                  </a:txBody>
                  <a:tcPr/>
                </a:tc>
                <a:extLst>
                  <a:ext uri="{0D108BD9-81ED-4DB2-BD59-A6C34878D82A}">
                    <a16:rowId xmlns:a16="http://schemas.microsoft.com/office/drawing/2014/main" val="10009"/>
                  </a:ext>
                </a:extLst>
              </a:tr>
              <a:tr h="299000">
                <a:tc>
                  <a:txBody>
                    <a:bodyPr/>
                    <a:lstStyle/>
                    <a:p>
                      <a:endParaRPr lang="en-US" sz="1800" dirty="0">
                        <a:solidFill>
                          <a:srgbClr val="FFFF00"/>
                        </a:solidFill>
                      </a:endParaRPr>
                    </a:p>
                  </a:txBody>
                  <a:tcPr/>
                </a:tc>
                <a:tc>
                  <a:txBody>
                    <a:bodyPr/>
                    <a:lstStyle/>
                    <a:p>
                      <a:pPr algn="r"/>
                      <a:endParaRPr lang="en-US" sz="1800" dirty="0">
                        <a:solidFill>
                          <a:srgbClr val="FFFF00"/>
                        </a:solidFill>
                      </a:endParaRPr>
                    </a:p>
                  </a:txBody>
                  <a:tcPr/>
                </a:tc>
                <a:tc>
                  <a:txBody>
                    <a:bodyPr/>
                    <a:lstStyle/>
                    <a:p>
                      <a:pPr algn="r"/>
                      <a:endParaRPr lang="en-US" sz="1800" dirty="0">
                        <a:solidFill>
                          <a:srgbClr val="FFFF00"/>
                        </a:solidFill>
                      </a:endParaRPr>
                    </a:p>
                  </a:txBody>
                  <a:tcPr/>
                </a:tc>
                <a:extLst>
                  <a:ext uri="{0D108BD9-81ED-4DB2-BD59-A6C34878D82A}">
                    <a16:rowId xmlns:a16="http://schemas.microsoft.com/office/drawing/2014/main" val="10010"/>
                  </a:ext>
                </a:extLst>
              </a:tr>
              <a:tr h="299000">
                <a:tc>
                  <a:txBody>
                    <a:bodyPr/>
                    <a:lstStyle/>
                    <a:p>
                      <a:r>
                        <a:rPr lang="en-US" sz="1800" b="0" i="0" u="none" strike="noStrike" kern="1200" baseline="0" dirty="0">
                          <a:solidFill>
                            <a:srgbClr val="FFFF00"/>
                          </a:solidFill>
                          <a:latin typeface="+mn-lt"/>
                          <a:ea typeface="+mn-ea"/>
                          <a:cs typeface="+mn-cs"/>
                        </a:rPr>
                        <a:t>Tax on above</a:t>
                      </a:r>
                      <a:endParaRPr lang="en-US" sz="1800" dirty="0">
                        <a:solidFill>
                          <a:srgbClr val="FFFF00"/>
                        </a:solidFill>
                      </a:endParaRPr>
                    </a:p>
                  </a:txBody>
                  <a:tcPr/>
                </a:tc>
                <a:tc>
                  <a:txBody>
                    <a:bodyPr/>
                    <a:lstStyle/>
                    <a:p>
                      <a:pPr algn="r"/>
                      <a:r>
                        <a:rPr lang="en-US" sz="1800" dirty="0">
                          <a:solidFill>
                            <a:srgbClr val="FFFF00"/>
                          </a:solidFill>
                        </a:rPr>
                        <a:t>$10,184</a:t>
                      </a:r>
                    </a:p>
                  </a:txBody>
                  <a:tcPr/>
                </a:tc>
                <a:tc>
                  <a:txBody>
                    <a:bodyPr/>
                    <a:lstStyle/>
                    <a:p>
                      <a:pPr algn="r"/>
                      <a:r>
                        <a:rPr lang="en-US" sz="1800" dirty="0">
                          <a:solidFill>
                            <a:srgbClr val="FFFF00"/>
                          </a:solidFill>
                        </a:rPr>
                        <a:t>$16,370</a:t>
                      </a:r>
                    </a:p>
                  </a:txBody>
                  <a:tcPr/>
                </a:tc>
                <a:extLst>
                  <a:ext uri="{0D108BD9-81ED-4DB2-BD59-A6C34878D82A}">
                    <a16:rowId xmlns:a16="http://schemas.microsoft.com/office/drawing/2014/main" val="10011"/>
                  </a:ext>
                </a:extLst>
              </a:tr>
              <a:tr h="299000">
                <a:tc>
                  <a:txBody>
                    <a:bodyPr/>
                    <a:lstStyle/>
                    <a:p>
                      <a:r>
                        <a:rPr lang="en-US" sz="1800" b="0" i="0" u="none" strike="noStrike" kern="1200" baseline="0" dirty="0">
                          <a:solidFill>
                            <a:srgbClr val="FFFF00"/>
                          </a:solidFill>
                          <a:latin typeface="+mn-lt"/>
                          <a:ea typeface="+mn-ea"/>
                          <a:cs typeface="+mn-cs"/>
                        </a:rPr>
                        <a:t>Self-employment tax</a:t>
                      </a:r>
                      <a:endParaRPr lang="en-US" sz="1800" dirty="0">
                        <a:solidFill>
                          <a:srgbClr val="FFFF00"/>
                        </a:solidFill>
                      </a:endParaRPr>
                    </a:p>
                  </a:txBody>
                  <a:tcPr/>
                </a:tc>
                <a:tc>
                  <a:txBody>
                    <a:bodyPr/>
                    <a:lstStyle/>
                    <a:p>
                      <a:pPr algn="r"/>
                      <a:r>
                        <a:rPr lang="en-US" sz="1800" u="sng" dirty="0">
                          <a:solidFill>
                            <a:srgbClr val="FFFF00"/>
                          </a:solidFill>
                        </a:rPr>
                        <a:t>$14,130</a:t>
                      </a:r>
                    </a:p>
                  </a:txBody>
                  <a:tcPr/>
                </a:tc>
                <a:tc>
                  <a:txBody>
                    <a:bodyPr/>
                    <a:lstStyle/>
                    <a:p>
                      <a:pPr algn="r"/>
                      <a:r>
                        <a:rPr lang="en-US" sz="1800" u="sng" dirty="0">
                          <a:solidFill>
                            <a:srgbClr val="FFFF00"/>
                          </a:solidFill>
                        </a:rPr>
                        <a:t>$14,130</a:t>
                      </a:r>
                    </a:p>
                  </a:txBody>
                  <a:tcPr/>
                </a:tc>
                <a:extLst>
                  <a:ext uri="{0D108BD9-81ED-4DB2-BD59-A6C34878D82A}">
                    <a16:rowId xmlns:a16="http://schemas.microsoft.com/office/drawing/2014/main" val="10012"/>
                  </a:ext>
                </a:extLst>
              </a:tr>
              <a:tr h="299000">
                <a:tc>
                  <a:txBody>
                    <a:bodyPr/>
                    <a:lstStyle/>
                    <a:p>
                      <a:r>
                        <a:rPr lang="en-US" sz="1800" b="0" i="0" u="none" strike="noStrike" kern="1200" baseline="0" dirty="0">
                          <a:solidFill>
                            <a:srgbClr val="FFFF00"/>
                          </a:solidFill>
                          <a:latin typeface="+mn-lt"/>
                          <a:ea typeface="+mn-ea"/>
                          <a:cs typeface="+mn-cs"/>
                        </a:rPr>
                        <a:t>Total tax</a:t>
                      </a:r>
                      <a:endParaRPr lang="en-US" sz="1800" dirty="0">
                        <a:solidFill>
                          <a:srgbClr val="FFFF00"/>
                        </a:solidFill>
                      </a:endParaRPr>
                    </a:p>
                  </a:txBody>
                  <a:tcPr/>
                </a:tc>
                <a:tc>
                  <a:txBody>
                    <a:bodyPr/>
                    <a:lstStyle/>
                    <a:p>
                      <a:pPr algn="r"/>
                      <a:r>
                        <a:rPr lang="en-US" sz="1800" b="1" u="dbl" baseline="0" dirty="0">
                          <a:solidFill>
                            <a:srgbClr val="FFFF00"/>
                          </a:solidFill>
                        </a:rPr>
                        <a:t>$24,314</a:t>
                      </a:r>
                    </a:p>
                  </a:txBody>
                  <a:tcPr/>
                </a:tc>
                <a:tc>
                  <a:txBody>
                    <a:bodyPr/>
                    <a:lstStyle/>
                    <a:p>
                      <a:pPr algn="r"/>
                      <a:r>
                        <a:rPr lang="en-US" sz="1800" b="1" u="dbl" baseline="0" dirty="0">
                          <a:solidFill>
                            <a:srgbClr val="FFFF00"/>
                          </a:solidFill>
                        </a:rPr>
                        <a:t>$30,500</a:t>
                      </a:r>
                    </a:p>
                  </a:txBody>
                  <a:tcPr/>
                </a:tc>
                <a:extLst>
                  <a:ext uri="{0D108BD9-81ED-4DB2-BD59-A6C34878D82A}">
                    <a16:rowId xmlns:a16="http://schemas.microsoft.com/office/drawing/2014/main" val="10013"/>
                  </a:ext>
                </a:extLst>
              </a:tr>
            </a:tbl>
          </a:graphicData>
        </a:graphic>
      </p:graphicFrame>
      <p:sp>
        <p:nvSpPr>
          <p:cNvPr id="5" name="TextBox 4"/>
          <p:cNvSpPr txBox="1"/>
          <p:nvPr/>
        </p:nvSpPr>
        <p:spPr>
          <a:xfrm>
            <a:off x="237408" y="740629"/>
            <a:ext cx="10052514" cy="830997"/>
          </a:xfrm>
          <a:prstGeom prst="rect">
            <a:avLst/>
          </a:prstGeom>
          <a:noFill/>
        </p:spPr>
        <p:txBody>
          <a:bodyPr wrap="square" rtlCol="0">
            <a:spAutoFit/>
          </a:bodyPr>
          <a:lstStyle/>
          <a:p>
            <a:r>
              <a:rPr lang="en-US" sz="2400" dirty="0">
                <a:solidFill>
                  <a:schemeClr val="bg1"/>
                </a:solidFill>
              </a:rPr>
              <a:t>Matt runs a tax practice. He earns $100,000 net income in his practice reported on a Schedule C. He is single and uses the standard deduction.</a:t>
            </a:r>
          </a:p>
        </p:txBody>
      </p:sp>
      <p:sp>
        <p:nvSpPr>
          <p:cNvPr id="6" name="TextBox 5"/>
          <p:cNvSpPr txBox="1"/>
          <p:nvPr/>
        </p:nvSpPr>
        <p:spPr>
          <a:xfrm>
            <a:off x="322250" y="1955145"/>
            <a:ext cx="3098186" cy="4401205"/>
          </a:xfrm>
          <a:prstGeom prst="rect">
            <a:avLst/>
          </a:prstGeom>
          <a:noFill/>
        </p:spPr>
        <p:txBody>
          <a:bodyPr wrap="square" rtlCol="0">
            <a:spAutoFit/>
          </a:bodyPr>
          <a:lstStyle/>
          <a:p>
            <a:r>
              <a:rPr lang="en-US" sz="2000" dirty="0">
                <a:solidFill>
                  <a:schemeClr val="bg1"/>
                </a:solidFill>
              </a:rPr>
              <a:t>Matt saves over $6,000. This results from three factors:</a:t>
            </a:r>
          </a:p>
          <a:p>
            <a:pPr marL="461963" indent="-173038">
              <a:buFont typeface="Arial" panose="020B0604020202020204" pitchFamily="34" charset="0"/>
              <a:buChar char="•"/>
            </a:pPr>
            <a:r>
              <a:rPr lang="en-US" sz="2000" dirty="0">
                <a:solidFill>
                  <a:schemeClr val="bg1"/>
                </a:solidFill>
              </a:rPr>
              <a:t>The net increase in his std. deduction plus exemptions reduces his taxable income by $1,600</a:t>
            </a:r>
          </a:p>
          <a:p>
            <a:pPr marL="461963" indent="-173038">
              <a:buFont typeface="Arial" panose="020B0604020202020204" pitchFamily="34" charset="0"/>
              <a:buChar char="•"/>
            </a:pPr>
            <a:r>
              <a:rPr lang="en-US" sz="2000" dirty="0">
                <a:solidFill>
                  <a:schemeClr val="bg1"/>
                </a:solidFill>
              </a:rPr>
              <a:t>The 199A deduction decreases his taxable income by $16,187</a:t>
            </a:r>
          </a:p>
          <a:p>
            <a:pPr marL="461963" indent="-173038">
              <a:buFont typeface="Arial" panose="020B0604020202020204" pitchFamily="34" charset="0"/>
              <a:buChar char="•"/>
            </a:pPr>
            <a:r>
              <a:rPr lang="en-US" sz="2000" dirty="0">
                <a:solidFill>
                  <a:schemeClr val="bg1"/>
                </a:solidFill>
              </a:rPr>
              <a:t>The new tax brackets drop his top rate from 25% to 22%.</a:t>
            </a:r>
          </a:p>
        </p:txBody>
      </p:sp>
      <p:sp>
        <p:nvSpPr>
          <p:cNvPr id="8" name="Slide Number Placeholder 7"/>
          <p:cNvSpPr>
            <a:spLocks noGrp="1"/>
          </p:cNvSpPr>
          <p:nvPr>
            <p:ph type="sldNum" sz="quarter" idx="12"/>
          </p:nvPr>
        </p:nvSpPr>
        <p:spPr/>
        <p:txBody>
          <a:bodyPr/>
          <a:lstStyle/>
          <a:p>
            <a:fld id="{423D3E80-8656-42B4-B3C3-B2993B6576A4}" type="slidenum">
              <a:rPr lang="en-US" smtClean="0"/>
              <a:t>53</a:t>
            </a:fld>
            <a:endParaRPr lang="en-US" dirty="0"/>
          </a:p>
        </p:txBody>
      </p:sp>
    </p:spTree>
    <p:extLst>
      <p:ext uri="{BB962C8B-B14F-4D97-AF65-F5344CB8AC3E}">
        <p14:creationId xmlns:p14="http://schemas.microsoft.com/office/powerpoint/2010/main" val="17396255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763" y="1535183"/>
            <a:ext cx="10353761" cy="752856"/>
          </a:xfrm>
        </p:spPr>
        <p:txBody>
          <a:bodyPr>
            <a:normAutofit/>
          </a:bodyPr>
          <a:lstStyle/>
          <a:p>
            <a:r>
              <a:rPr lang="en-US" dirty="0">
                <a:solidFill>
                  <a:schemeClr val="bg1"/>
                </a:solidFill>
              </a:rPr>
              <a:t>Want to grow your practice?</a:t>
            </a:r>
          </a:p>
        </p:txBody>
      </p:sp>
      <p:sp>
        <p:nvSpPr>
          <p:cNvPr id="7" name="Content Placeholder 2"/>
          <p:cNvSpPr txBox="1">
            <a:spLocks/>
          </p:cNvSpPr>
          <p:nvPr/>
        </p:nvSpPr>
        <p:spPr>
          <a:xfrm>
            <a:off x="372457" y="2604012"/>
            <a:ext cx="11447086" cy="1649976"/>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569913" indent="0" algn="ctr">
              <a:buNone/>
            </a:pPr>
            <a:r>
              <a:rPr lang="en-US" sz="8000" dirty="0">
                <a:solidFill>
                  <a:schemeClr val="bg1"/>
                </a:solidFill>
                <a:cs typeface="Arial" panose="020B0604020202020204" pitchFamily="34" charset="0"/>
              </a:rPr>
              <a:t>Tax Resolution</a:t>
            </a:r>
            <a:endParaRPr lang="en-US" sz="7200" dirty="0">
              <a:solidFill>
                <a:schemeClr val="bg1"/>
              </a:solidFill>
            </a:endParaRPr>
          </a:p>
          <a:p>
            <a:pPr marL="738188" indent="-571500" algn="ctr">
              <a:spcBef>
                <a:spcPts val="600"/>
              </a:spcBef>
            </a:pPr>
            <a:endParaRPr lang="en-US" sz="5400" dirty="0">
              <a:solidFill>
                <a:schemeClr val="bg1"/>
              </a:solidFill>
            </a:endParaRPr>
          </a:p>
          <a:p>
            <a:pPr marL="738188" indent="-571500" algn="ctr">
              <a:spcBef>
                <a:spcPts val="600"/>
              </a:spcBef>
            </a:pPr>
            <a:endParaRPr lang="en-US" sz="5400" dirty="0">
              <a:solidFill>
                <a:schemeClr val="bg1"/>
              </a:solidFill>
            </a:endParaRPr>
          </a:p>
        </p:txBody>
      </p:sp>
    </p:spTree>
    <p:extLst>
      <p:ext uri="{BB962C8B-B14F-4D97-AF65-F5344CB8AC3E}">
        <p14:creationId xmlns:p14="http://schemas.microsoft.com/office/powerpoint/2010/main" val="27270421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763" y="1535183"/>
            <a:ext cx="10353761" cy="752856"/>
          </a:xfrm>
        </p:spPr>
        <p:txBody>
          <a:bodyPr>
            <a:normAutofit/>
          </a:bodyPr>
          <a:lstStyle/>
          <a:p>
            <a:r>
              <a:rPr lang="en-US" dirty="0">
                <a:solidFill>
                  <a:schemeClr val="bg1"/>
                </a:solidFill>
              </a:rPr>
              <a:t>Finding Tax Resolution Clients</a:t>
            </a:r>
          </a:p>
        </p:txBody>
      </p:sp>
      <p:sp>
        <p:nvSpPr>
          <p:cNvPr id="7" name="Content Placeholder 2"/>
          <p:cNvSpPr txBox="1">
            <a:spLocks/>
          </p:cNvSpPr>
          <p:nvPr/>
        </p:nvSpPr>
        <p:spPr>
          <a:xfrm>
            <a:off x="483247" y="2552281"/>
            <a:ext cx="11447086" cy="320153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569913" indent="0">
              <a:buNone/>
            </a:pPr>
            <a:r>
              <a:rPr lang="en-US" sz="4800" dirty="0">
                <a:solidFill>
                  <a:schemeClr val="bg1"/>
                </a:solidFill>
                <a:cs typeface="Arial" panose="020B0604020202020204" pitchFamily="34" charset="0"/>
              </a:rPr>
              <a:t>26 Million of 153 Million U.S. taxpayers can’t afford to pay or disagree with the amount they owe the IRS…</a:t>
            </a:r>
            <a:endParaRPr lang="en-US" sz="4400" dirty="0">
              <a:solidFill>
                <a:schemeClr val="bg1"/>
              </a:solidFill>
            </a:endParaRPr>
          </a:p>
          <a:p>
            <a:pPr marL="738188" indent="-571500">
              <a:spcBef>
                <a:spcPts val="600"/>
              </a:spcBef>
            </a:pPr>
            <a:endParaRPr lang="en-US" sz="3500" dirty="0">
              <a:solidFill>
                <a:schemeClr val="bg1"/>
              </a:solidFill>
            </a:endParaRPr>
          </a:p>
          <a:p>
            <a:pPr marL="738188" indent="-571500">
              <a:spcBef>
                <a:spcPts val="600"/>
              </a:spcBef>
            </a:pPr>
            <a:endParaRPr lang="en-US" sz="3500" dirty="0">
              <a:solidFill>
                <a:schemeClr val="bg1"/>
              </a:solidFill>
            </a:endParaRPr>
          </a:p>
        </p:txBody>
      </p:sp>
    </p:spTree>
    <p:extLst>
      <p:ext uri="{BB962C8B-B14F-4D97-AF65-F5344CB8AC3E}">
        <p14:creationId xmlns:p14="http://schemas.microsoft.com/office/powerpoint/2010/main" val="23287986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8150" y="855689"/>
            <a:ext cx="9772650" cy="1454668"/>
          </a:xfrm>
        </p:spPr>
        <p:txBody>
          <a:bodyPr>
            <a:normAutofit/>
          </a:bodyPr>
          <a:lstStyle/>
          <a:p>
            <a:r>
              <a:rPr lang="en-US" sz="4800" dirty="0">
                <a:solidFill>
                  <a:schemeClr val="bg1"/>
                </a:solidFill>
                <a:cs typeface="Arial" panose="020B0604020202020204" pitchFamily="34" charset="0"/>
              </a:rPr>
              <a:t>Three Professions with Tax Problems</a:t>
            </a:r>
          </a:p>
        </p:txBody>
      </p:sp>
      <p:sp>
        <p:nvSpPr>
          <p:cNvPr id="7" name="Content Placeholder 2"/>
          <p:cNvSpPr>
            <a:spLocks noGrp="1"/>
          </p:cNvSpPr>
          <p:nvPr>
            <p:ph idx="1"/>
          </p:nvPr>
        </p:nvSpPr>
        <p:spPr>
          <a:xfrm>
            <a:off x="715817" y="2310357"/>
            <a:ext cx="11319165" cy="2966930"/>
          </a:xfrm>
        </p:spPr>
        <p:txBody>
          <a:bodyPr>
            <a:normAutofit fontScale="85000" lnSpcReduction="10000"/>
          </a:bodyPr>
          <a:lstStyle/>
          <a:p>
            <a:r>
              <a:rPr lang="en-US" sz="3600" dirty="0">
                <a:solidFill>
                  <a:schemeClr val="bg1"/>
                </a:solidFill>
                <a:latin typeface="+mj-lt"/>
              </a:rPr>
              <a:t>Real estate brokers</a:t>
            </a:r>
          </a:p>
          <a:p>
            <a:pPr marL="0" indent="0">
              <a:buNone/>
            </a:pPr>
            <a:endParaRPr lang="en-US" sz="900" dirty="0">
              <a:solidFill>
                <a:schemeClr val="bg1"/>
              </a:solidFill>
              <a:latin typeface="+mj-lt"/>
            </a:endParaRPr>
          </a:p>
          <a:p>
            <a:r>
              <a:rPr lang="en-US" sz="3600" dirty="0">
                <a:solidFill>
                  <a:schemeClr val="bg1"/>
                </a:solidFill>
                <a:latin typeface="+mj-lt"/>
              </a:rPr>
              <a:t>Attorneys</a:t>
            </a:r>
          </a:p>
          <a:p>
            <a:pPr marL="0" indent="0">
              <a:buNone/>
            </a:pPr>
            <a:endParaRPr lang="en-US" sz="900" dirty="0">
              <a:solidFill>
                <a:schemeClr val="bg1"/>
              </a:solidFill>
              <a:latin typeface="+mj-lt"/>
            </a:endParaRPr>
          </a:p>
          <a:p>
            <a:r>
              <a:rPr lang="en-US" sz="3600" dirty="0">
                <a:solidFill>
                  <a:schemeClr val="bg1"/>
                </a:solidFill>
                <a:latin typeface="+mj-lt"/>
              </a:rPr>
              <a:t>Self employed taxpayers (both income &amp; payroll tax issues)</a:t>
            </a:r>
          </a:p>
          <a:p>
            <a:pPr marL="0" indent="0">
              <a:buNone/>
            </a:pPr>
            <a:endParaRPr lang="en-US" sz="2100" dirty="0">
              <a:solidFill>
                <a:schemeClr val="bg1"/>
              </a:solidFill>
              <a:latin typeface="+mj-lt"/>
            </a:endParaRPr>
          </a:p>
          <a:p>
            <a:r>
              <a:rPr lang="en-US" sz="3600" dirty="0">
                <a:solidFill>
                  <a:schemeClr val="bg1"/>
                </a:solidFill>
                <a:latin typeface="+mj-lt"/>
              </a:rPr>
              <a:t>What other categories of taxpayers are prone to collection activities</a:t>
            </a:r>
            <a:endParaRPr lang="en-US" dirty="0">
              <a:solidFill>
                <a:schemeClr val="bg1"/>
              </a:solidFill>
              <a:latin typeface="+mj-lt"/>
            </a:endParaRPr>
          </a:p>
        </p:txBody>
      </p:sp>
      <p:sp>
        <p:nvSpPr>
          <p:cNvPr id="3"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56</a:t>
            </a:fld>
            <a:endParaRPr lang="en-US" sz="3600" dirty="0"/>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
        <p:nvSpPr>
          <p:cNvPr id="10" name="TextBox 9"/>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3327730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7575" y="653223"/>
            <a:ext cx="10515600" cy="1325563"/>
          </a:xfrm>
        </p:spPr>
        <p:txBody>
          <a:bodyPr/>
          <a:lstStyle/>
          <a:p>
            <a:r>
              <a:rPr lang="en-US" dirty="0">
                <a:solidFill>
                  <a:schemeClr val="bg1"/>
                </a:solidFill>
              </a:rPr>
              <a:t>Number of Accounts in IRS Collection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98112609"/>
              </p:ext>
            </p:extLst>
          </p:nvPr>
        </p:nvGraphicFramePr>
        <p:xfrm>
          <a:off x="2607501" y="1803753"/>
          <a:ext cx="6976999" cy="4304882"/>
        </p:xfrm>
        <a:graphic>
          <a:graphicData uri="http://schemas.openxmlformats.org/drawingml/2006/table">
            <a:tbl>
              <a:tblPr firstRow="1" bandRow="1">
                <a:tableStyleId>{5C22544A-7EE6-4342-B048-85BDC9FD1C3A}</a:tableStyleId>
              </a:tblPr>
              <a:tblGrid>
                <a:gridCol w="1529842">
                  <a:extLst>
                    <a:ext uri="{9D8B030D-6E8A-4147-A177-3AD203B41FA5}">
                      <a16:colId xmlns:a16="http://schemas.microsoft.com/office/drawing/2014/main" val="20000"/>
                    </a:ext>
                  </a:extLst>
                </a:gridCol>
                <a:gridCol w="3121491">
                  <a:extLst>
                    <a:ext uri="{9D8B030D-6E8A-4147-A177-3AD203B41FA5}">
                      <a16:colId xmlns:a16="http://schemas.microsoft.com/office/drawing/2014/main" val="20001"/>
                    </a:ext>
                  </a:extLst>
                </a:gridCol>
                <a:gridCol w="2325666">
                  <a:extLst>
                    <a:ext uri="{9D8B030D-6E8A-4147-A177-3AD203B41FA5}">
                      <a16:colId xmlns:a16="http://schemas.microsoft.com/office/drawing/2014/main" val="20002"/>
                    </a:ext>
                  </a:extLst>
                </a:gridCol>
              </a:tblGrid>
              <a:tr h="450932">
                <a:tc>
                  <a:txBody>
                    <a:bodyPr/>
                    <a:lstStyle/>
                    <a:p>
                      <a:pPr algn="ctr"/>
                      <a:r>
                        <a:rPr lang="en-US" sz="2000" dirty="0"/>
                        <a:t>Year</a:t>
                      </a:r>
                    </a:p>
                  </a:txBody>
                  <a:tcPr marL="68580" marR="68580">
                    <a:solidFill>
                      <a:schemeClr val="bg2">
                        <a:lumMod val="25000"/>
                      </a:schemeClr>
                    </a:solidFill>
                  </a:tcPr>
                </a:tc>
                <a:tc>
                  <a:txBody>
                    <a:bodyPr/>
                    <a:lstStyle/>
                    <a:p>
                      <a:pPr algn="ctr"/>
                      <a:r>
                        <a:rPr lang="en-US" sz="2000" dirty="0"/>
                        <a:t>Accounts in Collection</a:t>
                      </a:r>
                    </a:p>
                  </a:txBody>
                  <a:tcPr marL="68580" marR="68580">
                    <a:solidFill>
                      <a:schemeClr val="bg2">
                        <a:lumMod val="25000"/>
                      </a:schemeClr>
                    </a:solidFill>
                  </a:tcPr>
                </a:tc>
                <a:tc>
                  <a:txBody>
                    <a:bodyPr/>
                    <a:lstStyle/>
                    <a:p>
                      <a:pPr algn="ctr"/>
                      <a:r>
                        <a:rPr lang="en-US" sz="2000" dirty="0"/>
                        <a:t>Increase (%)</a:t>
                      </a:r>
                    </a:p>
                  </a:txBody>
                  <a:tcPr marL="68580" marR="68580">
                    <a:solidFill>
                      <a:schemeClr val="bg2">
                        <a:lumMod val="25000"/>
                      </a:schemeClr>
                    </a:solidFill>
                  </a:tcPr>
                </a:tc>
                <a:extLst>
                  <a:ext uri="{0D108BD9-81ED-4DB2-BD59-A6C34878D82A}">
                    <a16:rowId xmlns:a16="http://schemas.microsoft.com/office/drawing/2014/main" val="10000"/>
                  </a:ext>
                </a:extLst>
              </a:tr>
              <a:tr h="385395">
                <a:tc>
                  <a:txBody>
                    <a:bodyPr/>
                    <a:lstStyle/>
                    <a:p>
                      <a:pPr algn="ctr" rtl="0" fontAlgn="ctr"/>
                      <a:r>
                        <a:rPr lang="en-US" sz="1800" b="1" i="0" u="none" strike="noStrike" dirty="0">
                          <a:solidFill>
                            <a:srgbClr val="000000"/>
                          </a:solidFill>
                          <a:effectLst/>
                          <a:latin typeface="Calibri" panose="020F0502020204030204" pitchFamily="34" charset="0"/>
                        </a:rPr>
                        <a:t>2017</a:t>
                      </a:r>
                    </a:p>
                  </a:txBody>
                  <a:tcPr marL="9525" marR="9525" marT="9525" marB="0" anchor="ctr"/>
                </a:tc>
                <a:tc>
                  <a:txBody>
                    <a:bodyPr/>
                    <a:lstStyle/>
                    <a:p>
                      <a:pPr algn="ctr" rtl="0" fontAlgn="ctr"/>
                      <a:r>
                        <a:rPr lang="en-US" sz="1800" b="1" i="0" u="none" strike="noStrike" dirty="0">
                          <a:solidFill>
                            <a:srgbClr val="000000"/>
                          </a:solidFill>
                          <a:effectLst/>
                          <a:latin typeface="Calibri" panose="020F0502020204030204" pitchFamily="34" charset="0"/>
                        </a:rPr>
                        <a:t>14,080,000</a:t>
                      </a:r>
                    </a:p>
                  </a:txBody>
                  <a:tcPr marL="9525" marR="9525" marT="9525" marB="0" anchor="ctr"/>
                </a:tc>
                <a:tc>
                  <a:txBody>
                    <a:bodyPr/>
                    <a:lstStyle/>
                    <a:p>
                      <a:pPr algn="ctr" rtl="0" fontAlgn="b"/>
                      <a:r>
                        <a:rPr lang="en-US" sz="1800" b="1" i="0" u="none" strike="noStrike" dirty="0">
                          <a:solidFill>
                            <a:srgbClr val="000000"/>
                          </a:solidFill>
                          <a:effectLst/>
                          <a:latin typeface="Calibri" panose="020F0502020204030204" pitchFamily="34" charset="0"/>
                        </a:rPr>
                        <a:t>0.53%</a:t>
                      </a:r>
                    </a:p>
                  </a:txBody>
                  <a:tcPr marL="9525" marR="9525" marT="9525" marB="0" anchor="b"/>
                </a:tc>
                <a:extLst>
                  <a:ext uri="{0D108BD9-81ED-4DB2-BD59-A6C34878D82A}">
                    <a16:rowId xmlns:a16="http://schemas.microsoft.com/office/drawing/2014/main" val="10001"/>
                  </a:ext>
                </a:extLst>
              </a:tr>
              <a:tr h="385395">
                <a:tc>
                  <a:txBody>
                    <a:bodyPr/>
                    <a:lstStyle/>
                    <a:p>
                      <a:pPr algn="ctr" rtl="0" fontAlgn="ctr"/>
                      <a:r>
                        <a:rPr lang="en-US" sz="1800" b="1" i="0" u="none" strike="noStrike" dirty="0">
                          <a:solidFill>
                            <a:srgbClr val="000000"/>
                          </a:solidFill>
                          <a:effectLst/>
                          <a:latin typeface="Calibri" panose="020F0502020204030204" pitchFamily="34" charset="0"/>
                        </a:rPr>
                        <a:t>2016</a:t>
                      </a:r>
                    </a:p>
                  </a:txBody>
                  <a:tcPr marL="9525" marR="9525" marT="9525" marB="0" anchor="ctr"/>
                </a:tc>
                <a:tc>
                  <a:txBody>
                    <a:bodyPr/>
                    <a:lstStyle/>
                    <a:p>
                      <a:pPr algn="ctr" rtl="0" fontAlgn="ctr"/>
                      <a:r>
                        <a:rPr lang="en-US" sz="1800" b="1" i="0" u="none" strike="noStrike" dirty="0">
                          <a:solidFill>
                            <a:srgbClr val="000000"/>
                          </a:solidFill>
                          <a:effectLst/>
                          <a:latin typeface="Calibri" panose="020F0502020204030204" pitchFamily="34" charset="0"/>
                        </a:rPr>
                        <a:t>14,005,000</a:t>
                      </a:r>
                    </a:p>
                  </a:txBody>
                  <a:tcPr marL="9525" marR="9525" marT="9525" marB="0" anchor="ctr"/>
                </a:tc>
                <a:tc>
                  <a:txBody>
                    <a:bodyPr/>
                    <a:lstStyle/>
                    <a:p>
                      <a:pPr algn="ctr" rtl="0" fontAlgn="b"/>
                      <a:r>
                        <a:rPr lang="en-US" sz="1800" b="1" i="0" u="none" strike="noStrike" dirty="0">
                          <a:solidFill>
                            <a:srgbClr val="000000"/>
                          </a:solidFill>
                          <a:effectLst/>
                          <a:latin typeface="Calibri" panose="020F0502020204030204" pitchFamily="34" charset="0"/>
                        </a:rPr>
                        <a:t>4.53%</a:t>
                      </a:r>
                    </a:p>
                  </a:txBody>
                  <a:tcPr marL="9525" marR="9525" marT="9525" marB="0" anchor="b"/>
                </a:tc>
                <a:extLst>
                  <a:ext uri="{0D108BD9-81ED-4DB2-BD59-A6C34878D82A}">
                    <a16:rowId xmlns:a16="http://schemas.microsoft.com/office/drawing/2014/main" val="10002"/>
                  </a:ext>
                </a:extLst>
              </a:tr>
              <a:tr h="385395">
                <a:tc>
                  <a:txBody>
                    <a:bodyPr/>
                    <a:lstStyle/>
                    <a:p>
                      <a:pPr algn="ctr" rtl="0" fontAlgn="ctr"/>
                      <a:r>
                        <a:rPr lang="en-US" sz="1800" b="1" i="0" u="none" strike="noStrike" dirty="0">
                          <a:solidFill>
                            <a:srgbClr val="000000"/>
                          </a:solidFill>
                          <a:effectLst/>
                          <a:latin typeface="Calibri" panose="020F0502020204030204" pitchFamily="34" charset="0"/>
                        </a:rPr>
                        <a:t>2015</a:t>
                      </a:r>
                    </a:p>
                  </a:txBody>
                  <a:tcPr marL="9525" marR="9525" marT="9525" marB="0" anchor="ctr"/>
                </a:tc>
                <a:tc>
                  <a:txBody>
                    <a:bodyPr/>
                    <a:lstStyle/>
                    <a:p>
                      <a:pPr algn="ctr" rtl="0" fontAlgn="ctr"/>
                      <a:r>
                        <a:rPr lang="en-US" sz="1800" b="1" i="0" u="none" strike="noStrike" dirty="0">
                          <a:solidFill>
                            <a:srgbClr val="000000"/>
                          </a:solidFill>
                          <a:effectLst/>
                          <a:latin typeface="Calibri" panose="020F0502020204030204" pitchFamily="34" charset="0"/>
                        </a:rPr>
                        <a:t>13,371,000</a:t>
                      </a:r>
                    </a:p>
                  </a:txBody>
                  <a:tcPr marL="9525" marR="9525" marT="9525" marB="0" anchor="ctr"/>
                </a:tc>
                <a:tc>
                  <a:txBody>
                    <a:bodyPr/>
                    <a:lstStyle/>
                    <a:p>
                      <a:pPr algn="ctr" rtl="0" fontAlgn="b"/>
                      <a:r>
                        <a:rPr lang="en-US" sz="1800" b="1" i="0" u="none" strike="noStrike" dirty="0">
                          <a:solidFill>
                            <a:srgbClr val="000000"/>
                          </a:solidFill>
                          <a:effectLst/>
                          <a:latin typeface="Calibri" panose="020F0502020204030204" pitchFamily="34" charset="0"/>
                        </a:rPr>
                        <a:t>7.26%</a:t>
                      </a:r>
                    </a:p>
                  </a:txBody>
                  <a:tcPr marL="9525" marR="9525" marT="9525" marB="0" anchor="b"/>
                </a:tc>
                <a:extLst>
                  <a:ext uri="{0D108BD9-81ED-4DB2-BD59-A6C34878D82A}">
                    <a16:rowId xmlns:a16="http://schemas.microsoft.com/office/drawing/2014/main" val="10003"/>
                  </a:ext>
                </a:extLst>
              </a:tr>
              <a:tr h="385395">
                <a:tc>
                  <a:txBody>
                    <a:bodyPr/>
                    <a:lstStyle/>
                    <a:p>
                      <a:pPr algn="ctr" rtl="0" fontAlgn="ctr"/>
                      <a:r>
                        <a:rPr lang="en-US" sz="1800" b="1" i="0" u="none" strike="noStrike" dirty="0">
                          <a:solidFill>
                            <a:srgbClr val="000000"/>
                          </a:solidFill>
                          <a:effectLst/>
                          <a:latin typeface="Calibri" panose="020F0502020204030204" pitchFamily="34" charset="0"/>
                        </a:rPr>
                        <a:t>2014</a:t>
                      </a:r>
                    </a:p>
                  </a:txBody>
                  <a:tcPr marL="9525" marR="9525" marT="9525" marB="0" anchor="ctr"/>
                </a:tc>
                <a:tc>
                  <a:txBody>
                    <a:bodyPr/>
                    <a:lstStyle/>
                    <a:p>
                      <a:pPr algn="ctr" rtl="0" fontAlgn="ctr"/>
                      <a:r>
                        <a:rPr lang="en-US" sz="1800" b="1" i="0" u="none" strike="noStrike" dirty="0">
                          <a:solidFill>
                            <a:srgbClr val="000000"/>
                          </a:solidFill>
                          <a:effectLst/>
                          <a:latin typeface="Calibri" panose="020F0502020204030204" pitchFamily="34" charset="0"/>
                        </a:rPr>
                        <a:t>12,400,000</a:t>
                      </a:r>
                    </a:p>
                  </a:txBody>
                  <a:tcPr marL="9525" marR="9525" marT="9525" marB="0" anchor="ctr"/>
                </a:tc>
                <a:tc>
                  <a:txBody>
                    <a:bodyPr/>
                    <a:lstStyle/>
                    <a:p>
                      <a:pPr algn="ctr" rtl="0" fontAlgn="b"/>
                      <a:r>
                        <a:rPr lang="en-US" sz="1800" b="1" i="0" u="none" strike="noStrike" dirty="0">
                          <a:solidFill>
                            <a:srgbClr val="000000"/>
                          </a:solidFill>
                          <a:effectLst/>
                          <a:latin typeface="Calibri" panose="020F0502020204030204" pitchFamily="34" charset="0"/>
                        </a:rPr>
                        <a:t>5.48%</a:t>
                      </a:r>
                    </a:p>
                  </a:txBody>
                  <a:tcPr marL="9525" marR="9525" marT="9525" marB="0" anchor="b"/>
                </a:tc>
                <a:extLst>
                  <a:ext uri="{0D108BD9-81ED-4DB2-BD59-A6C34878D82A}">
                    <a16:rowId xmlns:a16="http://schemas.microsoft.com/office/drawing/2014/main" val="10004"/>
                  </a:ext>
                </a:extLst>
              </a:tr>
              <a:tr h="385395">
                <a:tc>
                  <a:txBody>
                    <a:bodyPr/>
                    <a:lstStyle/>
                    <a:p>
                      <a:pPr algn="ctr" rtl="0" fontAlgn="ctr"/>
                      <a:r>
                        <a:rPr lang="en-US" sz="1800" b="1" i="0" u="none" strike="noStrike" dirty="0">
                          <a:solidFill>
                            <a:srgbClr val="000000"/>
                          </a:solidFill>
                          <a:effectLst/>
                          <a:latin typeface="Calibri" panose="020F0502020204030204" pitchFamily="34" charset="0"/>
                        </a:rPr>
                        <a:t>2013</a:t>
                      </a:r>
                    </a:p>
                  </a:txBody>
                  <a:tcPr marL="9525" marR="9525" marT="9525" marB="0" anchor="ctr"/>
                </a:tc>
                <a:tc>
                  <a:txBody>
                    <a:bodyPr/>
                    <a:lstStyle/>
                    <a:p>
                      <a:pPr algn="ctr" rtl="0" fontAlgn="ctr"/>
                      <a:r>
                        <a:rPr lang="en-US" sz="1800" b="1" i="0" u="none" strike="noStrike" dirty="0">
                          <a:solidFill>
                            <a:srgbClr val="000000"/>
                          </a:solidFill>
                          <a:effectLst/>
                          <a:latin typeface="Calibri" panose="020F0502020204030204" pitchFamily="34" charset="0"/>
                        </a:rPr>
                        <a:t>11,721,000</a:t>
                      </a:r>
                    </a:p>
                  </a:txBody>
                  <a:tcPr marL="9525" marR="9525" marT="9525" marB="0" anchor="ctr"/>
                </a:tc>
                <a:tc>
                  <a:txBody>
                    <a:bodyPr/>
                    <a:lstStyle/>
                    <a:p>
                      <a:pPr algn="ctr" rtl="0" fontAlgn="b"/>
                      <a:r>
                        <a:rPr lang="en-US" sz="1800" b="1" i="0" u="none" strike="noStrike" dirty="0">
                          <a:solidFill>
                            <a:srgbClr val="000000"/>
                          </a:solidFill>
                          <a:effectLst/>
                          <a:latin typeface="Calibri" panose="020F0502020204030204" pitchFamily="34" charset="0"/>
                        </a:rPr>
                        <a:t>2.19%</a:t>
                      </a:r>
                    </a:p>
                  </a:txBody>
                  <a:tcPr marL="9525" marR="9525" marT="9525" marB="0" anchor="b"/>
                </a:tc>
                <a:extLst>
                  <a:ext uri="{0D108BD9-81ED-4DB2-BD59-A6C34878D82A}">
                    <a16:rowId xmlns:a16="http://schemas.microsoft.com/office/drawing/2014/main" val="10005"/>
                  </a:ext>
                </a:extLst>
              </a:tr>
              <a:tr h="385395">
                <a:tc>
                  <a:txBody>
                    <a:bodyPr/>
                    <a:lstStyle/>
                    <a:p>
                      <a:pPr algn="ctr" rtl="0" fontAlgn="ctr"/>
                      <a:r>
                        <a:rPr lang="en-US" sz="1800" b="1" i="0" u="none" strike="noStrike" dirty="0">
                          <a:solidFill>
                            <a:srgbClr val="000000"/>
                          </a:solidFill>
                          <a:effectLst/>
                          <a:latin typeface="Calibri" panose="020F0502020204030204" pitchFamily="34" charset="0"/>
                        </a:rPr>
                        <a:t>2012</a:t>
                      </a:r>
                    </a:p>
                  </a:txBody>
                  <a:tcPr marL="9525" marR="9525" marT="9525" marB="0" anchor="ctr"/>
                </a:tc>
                <a:tc>
                  <a:txBody>
                    <a:bodyPr/>
                    <a:lstStyle/>
                    <a:p>
                      <a:pPr algn="ctr" rtl="0" fontAlgn="ctr"/>
                      <a:r>
                        <a:rPr lang="en-US" sz="1800" b="1" i="0" u="none" strike="noStrike" dirty="0">
                          <a:solidFill>
                            <a:srgbClr val="000000"/>
                          </a:solidFill>
                          <a:effectLst/>
                          <a:latin typeface="Calibri" panose="020F0502020204030204" pitchFamily="34" charset="0"/>
                        </a:rPr>
                        <a:t>11,464,000</a:t>
                      </a:r>
                    </a:p>
                  </a:txBody>
                  <a:tcPr marL="9525" marR="9525" marT="9525" marB="0" anchor="ctr"/>
                </a:tc>
                <a:tc>
                  <a:txBody>
                    <a:bodyPr/>
                    <a:lstStyle/>
                    <a:p>
                      <a:pPr algn="ctr" rtl="0" fontAlgn="b"/>
                      <a:r>
                        <a:rPr lang="en-US" sz="1800" b="1" i="0" u="none" strike="noStrike" dirty="0">
                          <a:solidFill>
                            <a:srgbClr val="000000"/>
                          </a:solidFill>
                          <a:effectLst/>
                          <a:latin typeface="Calibri" panose="020F0502020204030204" pitchFamily="34" charset="0"/>
                        </a:rPr>
                        <a:t>5.71%</a:t>
                      </a:r>
                    </a:p>
                  </a:txBody>
                  <a:tcPr marL="9525" marR="9525" marT="9525" marB="0" anchor="b"/>
                </a:tc>
                <a:extLst>
                  <a:ext uri="{0D108BD9-81ED-4DB2-BD59-A6C34878D82A}">
                    <a16:rowId xmlns:a16="http://schemas.microsoft.com/office/drawing/2014/main" val="10006"/>
                  </a:ext>
                </a:extLst>
              </a:tr>
              <a:tr h="385395">
                <a:tc>
                  <a:txBody>
                    <a:bodyPr/>
                    <a:lstStyle/>
                    <a:p>
                      <a:pPr algn="ctr" rtl="0" fontAlgn="ctr"/>
                      <a:r>
                        <a:rPr lang="en-US" sz="1800" b="1" i="0" u="none" strike="noStrike" dirty="0">
                          <a:solidFill>
                            <a:srgbClr val="000000"/>
                          </a:solidFill>
                          <a:effectLst/>
                          <a:latin typeface="Calibri" panose="020F0502020204030204" pitchFamily="34" charset="0"/>
                        </a:rPr>
                        <a:t>2011</a:t>
                      </a:r>
                    </a:p>
                  </a:txBody>
                  <a:tcPr marL="9525" marR="9525" marT="9525" marB="0" anchor="ctr"/>
                </a:tc>
                <a:tc>
                  <a:txBody>
                    <a:bodyPr/>
                    <a:lstStyle/>
                    <a:p>
                      <a:pPr algn="ctr" rtl="0" fontAlgn="ctr"/>
                      <a:r>
                        <a:rPr lang="en-US" sz="1800" b="1" i="0" u="none" strike="noStrike" dirty="0">
                          <a:solidFill>
                            <a:srgbClr val="000000"/>
                          </a:solidFill>
                          <a:effectLst/>
                          <a:latin typeface="Calibri" panose="020F0502020204030204" pitchFamily="34" charset="0"/>
                        </a:rPr>
                        <a:t>10,809,000</a:t>
                      </a:r>
                    </a:p>
                  </a:txBody>
                  <a:tcPr marL="9525" marR="9525" marT="9525" marB="0" anchor="ctr"/>
                </a:tc>
                <a:tc>
                  <a:txBody>
                    <a:bodyPr/>
                    <a:lstStyle/>
                    <a:p>
                      <a:pPr algn="ctr" rtl="0" fontAlgn="b"/>
                      <a:r>
                        <a:rPr lang="en-US" sz="1800" b="1" i="0" u="none" strike="noStrike" dirty="0">
                          <a:solidFill>
                            <a:srgbClr val="000000"/>
                          </a:solidFill>
                          <a:effectLst/>
                          <a:latin typeface="Calibri" panose="020F0502020204030204" pitchFamily="34" charset="0"/>
                        </a:rPr>
                        <a:t>3.87%</a:t>
                      </a:r>
                    </a:p>
                  </a:txBody>
                  <a:tcPr marL="9525" marR="9525" marT="9525" marB="0" anchor="b"/>
                </a:tc>
                <a:extLst>
                  <a:ext uri="{0D108BD9-81ED-4DB2-BD59-A6C34878D82A}">
                    <a16:rowId xmlns:a16="http://schemas.microsoft.com/office/drawing/2014/main" val="10007"/>
                  </a:ext>
                </a:extLst>
              </a:tr>
              <a:tr h="385395">
                <a:tc>
                  <a:txBody>
                    <a:bodyPr/>
                    <a:lstStyle/>
                    <a:p>
                      <a:pPr algn="ctr" rtl="0" fontAlgn="ctr"/>
                      <a:r>
                        <a:rPr lang="en-US" sz="1800" b="1" i="0" u="none" strike="noStrike" dirty="0">
                          <a:solidFill>
                            <a:srgbClr val="000000"/>
                          </a:solidFill>
                          <a:effectLst/>
                          <a:latin typeface="Calibri" panose="020F0502020204030204" pitchFamily="34" charset="0"/>
                        </a:rPr>
                        <a:t>2010</a:t>
                      </a:r>
                    </a:p>
                  </a:txBody>
                  <a:tcPr marL="9525" marR="9525" marT="9525" marB="0" anchor="ctr"/>
                </a:tc>
                <a:tc>
                  <a:txBody>
                    <a:bodyPr/>
                    <a:lstStyle/>
                    <a:p>
                      <a:pPr algn="ctr" rtl="0" fontAlgn="ctr"/>
                      <a:r>
                        <a:rPr lang="en-US" sz="1800" b="1" i="0" u="none" strike="noStrike" dirty="0">
                          <a:solidFill>
                            <a:srgbClr val="000000"/>
                          </a:solidFill>
                          <a:effectLst/>
                          <a:latin typeface="Calibri" panose="020F0502020204030204" pitchFamily="34" charset="0"/>
                        </a:rPr>
                        <a:t>10,391,000</a:t>
                      </a:r>
                    </a:p>
                  </a:txBody>
                  <a:tcPr marL="9525" marR="9525" marT="9525" marB="0" anchor="ctr"/>
                </a:tc>
                <a:tc>
                  <a:txBody>
                    <a:bodyPr/>
                    <a:lstStyle/>
                    <a:p>
                      <a:pPr algn="ctr" rtl="0" fontAlgn="b"/>
                      <a:r>
                        <a:rPr lang="en-US" sz="1800" b="1" i="0" u="none" strike="noStrike" dirty="0">
                          <a:solidFill>
                            <a:srgbClr val="000000"/>
                          </a:solidFill>
                          <a:effectLst/>
                          <a:latin typeface="Calibri" panose="020F0502020204030204" pitchFamily="34" charset="0"/>
                        </a:rPr>
                        <a:t>6.97%</a:t>
                      </a:r>
                    </a:p>
                  </a:txBody>
                  <a:tcPr marL="9525" marR="9525" marT="9525" marB="0" anchor="b"/>
                </a:tc>
                <a:extLst>
                  <a:ext uri="{0D108BD9-81ED-4DB2-BD59-A6C34878D82A}">
                    <a16:rowId xmlns:a16="http://schemas.microsoft.com/office/drawing/2014/main" val="10008"/>
                  </a:ext>
                </a:extLst>
              </a:tr>
              <a:tr h="385395">
                <a:tc>
                  <a:txBody>
                    <a:bodyPr/>
                    <a:lstStyle/>
                    <a:p>
                      <a:pPr algn="ctr" rtl="0" fontAlgn="ctr"/>
                      <a:r>
                        <a:rPr lang="en-US" sz="1800" b="1" i="0" u="none" strike="noStrike" dirty="0">
                          <a:solidFill>
                            <a:srgbClr val="000000"/>
                          </a:solidFill>
                          <a:effectLst/>
                          <a:latin typeface="Calibri" panose="020F0502020204030204" pitchFamily="34" charset="0"/>
                        </a:rPr>
                        <a:t>2009</a:t>
                      </a:r>
                    </a:p>
                  </a:txBody>
                  <a:tcPr marL="9525" marR="9525" marT="9525" marB="0" anchor="ctr"/>
                </a:tc>
                <a:tc>
                  <a:txBody>
                    <a:bodyPr/>
                    <a:lstStyle/>
                    <a:p>
                      <a:pPr algn="ctr" rtl="0" fontAlgn="ctr"/>
                      <a:r>
                        <a:rPr lang="en-US" sz="1800" b="1" i="0" u="none" strike="noStrike" dirty="0">
                          <a:solidFill>
                            <a:srgbClr val="000000"/>
                          </a:solidFill>
                          <a:effectLst/>
                          <a:latin typeface="Calibri" panose="020F0502020204030204" pitchFamily="34" charset="0"/>
                        </a:rPr>
                        <a:t>9,667,000</a:t>
                      </a:r>
                    </a:p>
                  </a:txBody>
                  <a:tcPr marL="9525" marR="9525" marT="9525" marB="0" anchor="ctr"/>
                </a:tc>
                <a:tc>
                  <a:txBody>
                    <a:bodyPr/>
                    <a:lstStyle/>
                    <a:p>
                      <a:pPr algn="ctr" rtl="0" fontAlgn="b"/>
                      <a:r>
                        <a:rPr lang="en-US" sz="1800" b="1" i="0" u="none" strike="noStrike" dirty="0">
                          <a:solidFill>
                            <a:srgbClr val="000000"/>
                          </a:solidFill>
                          <a:effectLst/>
                          <a:latin typeface="Calibri" panose="020F0502020204030204" pitchFamily="34" charset="0"/>
                        </a:rPr>
                        <a:t>4.50%</a:t>
                      </a:r>
                    </a:p>
                  </a:txBody>
                  <a:tcPr marL="9525" marR="9525" marT="9525" marB="0" anchor="b"/>
                </a:tc>
                <a:extLst>
                  <a:ext uri="{0D108BD9-81ED-4DB2-BD59-A6C34878D82A}">
                    <a16:rowId xmlns:a16="http://schemas.microsoft.com/office/drawing/2014/main" val="10009"/>
                  </a:ext>
                </a:extLst>
              </a:tr>
              <a:tr h="385395">
                <a:tc>
                  <a:txBody>
                    <a:bodyPr/>
                    <a:lstStyle/>
                    <a:p>
                      <a:pPr algn="ctr" rtl="0" fontAlgn="ctr"/>
                      <a:r>
                        <a:rPr lang="en-US" sz="1800" b="1" i="0" u="none" strike="noStrike" dirty="0">
                          <a:solidFill>
                            <a:srgbClr val="000000"/>
                          </a:solidFill>
                          <a:effectLst/>
                          <a:latin typeface="Calibri" panose="020F0502020204030204" pitchFamily="34" charset="0"/>
                        </a:rPr>
                        <a:t>2008</a:t>
                      </a:r>
                    </a:p>
                  </a:txBody>
                  <a:tcPr marL="9525" marR="9525" marT="9525" marB="0" anchor="ctr"/>
                </a:tc>
                <a:tc>
                  <a:txBody>
                    <a:bodyPr/>
                    <a:lstStyle/>
                    <a:p>
                      <a:pPr algn="ctr" rtl="0" fontAlgn="ctr"/>
                      <a:r>
                        <a:rPr lang="en-US" sz="1800" b="1" i="0" u="none" strike="noStrike" dirty="0">
                          <a:solidFill>
                            <a:srgbClr val="000000"/>
                          </a:solidFill>
                          <a:effectLst/>
                          <a:latin typeface="Calibri" panose="020F0502020204030204" pitchFamily="34" charset="0"/>
                        </a:rPr>
                        <a:t>9,232,000</a:t>
                      </a:r>
                    </a:p>
                  </a:txBody>
                  <a:tcPr marL="9525" marR="9525" marT="9525" marB="0" anchor="ctr"/>
                </a:tc>
                <a:tc>
                  <a:txBody>
                    <a:bodyPr/>
                    <a:lstStyle/>
                    <a:p>
                      <a:pPr algn="ctr" rtl="0" fontAlgn="b"/>
                      <a:r>
                        <a:rPr lang="en-US" sz="1800" b="1" i="0" u="none" strike="noStrike" dirty="0">
                          <a:solidFill>
                            <a:srgbClr val="000000"/>
                          </a:solidFill>
                          <a:effectLst/>
                          <a:latin typeface="Calibri" panose="020F0502020204030204" pitchFamily="34" charset="0"/>
                        </a:rPr>
                        <a:t>-</a:t>
                      </a:r>
                    </a:p>
                  </a:txBody>
                  <a:tcPr marL="9525" marR="9525" marT="9525" marB="0" anchor="b"/>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2957719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090" y="1114051"/>
            <a:ext cx="11839910" cy="636520"/>
          </a:xfrm>
        </p:spPr>
        <p:txBody>
          <a:bodyPr>
            <a:noAutofit/>
          </a:bodyPr>
          <a:lstStyle/>
          <a:p>
            <a:r>
              <a:rPr lang="en-US" sz="4800" dirty="0">
                <a:solidFill>
                  <a:schemeClr val="bg1"/>
                </a:solidFill>
                <a:latin typeface="Calibri Light" panose="020F0302020204030204" pitchFamily="34" charset="0"/>
                <a:cs typeface="Arial" panose="020B0604020202020204" pitchFamily="34" charset="0"/>
              </a:rPr>
              <a:t>Have you downloaded your materials?</a:t>
            </a:r>
          </a:p>
        </p:txBody>
      </p:sp>
      <p:sp>
        <p:nvSpPr>
          <p:cNvPr id="6" name="Title 1"/>
          <p:cNvSpPr txBox="1">
            <a:spLocks/>
          </p:cNvSpPr>
          <p:nvPr/>
        </p:nvSpPr>
        <p:spPr>
          <a:xfrm>
            <a:off x="1664855" y="3214441"/>
            <a:ext cx="8862291" cy="315271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dirty="0">
                <a:solidFill>
                  <a:srgbClr val="FFFF00"/>
                </a:solidFill>
                <a:latin typeface="+mn-lt"/>
                <a:cs typeface="Arial" panose="020B0604020202020204" pitchFamily="34" charset="0"/>
              </a:rPr>
              <a:t>If at anytime you have a client with tax resolution issues and need our assistance, just pick up the phone and call or email us anytime.</a:t>
            </a:r>
            <a:endParaRPr lang="en-US" sz="2400" dirty="0">
              <a:solidFill>
                <a:srgbClr val="FFFF00"/>
              </a:solidFill>
              <a:latin typeface="+mn-lt"/>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58</a:t>
            </a:fld>
            <a:endParaRPr lang="en-US" dirty="0"/>
          </a:p>
        </p:txBody>
      </p:sp>
      <p:sp>
        <p:nvSpPr>
          <p:cNvPr id="7"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8C81B1B-BC7F-4EBD-9AC2-2B2BF5AF0E84}" type="slidenum">
              <a:rPr lang="en-US" sz="3600" smtClean="0"/>
              <a:pPr algn="r"/>
              <a:t>58</a:t>
            </a:fld>
            <a:endParaRPr lang="en-US" sz="3600" dirty="0"/>
          </a:p>
        </p:txBody>
      </p:sp>
      <p:sp>
        <p:nvSpPr>
          <p:cNvPr id="8" name="TextBox 7"/>
          <p:cNvSpPr txBox="1"/>
          <p:nvPr/>
        </p:nvSpPr>
        <p:spPr>
          <a:xfrm>
            <a:off x="304800" y="6281458"/>
            <a:ext cx="11730182" cy="369332"/>
          </a:xfrm>
          <a:prstGeom prst="rect">
            <a:avLst/>
          </a:prstGeom>
          <a:noFill/>
        </p:spPr>
        <p:txBody>
          <a:bodyPr wrap="square" rtlCol="0">
            <a:spAutoFit/>
          </a:bodyPr>
          <a:lstStyle/>
          <a:p>
            <a:pPr algn="r"/>
            <a:r>
              <a:rPr lang="en-US" dirty="0">
                <a:solidFill>
                  <a:schemeClr val="accent1"/>
                </a:solidFill>
              </a:rPr>
              <a:t>(800) 658-7590                                                                                                                                         www.taxresolutioninstitute.org</a:t>
            </a:r>
          </a:p>
        </p:txBody>
      </p:sp>
      <p:sp>
        <p:nvSpPr>
          <p:cNvPr id="9" name="Slide Number Placeholder 2"/>
          <p:cNvSpPr txBox="1">
            <a:spLocks/>
          </p:cNvSpPr>
          <p:nvPr/>
        </p:nvSpPr>
        <p:spPr>
          <a:xfrm>
            <a:off x="9040091" y="1962727"/>
            <a:ext cx="2743200" cy="57929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8C81B1B-BC7F-4EBD-9AC2-2B2BF5AF0E84}" type="slidenum">
              <a:rPr lang="en-US" sz="3600" smtClean="0"/>
              <a:pPr algn="r"/>
              <a:t>58</a:t>
            </a:fld>
            <a:endParaRPr lang="en-US" sz="3600" dirty="0"/>
          </a:p>
        </p:txBody>
      </p:sp>
      <p:sp>
        <p:nvSpPr>
          <p:cNvPr id="10" name="TextBox 9"/>
          <p:cNvSpPr txBox="1"/>
          <p:nvPr/>
        </p:nvSpPr>
        <p:spPr>
          <a:xfrm>
            <a:off x="1711219" y="2616912"/>
            <a:ext cx="8769563" cy="1077218"/>
          </a:xfrm>
          <a:prstGeom prst="rect">
            <a:avLst/>
          </a:prstGeom>
          <a:noFill/>
        </p:spPr>
        <p:txBody>
          <a:bodyPr wrap="square" rtlCol="0">
            <a:spAutoFit/>
          </a:bodyPr>
          <a:lstStyle/>
          <a:p>
            <a:pPr algn="ctr"/>
            <a:r>
              <a:rPr lang="en-US" sz="3200" dirty="0">
                <a:solidFill>
                  <a:schemeClr val="bg1"/>
                </a:solidFill>
              </a:rPr>
              <a:t>Visit www.taxresolutioninstitute.org/200A to get your free content for the next 10 days</a:t>
            </a:r>
          </a:p>
        </p:txBody>
      </p:sp>
    </p:spTree>
    <p:extLst>
      <p:ext uri="{BB962C8B-B14F-4D97-AF65-F5344CB8AC3E}">
        <p14:creationId xmlns:p14="http://schemas.microsoft.com/office/powerpoint/2010/main" val="224788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881063" y="2896455"/>
            <a:ext cx="10429875" cy="827820"/>
          </a:xfrm>
        </p:spPr>
        <p:txBody>
          <a:bodyPr>
            <a:noAutofit/>
          </a:bodyPr>
          <a:lstStyle/>
          <a:p>
            <a:pPr marL="0" indent="0" algn="ctr">
              <a:buNone/>
            </a:pPr>
            <a:r>
              <a:rPr lang="en-US" sz="5400" dirty="0">
                <a:solidFill>
                  <a:schemeClr val="bg1"/>
                </a:solidFill>
                <a:latin typeface="+mj-lt"/>
              </a:rPr>
              <a:t>What is tax resolution?</a:t>
            </a:r>
            <a:endParaRPr lang="en-US" sz="4400" dirty="0">
              <a:solidFill>
                <a:schemeClr val="bg1"/>
              </a:solidFill>
              <a:latin typeface="+mj-lt"/>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59</a:t>
            </a:fld>
            <a:endParaRPr lang="en-US" dirty="0"/>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9896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5621" y="1325881"/>
            <a:ext cx="11210926" cy="5714683"/>
          </a:xfrm>
        </p:spPr>
        <p:txBody>
          <a:bodyPr>
            <a:normAutofit/>
          </a:bodyPr>
          <a:lstStyle/>
          <a:p>
            <a:pPr marL="0" indent="0">
              <a:buNone/>
            </a:pPr>
            <a:r>
              <a:rPr lang="en-US" sz="4400" dirty="0">
                <a:solidFill>
                  <a:schemeClr val="bg1"/>
                </a:solidFill>
                <a:latin typeface="+mj-lt"/>
              </a:rPr>
              <a:t>Tax Resolution</a:t>
            </a:r>
            <a:endParaRPr lang="en-US" dirty="0">
              <a:solidFill>
                <a:schemeClr val="bg1"/>
              </a:solidFill>
              <a:latin typeface="+mj-lt"/>
            </a:endParaRPr>
          </a:p>
          <a:p>
            <a:pPr marL="0" indent="0">
              <a:buNone/>
            </a:pPr>
            <a:endParaRPr lang="en-US" dirty="0">
              <a:solidFill>
                <a:schemeClr val="bg1"/>
              </a:solidFill>
              <a:latin typeface="+mj-lt"/>
            </a:endParaRPr>
          </a:p>
          <a:p>
            <a:pPr marL="171450" indent="0">
              <a:buNone/>
            </a:pPr>
            <a:r>
              <a:rPr lang="en-US" sz="3200" dirty="0">
                <a:solidFill>
                  <a:schemeClr val="bg1"/>
                </a:solidFill>
                <a:latin typeface="+mj-lt"/>
              </a:rPr>
              <a:t>The practice of resolving a person’s or business’s Federal or State tax issues using one or more of the various methods available.</a:t>
            </a:r>
          </a:p>
          <a:p>
            <a:pPr marL="171450" indent="0">
              <a:buNone/>
            </a:pPr>
            <a:endParaRPr lang="en-US" sz="3200" dirty="0">
              <a:solidFill>
                <a:schemeClr val="bg1"/>
              </a:solidFill>
              <a:latin typeface="+mj-lt"/>
            </a:endParaRPr>
          </a:p>
          <a:p>
            <a:pPr marL="171450" indent="0">
              <a:buNone/>
            </a:pPr>
            <a:r>
              <a:rPr lang="en-US" sz="3200" dirty="0">
                <a:solidFill>
                  <a:schemeClr val="bg1"/>
                </a:solidFill>
                <a:latin typeface="+mj-lt"/>
              </a:rPr>
              <a:t>The two main areas of tax liability that will be covered in this course are income taxes and payroll taxes.</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60</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54549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6864" y="805979"/>
            <a:ext cx="9696450" cy="5714683"/>
          </a:xfrm>
        </p:spPr>
        <p:txBody>
          <a:bodyPr>
            <a:normAutofit/>
          </a:bodyPr>
          <a:lstStyle/>
          <a:p>
            <a:pPr marL="0" indent="0">
              <a:buNone/>
            </a:pPr>
            <a:r>
              <a:rPr lang="en-US" sz="4400" dirty="0">
                <a:solidFill>
                  <a:schemeClr val="bg1"/>
                </a:solidFill>
                <a:latin typeface="+mj-lt"/>
              </a:rPr>
              <a:t>Solving Income Tax Issues</a:t>
            </a:r>
          </a:p>
          <a:p>
            <a:pPr marL="0" indent="0">
              <a:buNone/>
            </a:pPr>
            <a:br>
              <a:rPr lang="en-US" b="1" i="1" dirty="0">
                <a:solidFill>
                  <a:schemeClr val="bg1"/>
                </a:solidFill>
                <a:latin typeface="+mj-lt"/>
              </a:rPr>
            </a:br>
            <a:r>
              <a:rPr lang="en-US" sz="3600" dirty="0">
                <a:solidFill>
                  <a:schemeClr val="bg1"/>
                </a:solidFill>
                <a:latin typeface="+mj-lt"/>
              </a:rPr>
              <a:t>5 most common methods: </a:t>
            </a:r>
            <a:endParaRPr lang="en-US" dirty="0">
              <a:solidFill>
                <a:schemeClr val="bg1"/>
              </a:solidFill>
              <a:latin typeface="+mj-lt"/>
            </a:endParaRPr>
          </a:p>
          <a:p>
            <a:pPr marL="685800" indent="0">
              <a:buNone/>
            </a:pPr>
            <a:endParaRPr lang="en-US" sz="1100" b="1" i="1" dirty="0">
              <a:solidFill>
                <a:schemeClr val="bg1"/>
              </a:solidFill>
              <a:latin typeface="+mj-lt"/>
            </a:endParaRPr>
          </a:p>
          <a:p>
            <a:pPr marL="1485900" lvl="0" indent="-171450"/>
            <a:r>
              <a:rPr lang="en-US" sz="3200" dirty="0">
                <a:solidFill>
                  <a:schemeClr val="bg1"/>
                </a:solidFill>
                <a:latin typeface="+mj-lt"/>
              </a:rPr>
              <a:t>Installment agreement</a:t>
            </a:r>
          </a:p>
          <a:p>
            <a:pPr marL="1485900" lvl="0" indent="-171450"/>
            <a:r>
              <a:rPr lang="en-US" sz="3200" dirty="0">
                <a:solidFill>
                  <a:schemeClr val="bg1"/>
                </a:solidFill>
                <a:latin typeface="+mj-lt"/>
              </a:rPr>
              <a:t>Currently Not Collectible (“CNC”) Status</a:t>
            </a:r>
          </a:p>
          <a:p>
            <a:pPr marL="1485900" lvl="0" indent="-171450"/>
            <a:r>
              <a:rPr lang="en-US" sz="3200" dirty="0">
                <a:solidFill>
                  <a:schemeClr val="bg1"/>
                </a:solidFill>
                <a:latin typeface="+mj-lt"/>
              </a:rPr>
              <a:t>Partial-pay installment agreement (“PPIA”)</a:t>
            </a:r>
          </a:p>
          <a:p>
            <a:pPr marL="1485900" lvl="0" indent="-171450"/>
            <a:r>
              <a:rPr lang="en-US" sz="3200" dirty="0">
                <a:solidFill>
                  <a:schemeClr val="bg1"/>
                </a:solidFill>
                <a:latin typeface="+mj-lt"/>
              </a:rPr>
              <a:t>Offer in compromise (“OIC”)</a:t>
            </a:r>
          </a:p>
          <a:p>
            <a:pPr marL="1485900" lvl="0" indent="-171450"/>
            <a:r>
              <a:rPr lang="en-US" sz="3200" dirty="0">
                <a:solidFill>
                  <a:schemeClr val="bg1"/>
                </a:solidFill>
                <a:latin typeface="+mj-lt"/>
              </a:rPr>
              <a:t>Discharging taxes in bankruptcy</a:t>
            </a:r>
          </a:p>
        </p:txBody>
      </p:sp>
      <p:sp>
        <p:nvSpPr>
          <p:cNvPr id="4" name="TextBox 3"/>
          <p:cNvSpPr txBox="1"/>
          <p:nvPr/>
        </p:nvSpPr>
        <p:spPr>
          <a:xfrm>
            <a:off x="6389370" y="6335996"/>
            <a:ext cx="5671206" cy="369332"/>
          </a:xfrm>
          <a:prstGeom prst="rect">
            <a:avLst/>
          </a:prstGeom>
          <a:noFill/>
        </p:spPr>
        <p:txBody>
          <a:bodyPr wrap="square" rtlCol="0">
            <a:spAutoFit/>
          </a:bodyPr>
          <a:lstStyle/>
          <a:p>
            <a:r>
              <a:rPr lang="en-US" dirty="0">
                <a:solidFill>
                  <a:schemeClr val="bg1"/>
                </a:solidFill>
              </a:rPr>
              <a:t>access your free content at www.taxresolutioninstitute.org</a:t>
            </a:r>
          </a:p>
        </p:txBody>
      </p:sp>
    </p:spTree>
    <p:extLst>
      <p:ext uri="{BB962C8B-B14F-4D97-AF65-F5344CB8AC3E}">
        <p14:creationId xmlns:p14="http://schemas.microsoft.com/office/powerpoint/2010/main" val="276085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5478" y="1143317"/>
            <a:ext cx="9648825" cy="5714683"/>
          </a:xfrm>
        </p:spPr>
        <p:txBody>
          <a:bodyPr>
            <a:normAutofit/>
          </a:bodyPr>
          <a:lstStyle/>
          <a:p>
            <a:pPr marL="0" indent="0">
              <a:buNone/>
            </a:pPr>
            <a:r>
              <a:rPr lang="en-US" sz="4000" dirty="0">
                <a:solidFill>
                  <a:schemeClr val="bg1"/>
                </a:solidFill>
                <a:latin typeface="+mj-lt"/>
              </a:rPr>
              <a:t>Solving Payroll Tax Issues</a:t>
            </a:r>
            <a:endParaRPr lang="en-US" sz="1500" dirty="0">
              <a:solidFill>
                <a:schemeClr val="bg1"/>
              </a:solidFill>
              <a:latin typeface="+mj-lt"/>
            </a:endParaRPr>
          </a:p>
          <a:p>
            <a:pPr marL="342900" indent="0">
              <a:buNone/>
            </a:pPr>
            <a:br>
              <a:rPr lang="en-US" i="1" dirty="0">
                <a:solidFill>
                  <a:schemeClr val="bg1"/>
                </a:solidFill>
                <a:latin typeface="+mj-lt"/>
              </a:rPr>
            </a:br>
            <a:r>
              <a:rPr lang="en-US" sz="3600" dirty="0">
                <a:solidFill>
                  <a:schemeClr val="bg1"/>
                </a:solidFill>
                <a:latin typeface="+mj-lt"/>
              </a:rPr>
              <a:t>4 most common methods: </a:t>
            </a:r>
          </a:p>
          <a:p>
            <a:pPr marL="0" indent="0">
              <a:buNone/>
            </a:pPr>
            <a:endParaRPr lang="en-US" sz="1000" dirty="0">
              <a:solidFill>
                <a:schemeClr val="bg1"/>
              </a:solidFill>
              <a:latin typeface="+mj-lt"/>
            </a:endParaRPr>
          </a:p>
          <a:p>
            <a:pPr marL="1085850" lvl="0"/>
            <a:r>
              <a:rPr lang="en-US" sz="3600" dirty="0">
                <a:solidFill>
                  <a:schemeClr val="bg1"/>
                </a:solidFill>
                <a:latin typeface="+mj-lt"/>
              </a:rPr>
              <a:t>Installment agreement</a:t>
            </a:r>
          </a:p>
          <a:p>
            <a:pPr marL="1085850" lvl="0"/>
            <a:r>
              <a:rPr lang="en-US" sz="3600" dirty="0">
                <a:solidFill>
                  <a:schemeClr val="bg1"/>
                </a:solidFill>
                <a:latin typeface="+mj-lt"/>
              </a:rPr>
              <a:t>Partial-pay installment agreement (PPIA)</a:t>
            </a:r>
          </a:p>
          <a:p>
            <a:pPr marL="1085850" lvl="0"/>
            <a:r>
              <a:rPr lang="en-US" sz="3600" dirty="0">
                <a:solidFill>
                  <a:schemeClr val="bg1"/>
                </a:solidFill>
                <a:latin typeface="+mj-lt"/>
              </a:rPr>
              <a:t>In-business offer in compromise (“OIC”)</a:t>
            </a:r>
          </a:p>
          <a:p>
            <a:pPr marL="1085850" lvl="0"/>
            <a:r>
              <a:rPr lang="en-US" sz="3600" dirty="0">
                <a:solidFill>
                  <a:schemeClr val="bg1"/>
                </a:solidFill>
                <a:latin typeface="+mj-lt"/>
              </a:rPr>
              <a:t>Hybrid Bulk-Sale and OIC</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62</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427502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63</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
        <p:nvSpPr>
          <p:cNvPr id="4" name="Content Placeholder 3">
            <a:extLst>
              <a:ext uri="{FF2B5EF4-FFF2-40B4-BE49-F238E27FC236}">
                <a16:creationId xmlns:a16="http://schemas.microsoft.com/office/drawing/2014/main" id="{76A8373F-7815-4DD4-9495-ED915D232FF5}"/>
              </a:ext>
            </a:extLst>
          </p:cNvPr>
          <p:cNvSpPr>
            <a:spLocks noGrp="1"/>
          </p:cNvSpPr>
          <p:nvPr>
            <p:ph idx="1"/>
          </p:nvPr>
        </p:nvSpPr>
        <p:spPr>
          <a:xfrm>
            <a:off x="576943" y="378663"/>
            <a:ext cx="6004727" cy="1239122"/>
          </a:xfrm>
          <a:noFill/>
        </p:spPr>
        <p:txBody>
          <a:bodyPr>
            <a:normAutofit/>
          </a:bodyPr>
          <a:lstStyle/>
          <a:p>
            <a:pPr marL="0" indent="0">
              <a:buNone/>
            </a:pPr>
            <a:r>
              <a:rPr lang="en-US" sz="6000" dirty="0">
                <a:solidFill>
                  <a:schemeClr val="bg1"/>
                </a:solidFill>
                <a:latin typeface="+mj-lt"/>
              </a:rPr>
              <a:t>Story Time</a:t>
            </a:r>
          </a:p>
        </p:txBody>
      </p:sp>
      <p:sp>
        <p:nvSpPr>
          <p:cNvPr id="8" name="Speech Bubble: Oval 7">
            <a:extLst>
              <a:ext uri="{FF2B5EF4-FFF2-40B4-BE49-F238E27FC236}">
                <a16:creationId xmlns:a16="http://schemas.microsoft.com/office/drawing/2014/main" id="{21971755-BFF1-48D3-ACCA-EF576E610B29}"/>
              </a:ext>
            </a:extLst>
          </p:cNvPr>
          <p:cNvSpPr/>
          <p:nvPr/>
        </p:nvSpPr>
        <p:spPr>
          <a:xfrm>
            <a:off x="5454755" y="378663"/>
            <a:ext cx="3737987" cy="1527349"/>
          </a:xfrm>
          <a:prstGeom prst="wedgeEllipseCallout">
            <a:avLst>
              <a:gd name="adj1" fmla="val 80223"/>
              <a:gd name="adj2" fmla="val 6280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Anything is possible in the tax resolution business</a:t>
            </a:r>
          </a:p>
        </p:txBody>
      </p:sp>
      <p:sp>
        <p:nvSpPr>
          <p:cNvPr id="2" name="Rectangle 1">
            <a:extLst>
              <a:ext uri="{FF2B5EF4-FFF2-40B4-BE49-F238E27FC236}">
                <a16:creationId xmlns:a16="http://schemas.microsoft.com/office/drawing/2014/main" id="{E8190DB2-329A-49DC-A57A-6FC318CBEFD5}"/>
              </a:ext>
            </a:extLst>
          </p:cNvPr>
          <p:cNvSpPr/>
          <p:nvPr/>
        </p:nvSpPr>
        <p:spPr>
          <a:xfrm>
            <a:off x="1907757" y="3259432"/>
            <a:ext cx="10127225" cy="1380378"/>
          </a:xfrm>
          <a:prstGeom prst="rect">
            <a:avLst/>
          </a:prstGeom>
        </p:spPr>
        <p:txBody>
          <a:bodyPr wrap="square">
            <a:spAutoFit/>
          </a:bodyPr>
          <a:lstStyle/>
          <a:p>
            <a:pPr>
              <a:lnSpc>
                <a:spcPct val="107000"/>
              </a:lnSpc>
              <a:spcAft>
                <a:spcPts val="800"/>
              </a:spcAft>
            </a:pPr>
            <a:r>
              <a:rPr lang="en-US" sz="40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Tracy Broadman – Tell story anything is possible</a:t>
            </a:r>
            <a:r>
              <a:rPr lang="en-US" sz="4000" dirty="0">
                <a:solidFill>
                  <a:schemeClr val="bg1"/>
                </a:solidFill>
                <a:latin typeface="Calibri" panose="020F0502020204030204" pitchFamily="34" charset="0"/>
                <a:ea typeface="Calibri" panose="020F0502020204030204" pitchFamily="34" charset="0"/>
                <a:cs typeface="Times New Roman" panose="02020603050405020304" pitchFamily="18" charset="0"/>
              </a:rPr>
              <a:t> in the Tax Resolution Business</a:t>
            </a:r>
            <a:endParaRPr lang="en-US" sz="4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24121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881063" y="2610705"/>
            <a:ext cx="10429875" cy="827820"/>
          </a:xfrm>
        </p:spPr>
        <p:txBody>
          <a:bodyPr>
            <a:noAutofit/>
          </a:bodyPr>
          <a:lstStyle/>
          <a:p>
            <a:pPr marL="0" indent="0" algn="ctr">
              <a:buNone/>
            </a:pPr>
            <a:r>
              <a:rPr lang="en-US" sz="5400" dirty="0">
                <a:solidFill>
                  <a:schemeClr val="bg1"/>
                </a:solidFill>
                <a:latin typeface="+mj-lt"/>
              </a:rPr>
              <a:t>Marketing &amp; Selling </a:t>
            </a:r>
          </a:p>
          <a:p>
            <a:pPr marL="0" indent="0" algn="ctr">
              <a:buNone/>
            </a:pPr>
            <a:r>
              <a:rPr lang="en-US" sz="5400" dirty="0">
                <a:solidFill>
                  <a:schemeClr val="bg1"/>
                </a:solidFill>
                <a:latin typeface="+mj-lt"/>
              </a:rPr>
              <a:t>Professional Services</a:t>
            </a:r>
            <a:endParaRPr lang="en-US" sz="4400" dirty="0">
              <a:solidFill>
                <a:schemeClr val="bg1"/>
              </a:solidFill>
              <a:latin typeface="+mj-lt"/>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64</a:t>
            </a:fld>
            <a:endParaRPr lang="en-US" dirty="0"/>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1219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286863" y="128016"/>
            <a:ext cx="11618273" cy="6601968"/>
          </a:xfrm>
        </p:spPr>
        <p:txBody>
          <a:bodyPr>
            <a:noAutofit/>
          </a:bodyPr>
          <a:lstStyle/>
          <a:p>
            <a:pPr marL="0" indent="0">
              <a:buNone/>
            </a:pPr>
            <a:r>
              <a:rPr lang="en-US" sz="4400" dirty="0">
                <a:solidFill>
                  <a:schemeClr val="bg1"/>
                </a:solidFill>
                <a:latin typeface="+mj-lt"/>
              </a:rPr>
              <a:t>Why you need to market, sell and practice tax resolution</a:t>
            </a:r>
          </a:p>
          <a:p>
            <a:pPr marL="0" indent="0">
              <a:buNone/>
            </a:pPr>
            <a:endParaRPr lang="en-US" sz="1600" dirty="0">
              <a:solidFill>
                <a:schemeClr val="bg1"/>
              </a:solidFill>
              <a:latin typeface="+mj-lt"/>
            </a:endParaRPr>
          </a:p>
          <a:p>
            <a:pPr marL="682625"/>
            <a:r>
              <a:rPr lang="en-US" sz="4400" dirty="0">
                <a:solidFill>
                  <a:schemeClr val="bg1"/>
                </a:solidFill>
                <a:latin typeface="+mj-lt"/>
              </a:rPr>
              <a:t>Regular tax returns are a commodity.  You make between $400 and $1,000 for normal return</a:t>
            </a:r>
            <a:endParaRPr lang="en-US" sz="4400" i="1" dirty="0">
              <a:solidFill>
                <a:schemeClr val="bg1"/>
              </a:solidFill>
              <a:latin typeface="+mj-lt"/>
            </a:endParaRPr>
          </a:p>
          <a:p>
            <a:pPr marL="682625"/>
            <a:r>
              <a:rPr lang="en-US" sz="4400" i="1" dirty="0">
                <a:solidFill>
                  <a:schemeClr val="bg1"/>
                </a:solidFill>
                <a:latin typeface="+mj-lt"/>
              </a:rPr>
              <a:t>Each resolution case runs from $4000 – $10,000 (ten times the amount for tax returns)</a:t>
            </a:r>
          </a:p>
          <a:p>
            <a:pPr marL="682625"/>
            <a:r>
              <a:rPr lang="en-US" sz="4400" i="1" dirty="0">
                <a:solidFill>
                  <a:schemeClr val="bg1"/>
                </a:solidFill>
                <a:latin typeface="+mj-lt"/>
              </a:rPr>
              <a:t>Using a system, this work is easy and manageable</a:t>
            </a:r>
          </a:p>
          <a:p>
            <a:pPr marL="682625"/>
            <a:r>
              <a:rPr lang="en-US" sz="4400" i="1" dirty="0">
                <a:solidFill>
                  <a:schemeClr val="bg1"/>
                </a:solidFill>
                <a:latin typeface="+mj-lt"/>
              </a:rPr>
              <a:t>Setting up shop yields immediate results</a:t>
            </a:r>
          </a:p>
          <a:p>
            <a:endParaRPr lang="en-US" sz="3200" i="1" dirty="0">
              <a:solidFill>
                <a:schemeClr val="bg1"/>
              </a:solidFill>
              <a:latin typeface="+mj-lt"/>
            </a:endParaRPr>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243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2" end="2"/>
                                            </p:txEl>
                                          </p:spTgt>
                                        </p:tgtEl>
                                        <p:attrNameLst>
                                          <p:attrName>style.visibility</p:attrName>
                                        </p:attrNameLst>
                                      </p:cBhvr>
                                      <p:to>
                                        <p:strVal val="visible"/>
                                      </p:to>
                                    </p:set>
                                    <p:animEffect transition="in" filter="fade">
                                      <p:cBhvr>
                                        <p:cTn id="10" dur="500"/>
                                        <p:tgtEl>
                                          <p:spTgt spid="7">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animEffect transition="in" filter="fade">
                                      <p:cBhvr>
                                        <p:cTn id="15" dur="500"/>
                                        <p:tgtEl>
                                          <p:spTgt spid="7">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xEl>
                                              <p:pRg st="4" end="4"/>
                                            </p:txEl>
                                          </p:spTgt>
                                        </p:tgtEl>
                                        <p:attrNameLst>
                                          <p:attrName>style.visibility</p:attrName>
                                        </p:attrNameLst>
                                      </p:cBhvr>
                                      <p:to>
                                        <p:strVal val="visible"/>
                                      </p:to>
                                    </p:set>
                                    <p:animEffect transition="in" filter="fade">
                                      <p:cBhvr>
                                        <p:cTn id="20" dur="500"/>
                                        <p:tgtEl>
                                          <p:spTgt spid="7">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animEffect transition="in" filter="fade">
                                      <p:cBhvr>
                                        <p:cTn id="25"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246692" y="143268"/>
            <a:ext cx="6342692" cy="1566659"/>
          </a:xfrm>
        </p:spPr>
        <p:txBody>
          <a:bodyPr>
            <a:noAutofit/>
          </a:bodyPr>
          <a:lstStyle/>
          <a:p>
            <a:pPr marL="0" indent="0" algn="ctr">
              <a:buNone/>
            </a:pPr>
            <a:r>
              <a:rPr lang="en-US" sz="3600" dirty="0">
                <a:solidFill>
                  <a:schemeClr val="bg1">
                    <a:lumMod val="65000"/>
                  </a:schemeClr>
                </a:solidFill>
                <a:latin typeface="+mj-lt"/>
              </a:rPr>
              <a:t>Marketing - </a:t>
            </a:r>
            <a:r>
              <a:rPr lang="en-US" sz="2400" i="1" dirty="0">
                <a:solidFill>
                  <a:schemeClr val="bg1">
                    <a:lumMod val="65000"/>
                  </a:schemeClr>
                </a:solidFill>
                <a:latin typeface="+mj-lt"/>
              </a:rPr>
              <a:t>for Professionals</a:t>
            </a:r>
            <a:endParaRPr lang="en-US" sz="1800" i="1" dirty="0">
              <a:solidFill>
                <a:schemeClr val="bg1">
                  <a:lumMod val="65000"/>
                </a:schemeClr>
              </a:solidFill>
              <a:latin typeface="+mj-lt"/>
            </a:endParaRPr>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50EA9198-2401-4037-B02B-54EE033D7398}"/>
              </a:ext>
            </a:extLst>
          </p:cNvPr>
          <p:cNvSpPr txBox="1">
            <a:spLocks/>
          </p:cNvSpPr>
          <p:nvPr/>
        </p:nvSpPr>
        <p:spPr>
          <a:xfrm>
            <a:off x="358878" y="926597"/>
            <a:ext cx="11695470" cy="60059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8738" indent="0">
              <a:buNone/>
              <a:tabLst>
                <a:tab pos="741363" algn="l"/>
              </a:tabLst>
            </a:pPr>
            <a:r>
              <a:rPr lang="en-US" dirty="0"/>
              <a:t>You need to work smarter and not harder…</a:t>
            </a:r>
            <a:endParaRPr lang="en-US" sz="900" dirty="0"/>
          </a:p>
          <a:p>
            <a:pPr marL="58738" indent="0">
              <a:buFont typeface="Arial" panose="020B0604020202020204" pitchFamily="34" charset="0"/>
              <a:buNone/>
              <a:tabLst>
                <a:tab pos="741363" algn="l"/>
              </a:tabLst>
            </a:pPr>
            <a:r>
              <a:rPr lang="en-US" dirty="0"/>
              <a:t>I know you work hard so let me ask you these questions…</a:t>
            </a:r>
            <a:endParaRPr lang="en-US" sz="1400" dirty="0"/>
          </a:p>
          <a:p>
            <a:pPr marL="403225" indent="-177800">
              <a:tabLst>
                <a:tab pos="741363" algn="l"/>
              </a:tabLst>
            </a:pPr>
            <a:r>
              <a:rPr lang="en-US" dirty="0"/>
              <a:t>Does busy season burn you out?  If not, would you like to earn “March/April” fees all year long?</a:t>
            </a:r>
          </a:p>
          <a:p>
            <a:pPr marL="403225" indent="-177800">
              <a:tabLst>
                <a:tab pos="741363" algn="l"/>
              </a:tabLst>
            </a:pPr>
            <a:r>
              <a:rPr lang="en-US" dirty="0"/>
              <a:t>Does your spouse work?  If they do, is it because they want to or because they HAVE to?</a:t>
            </a:r>
          </a:p>
          <a:p>
            <a:pPr marL="403225" indent="-177800">
              <a:tabLst>
                <a:tab pos="741363" algn="l"/>
              </a:tabLst>
            </a:pPr>
            <a:r>
              <a:rPr lang="en-US" dirty="0"/>
              <a:t>When is the last time you had a 2-week vacation…how about a month?</a:t>
            </a:r>
          </a:p>
          <a:p>
            <a:pPr marL="403225" indent="-177800">
              <a:tabLst>
                <a:tab pos="741363" algn="l"/>
              </a:tabLst>
            </a:pPr>
            <a:r>
              <a:rPr lang="en-US" dirty="0"/>
              <a:t>Have you contributed enough to your retirement plan?</a:t>
            </a:r>
          </a:p>
          <a:p>
            <a:pPr marL="403225" indent="-177800">
              <a:tabLst>
                <a:tab pos="741363" algn="l"/>
              </a:tabLst>
            </a:pPr>
            <a:r>
              <a:rPr lang="en-US" dirty="0"/>
              <a:t>How will you pay for your kid’s education?</a:t>
            </a:r>
          </a:p>
          <a:p>
            <a:pPr marL="403225" indent="-177800">
              <a:tabLst>
                <a:tab pos="741363" algn="l"/>
              </a:tabLst>
            </a:pPr>
            <a:r>
              <a:rPr lang="en-US" dirty="0"/>
              <a:t>What would it mean to add $100,000 to your revenue next year?  </a:t>
            </a:r>
            <a:r>
              <a:rPr lang="en-US" sz="2800" dirty="0"/>
              <a:t>What about $250,000 or $500,000?</a:t>
            </a:r>
          </a:p>
          <a:p>
            <a:pPr marL="1600200" lvl="1" indent="0">
              <a:buNone/>
            </a:pPr>
            <a:endParaRPr lang="en-US" sz="100" dirty="0"/>
          </a:p>
          <a:p>
            <a:pPr marL="344488" indent="0">
              <a:buNone/>
              <a:tabLst>
                <a:tab pos="741363" algn="l"/>
              </a:tabLst>
            </a:pPr>
            <a:r>
              <a:rPr lang="en-US" sz="2400" dirty="0"/>
              <a:t>We all know that a large portion of incremental sales falls right to the bottom line</a:t>
            </a:r>
          </a:p>
          <a:p>
            <a:pPr marL="344488" indent="0">
              <a:buFont typeface="Arial" panose="020B0604020202020204" pitchFamily="34" charset="0"/>
              <a:buNone/>
              <a:tabLst>
                <a:tab pos="741363" algn="l"/>
              </a:tabLst>
            </a:pPr>
            <a:endParaRPr lang="en-US" sz="4000" dirty="0"/>
          </a:p>
        </p:txBody>
      </p:sp>
    </p:spTree>
    <p:extLst>
      <p:ext uri="{BB962C8B-B14F-4D97-AF65-F5344CB8AC3E}">
        <p14:creationId xmlns:p14="http://schemas.microsoft.com/office/powerpoint/2010/main" val="877965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2075" y="566092"/>
            <a:ext cx="10515600" cy="1325563"/>
          </a:xfrm>
        </p:spPr>
        <p:txBody>
          <a:bodyPr/>
          <a:lstStyle/>
          <a:p>
            <a:r>
              <a:rPr lang="en-US" dirty="0">
                <a:solidFill>
                  <a:schemeClr val="bg1"/>
                </a:solidFill>
              </a:rPr>
              <a:t>Why Market?</a:t>
            </a:r>
          </a:p>
        </p:txBody>
      </p:sp>
      <p:sp>
        <p:nvSpPr>
          <p:cNvPr id="7" name="Content Placeholder 2"/>
          <p:cNvSpPr txBox="1">
            <a:spLocks/>
          </p:cNvSpPr>
          <p:nvPr/>
        </p:nvSpPr>
        <p:spPr>
          <a:xfrm>
            <a:off x="312075" y="1610301"/>
            <a:ext cx="11102852" cy="3336593"/>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344488" indent="0">
              <a:buNone/>
              <a:tabLst>
                <a:tab pos="741363" algn="l"/>
              </a:tabLst>
            </a:pPr>
            <a:r>
              <a:rPr lang="en-US" sz="4400" dirty="0">
                <a:solidFill>
                  <a:schemeClr val="bg1"/>
                </a:solidFill>
              </a:rPr>
              <a:t>Professionals who balance marketing with practicing, get 4 times more clients than those</a:t>
            </a:r>
          </a:p>
          <a:p>
            <a:pPr marL="344488" indent="0">
              <a:buNone/>
              <a:tabLst>
                <a:tab pos="741363" algn="l"/>
              </a:tabLst>
            </a:pPr>
            <a:r>
              <a:rPr lang="en-US" sz="4400" dirty="0">
                <a:solidFill>
                  <a:schemeClr val="bg1"/>
                </a:solidFill>
              </a:rPr>
              <a:t>who rely solely on</a:t>
            </a:r>
          </a:p>
          <a:p>
            <a:pPr marL="344488" indent="0">
              <a:buNone/>
              <a:tabLst>
                <a:tab pos="741363" algn="l"/>
              </a:tabLst>
            </a:pPr>
            <a:r>
              <a:rPr lang="en-US" sz="4400" dirty="0">
                <a:solidFill>
                  <a:schemeClr val="bg1"/>
                </a:solidFill>
              </a:rPr>
              <a:t>word-of-mouth.</a:t>
            </a:r>
          </a:p>
        </p:txBody>
      </p:sp>
      <p:sp>
        <p:nvSpPr>
          <p:cNvPr id="3" name="Oval 2">
            <a:extLst>
              <a:ext uri="{FF2B5EF4-FFF2-40B4-BE49-F238E27FC236}">
                <a16:creationId xmlns:a16="http://schemas.microsoft.com/office/drawing/2014/main" id="{8EB1554B-6665-48AC-B85A-FCA19CCAE28B}"/>
              </a:ext>
            </a:extLst>
          </p:cNvPr>
          <p:cNvSpPr/>
          <p:nvPr/>
        </p:nvSpPr>
        <p:spPr>
          <a:xfrm>
            <a:off x="4963886" y="3398628"/>
            <a:ext cx="6069204" cy="2592475"/>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172591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5589" y="857495"/>
            <a:ext cx="11631804" cy="1325563"/>
          </a:xfrm>
        </p:spPr>
        <p:txBody>
          <a:bodyPr>
            <a:normAutofit/>
          </a:bodyPr>
          <a:lstStyle/>
          <a:p>
            <a:r>
              <a:rPr lang="en-US" dirty="0">
                <a:solidFill>
                  <a:schemeClr val="bg1"/>
                </a:solidFill>
              </a:rPr>
              <a:t>With the TRI </a:t>
            </a:r>
            <a:r>
              <a:rPr lang="en-US" b="1" dirty="0">
                <a:solidFill>
                  <a:schemeClr val="bg1"/>
                </a:solidFill>
              </a:rPr>
              <a:t>Ultimate Professional’s System</a:t>
            </a:r>
            <a:r>
              <a:rPr lang="en-US" b="1" baseline="30000" dirty="0">
                <a:solidFill>
                  <a:schemeClr val="bg1"/>
                </a:solidFill>
              </a:rPr>
              <a:t>TM</a:t>
            </a:r>
            <a:r>
              <a:rPr lang="en-US" b="1" dirty="0">
                <a:solidFill>
                  <a:schemeClr val="bg1"/>
                </a:solidFill>
              </a:rPr>
              <a:t> </a:t>
            </a:r>
            <a:r>
              <a:rPr lang="en-US" dirty="0">
                <a:solidFill>
                  <a:schemeClr val="bg1"/>
                </a:solidFill>
              </a:rPr>
              <a:t>you can…</a:t>
            </a:r>
          </a:p>
        </p:txBody>
      </p:sp>
      <p:sp>
        <p:nvSpPr>
          <p:cNvPr id="7" name="Content Placeholder 2"/>
          <p:cNvSpPr txBox="1">
            <a:spLocks/>
          </p:cNvSpPr>
          <p:nvPr/>
        </p:nvSpPr>
        <p:spPr>
          <a:xfrm>
            <a:off x="683288" y="2484509"/>
            <a:ext cx="12068070" cy="3494261"/>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1030288" indent="-347663">
              <a:tabLst>
                <a:tab pos="741363" algn="l"/>
              </a:tabLst>
            </a:pPr>
            <a:r>
              <a:rPr lang="en-US" sz="3600" dirty="0">
                <a:solidFill>
                  <a:schemeClr val="bg1"/>
                </a:solidFill>
              </a:rPr>
              <a:t>Earn $16,000 - $60,000 more on a monthly basis ($192,000 - $720,000 annually)</a:t>
            </a:r>
          </a:p>
          <a:p>
            <a:pPr marL="1030288" indent="-347663">
              <a:tabLst>
                <a:tab pos="741363" algn="l"/>
              </a:tabLst>
            </a:pPr>
            <a:r>
              <a:rPr lang="en-US" sz="3600" dirty="0">
                <a:solidFill>
                  <a:schemeClr val="bg1"/>
                </a:solidFill>
              </a:rPr>
              <a:t>Keep your staff busy billing during the off-season</a:t>
            </a:r>
          </a:p>
          <a:p>
            <a:pPr marL="1030288" indent="-347663">
              <a:tabLst>
                <a:tab pos="741363" algn="l"/>
              </a:tabLst>
            </a:pPr>
            <a:r>
              <a:rPr lang="en-US" sz="3600" dirty="0">
                <a:solidFill>
                  <a:schemeClr val="bg1"/>
                </a:solidFill>
              </a:rPr>
              <a:t>MAKE WAY MORE MONEY</a:t>
            </a:r>
          </a:p>
        </p:txBody>
      </p:sp>
    </p:spTree>
    <p:extLst>
      <p:ext uri="{BB962C8B-B14F-4D97-AF65-F5344CB8AC3E}">
        <p14:creationId xmlns:p14="http://schemas.microsoft.com/office/powerpoint/2010/main" val="9134710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a:xfrm>
            <a:off x="1223818" y="2280245"/>
            <a:ext cx="9744364" cy="1543204"/>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a:buNone/>
            </a:pPr>
            <a:r>
              <a:rPr lang="en-US" sz="8000" dirty="0">
                <a:solidFill>
                  <a:schemeClr val="bg1"/>
                </a:solidFill>
              </a:rPr>
              <a:t>YOU NEED A SYSTEM</a:t>
            </a:r>
          </a:p>
          <a:p>
            <a:pPr marL="0" indent="0" algn="ctr">
              <a:buNone/>
            </a:pPr>
            <a:r>
              <a:rPr lang="en-US" sz="4000" i="1" dirty="0">
                <a:solidFill>
                  <a:schemeClr val="bg1"/>
                </a:solidFill>
              </a:rPr>
              <a:t>(if you can measure it…you can control it)</a:t>
            </a:r>
          </a:p>
        </p:txBody>
      </p:sp>
    </p:spTree>
    <p:extLst>
      <p:ext uri="{BB962C8B-B14F-4D97-AF65-F5344CB8AC3E}">
        <p14:creationId xmlns:p14="http://schemas.microsoft.com/office/powerpoint/2010/main" val="13043661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a:xfrm>
            <a:off x="289512" y="809494"/>
            <a:ext cx="11326382" cy="3416217"/>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112713" indent="0">
              <a:spcBef>
                <a:spcPts val="600"/>
              </a:spcBef>
              <a:buNone/>
            </a:pPr>
            <a:r>
              <a:rPr lang="en-US" sz="4200" dirty="0">
                <a:solidFill>
                  <a:schemeClr val="bg1"/>
                </a:solidFill>
              </a:rPr>
              <a:t>Why is the </a:t>
            </a:r>
            <a:r>
              <a:rPr lang="en-US" sz="4400" dirty="0">
                <a:solidFill>
                  <a:schemeClr val="bg1"/>
                </a:solidFill>
              </a:rPr>
              <a:t>TRI “Ultimate Professional’s System</a:t>
            </a:r>
            <a:r>
              <a:rPr lang="en-US" sz="4400" baseline="30000" dirty="0">
                <a:solidFill>
                  <a:schemeClr val="bg1"/>
                </a:solidFill>
              </a:rPr>
              <a:t>TM </a:t>
            </a:r>
            <a:r>
              <a:rPr lang="en-US" sz="4200" dirty="0">
                <a:solidFill>
                  <a:schemeClr val="bg1"/>
                </a:solidFill>
              </a:rPr>
              <a:t>right for you?</a:t>
            </a:r>
          </a:p>
          <a:p>
            <a:pPr marL="112713" indent="0">
              <a:spcBef>
                <a:spcPts val="600"/>
              </a:spcBef>
              <a:buNone/>
            </a:pPr>
            <a:endParaRPr lang="en-US" sz="1800" dirty="0">
              <a:solidFill>
                <a:schemeClr val="bg1"/>
              </a:solidFill>
            </a:endParaRPr>
          </a:p>
          <a:p>
            <a:pPr marL="1431925" indent="-396875">
              <a:spcBef>
                <a:spcPts val="600"/>
              </a:spcBef>
            </a:pPr>
            <a:r>
              <a:rPr lang="en-US" sz="4200" dirty="0">
                <a:solidFill>
                  <a:schemeClr val="bg1"/>
                </a:solidFill>
              </a:rPr>
              <a:t>Easy to use</a:t>
            </a:r>
          </a:p>
          <a:p>
            <a:pPr marL="1431925" indent="-396875">
              <a:spcBef>
                <a:spcPts val="600"/>
              </a:spcBef>
            </a:pPr>
            <a:r>
              <a:rPr lang="en-US" sz="4200" dirty="0">
                <a:solidFill>
                  <a:schemeClr val="bg1"/>
                </a:solidFill>
              </a:rPr>
              <a:t>Provides immediate results</a:t>
            </a:r>
          </a:p>
          <a:p>
            <a:pPr marL="1431925" indent="-396875"/>
            <a:r>
              <a:rPr lang="en-US" sz="4200" dirty="0">
                <a:solidFill>
                  <a:schemeClr val="bg1"/>
                </a:solidFill>
              </a:rPr>
              <a:t>Allows you to invest a minimum amount of time and money</a:t>
            </a:r>
          </a:p>
          <a:p>
            <a:pPr marL="1431925" indent="-396875"/>
            <a:endParaRPr lang="en-US" sz="4200" dirty="0">
              <a:solidFill>
                <a:schemeClr val="bg1"/>
              </a:solidFill>
            </a:endParaRPr>
          </a:p>
          <a:p>
            <a:pPr marL="112713" indent="0">
              <a:buNone/>
            </a:pPr>
            <a:endParaRPr lang="en-US" sz="4800" dirty="0">
              <a:solidFill>
                <a:schemeClr val="bg1"/>
              </a:solidFill>
            </a:endParaRPr>
          </a:p>
        </p:txBody>
      </p:sp>
    </p:spTree>
    <p:extLst>
      <p:ext uri="{BB962C8B-B14F-4D97-AF65-F5344CB8AC3E}">
        <p14:creationId xmlns:p14="http://schemas.microsoft.com/office/powerpoint/2010/main" val="10878794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2618" y="1103104"/>
            <a:ext cx="10353761" cy="752856"/>
          </a:xfrm>
        </p:spPr>
        <p:txBody>
          <a:bodyPr>
            <a:normAutofit/>
          </a:bodyPr>
          <a:lstStyle/>
          <a:p>
            <a:r>
              <a:rPr lang="en-US" dirty="0">
                <a:solidFill>
                  <a:schemeClr val="bg1"/>
                </a:solidFill>
              </a:rPr>
              <a:t>Finding Tax Resolution Clients</a:t>
            </a:r>
          </a:p>
        </p:txBody>
      </p:sp>
      <p:sp>
        <p:nvSpPr>
          <p:cNvPr id="7" name="Content Placeholder 2"/>
          <p:cNvSpPr txBox="1">
            <a:spLocks/>
          </p:cNvSpPr>
          <p:nvPr/>
        </p:nvSpPr>
        <p:spPr>
          <a:xfrm>
            <a:off x="483247" y="1997135"/>
            <a:ext cx="11447086" cy="3756684"/>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buNone/>
            </a:pPr>
            <a:r>
              <a:rPr lang="en-US" sz="3600" i="1" dirty="0">
                <a:solidFill>
                  <a:schemeClr val="bg1"/>
                </a:solidFill>
                <a:cs typeface="Arial" panose="020B0604020202020204" pitchFamily="34" charset="0"/>
              </a:rPr>
              <a:t>Remember…</a:t>
            </a:r>
          </a:p>
          <a:p>
            <a:pPr marL="569913" indent="0">
              <a:buNone/>
            </a:pPr>
            <a:r>
              <a:rPr lang="en-US" sz="4800" dirty="0">
                <a:solidFill>
                  <a:schemeClr val="bg1"/>
                </a:solidFill>
                <a:cs typeface="Arial" panose="020B0604020202020204" pitchFamily="34" charset="0"/>
              </a:rPr>
              <a:t>26 Million of 153 Million U.S. taxpayers can’t afford to pay or disagree with the amount they owe the IRS…</a:t>
            </a:r>
            <a:endParaRPr lang="en-US" sz="4400" dirty="0">
              <a:solidFill>
                <a:schemeClr val="bg1"/>
              </a:solidFill>
            </a:endParaRPr>
          </a:p>
          <a:p>
            <a:pPr marL="738188" indent="-571500">
              <a:spcBef>
                <a:spcPts val="600"/>
              </a:spcBef>
            </a:pPr>
            <a:endParaRPr lang="en-US" sz="3500" dirty="0">
              <a:solidFill>
                <a:schemeClr val="bg1"/>
              </a:solidFill>
            </a:endParaRPr>
          </a:p>
          <a:p>
            <a:pPr marL="738188" indent="-571500">
              <a:spcBef>
                <a:spcPts val="600"/>
              </a:spcBef>
            </a:pPr>
            <a:endParaRPr lang="en-US" sz="3500" dirty="0">
              <a:solidFill>
                <a:schemeClr val="bg1"/>
              </a:solidFill>
            </a:endParaRPr>
          </a:p>
        </p:txBody>
      </p:sp>
    </p:spTree>
    <p:extLst>
      <p:ext uri="{BB962C8B-B14F-4D97-AF65-F5344CB8AC3E}">
        <p14:creationId xmlns:p14="http://schemas.microsoft.com/office/powerpoint/2010/main" val="34300851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2094244" y="1202498"/>
            <a:ext cx="3593123" cy="5093208"/>
          </a:xfrm>
          <a:solidFill>
            <a:srgbClr val="F6F1E6"/>
          </a:solidFill>
        </p:spPr>
        <p:txBody>
          <a:bodyPr>
            <a:normAutofit lnSpcReduction="10000"/>
          </a:bodyPr>
          <a:lstStyle/>
          <a:p>
            <a:pPr marL="0" indent="0">
              <a:lnSpc>
                <a:spcPct val="100000"/>
              </a:lnSpc>
              <a:spcBef>
                <a:spcPts val="0"/>
              </a:spcBef>
              <a:buNone/>
            </a:pPr>
            <a:r>
              <a:rPr lang="en-US" sz="1800" b="1" dirty="0">
                <a:latin typeface="Times New Roman" panose="02020603050405020304" pitchFamily="18" charset="0"/>
                <a:cs typeface="Times New Roman" panose="02020603050405020304" pitchFamily="18" charset="0"/>
              </a:rPr>
              <a:t>TAXES</a:t>
            </a:r>
          </a:p>
          <a:p>
            <a:pPr marL="0" indent="0">
              <a:lnSpc>
                <a:spcPct val="100000"/>
              </a:lnSpc>
              <a:spcBef>
                <a:spcPts val="0"/>
              </a:spcBef>
              <a:buNone/>
            </a:pPr>
            <a:r>
              <a:rPr lang="en-US" b="1" dirty="0">
                <a:latin typeface="Times New Roman" panose="02020603050405020304" pitchFamily="18" charset="0"/>
                <a:cs typeface="Times New Roman" panose="02020603050405020304" pitchFamily="18" charset="0"/>
              </a:rPr>
              <a:t>IRS hung up on 8 million callers</a:t>
            </a:r>
          </a:p>
          <a:p>
            <a:pPr marL="0" indent="0">
              <a:lnSpc>
                <a:spcPct val="100000"/>
              </a:lnSpc>
              <a:spcBef>
                <a:spcPts val="0"/>
              </a:spcBef>
              <a:buNone/>
            </a:pPr>
            <a:endParaRPr lang="en-US" sz="1800" dirty="0">
              <a:latin typeface="Times New Roman" panose="02020603050405020304" pitchFamily="18" charset="0"/>
              <a:cs typeface="Times New Roman" panose="02020603050405020304" pitchFamily="18" charset="0"/>
            </a:endParaRPr>
          </a:p>
          <a:p>
            <a:pPr marL="0" indent="0">
              <a:lnSpc>
                <a:spcPct val="100000"/>
              </a:lnSpc>
              <a:spcBef>
                <a:spcPts val="0"/>
              </a:spcBef>
              <a:buNone/>
              <a:tabLst>
                <a:tab pos="573088" algn="l"/>
              </a:tabLst>
            </a:pPr>
            <a:r>
              <a:rPr lang="en-US" sz="2400" dirty="0">
                <a:latin typeface="Times New Roman" panose="02020603050405020304" pitchFamily="18" charset="0"/>
                <a:cs typeface="Times New Roman" panose="02020603050405020304" pitchFamily="18" charset="0"/>
              </a:rPr>
              <a:t>	The IRS’ overloaded phone system hung up on more than 8 million tax- payers this filing season.</a:t>
            </a:r>
          </a:p>
          <a:p>
            <a:pPr marL="0" indent="0">
              <a:lnSpc>
                <a:spcPct val="100000"/>
              </a:lnSpc>
              <a:spcBef>
                <a:spcPts val="0"/>
              </a:spcBef>
              <a:buNone/>
              <a:tabLst>
                <a:tab pos="573088" algn="l"/>
              </a:tabLst>
            </a:pPr>
            <a:r>
              <a:rPr lang="en-US" sz="2400" dirty="0">
                <a:latin typeface="Times New Roman" panose="02020603050405020304" pitchFamily="18" charset="0"/>
                <a:cs typeface="Times New Roman" panose="02020603050405020304" pitchFamily="18" charset="0"/>
              </a:rPr>
              <a:t>	For those who weren’t disconnected, only 40% actually got through to a person.  And many of those had to wait on hold for more than 30 minutes, IRS </a:t>
            </a:r>
          </a:p>
          <a:p>
            <a:pPr marL="0" indent="0">
              <a:lnSpc>
                <a:spcPct val="100000"/>
              </a:lnSpc>
              <a:spcBef>
                <a:spcPts val="0"/>
              </a:spcBef>
              <a:buNone/>
            </a:pPr>
            <a:endParaRPr lang="en-US" dirty="0"/>
          </a:p>
        </p:txBody>
      </p:sp>
      <p:sp>
        <p:nvSpPr>
          <p:cNvPr id="6" name="Content Placeholder 1"/>
          <p:cNvSpPr txBox="1">
            <a:spLocks/>
          </p:cNvSpPr>
          <p:nvPr/>
        </p:nvSpPr>
        <p:spPr>
          <a:xfrm>
            <a:off x="6418325" y="1240078"/>
            <a:ext cx="3593123" cy="5093008"/>
          </a:xfrm>
          <a:prstGeom prst="rect">
            <a:avLst/>
          </a:prstGeom>
          <a:solidFill>
            <a:srgbClr val="F6F1E6"/>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2400" dirty="0">
                <a:latin typeface="Times New Roman" panose="02020603050405020304" pitchFamily="18" charset="0"/>
                <a:cs typeface="Times New Roman" panose="02020603050405020304" pitchFamily="18" charset="0"/>
              </a:rPr>
              <a:t>Commissioner John Koskinen said.</a:t>
            </a:r>
          </a:p>
          <a:p>
            <a:pPr marL="0" indent="0">
              <a:lnSpc>
                <a:spcPct val="100000"/>
              </a:lnSpc>
              <a:spcBef>
                <a:spcPts val="0"/>
              </a:spcBef>
              <a:buFont typeface="Arial" panose="020B0604020202020204" pitchFamily="34" charset="0"/>
              <a:buNone/>
              <a:tabLst>
                <a:tab pos="512763" algn="l"/>
              </a:tabLst>
            </a:pPr>
            <a:r>
              <a:rPr lang="en-US" sz="2400" dirty="0">
                <a:latin typeface="Times New Roman" panose="02020603050405020304" pitchFamily="18" charset="0"/>
                <a:cs typeface="Times New Roman" panose="02020603050405020304" pitchFamily="18" charset="0"/>
              </a:rPr>
              <a:t>	The number of disconnected callers spiked just as taxpayers were being hit with new requirements under Obamacare.  Last year, the phone system dropped 360,000 calls Koskinen said.</a:t>
            </a:r>
            <a:endParaRPr lang="en-US" sz="2400" dirty="0"/>
          </a:p>
        </p:txBody>
      </p:sp>
      <p:sp>
        <p:nvSpPr>
          <p:cNvPr id="7" name="Title 1"/>
          <p:cNvSpPr>
            <a:spLocks noGrp="1"/>
          </p:cNvSpPr>
          <p:nvPr>
            <p:ph type="title"/>
          </p:nvPr>
        </p:nvSpPr>
        <p:spPr>
          <a:xfrm>
            <a:off x="257779" y="487222"/>
            <a:ext cx="10353761" cy="752856"/>
          </a:xfrm>
        </p:spPr>
        <p:txBody>
          <a:bodyPr>
            <a:normAutofit/>
          </a:bodyPr>
          <a:lstStyle/>
          <a:p>
            <a:r>
              <a:rPr lang="en-US" sz="3100" dirty="0">
                <a:solidFill>
                  <a:schemeClr val="bg1"/>
                </a:solidFill>
              </a:rPr>
              <a:t>Here’s what happens when taxpayers call the IRS themselves</a:t>
            </a:r>
            <a:r>
              <a:rPr lang="en-US" dirty="0">
                <a:solidFill>
                  <a:schemeClr val="bg1"/>
                </a:solidFill>
              </a:rPr>
              <a:t>…</a:t>
            </a:r>
          </a:p>
        </p:txBody>
      </p:sp>
      <p:sp>
        <p:nvSpPr>
          <p:cNvPr id="3" name="Rectangle 2">
            <a:extLst>
              <a:ext uri="{FF2B5EF4-FFF2-40B4-BE49-F238E27FC236}">
                <a16:creationId xmlns:a16="http://schemas.microsoft.com/office/drawing/2014/main" id="{CC2023E4-DC8B-4976-97FB-119F904ACEAD}"/>
              </a:ext>
            </a:extLst>
          </p:cNvPr>
          <p:cNvSpPr/>
          <p:nvPr/>
        </p:nvSpPr>
        <p:spPr>
          <a:xfrm>
            <a:off x="3587262" y="6333086"/>
            <a:ext cx="9083710" cy="369332"/>
          </a:xfrm>
          <a:prstGeom prst="rect">
            <a:avLst/>
          </a:prstGeom>
        </p:spPr>
        <p:txBody>
          <a:bodyPr wrap="square">
            <a:spAutoFit/>
          </a:bodyPr>
          <a:lstStyle/>
          <a:p>
            <a:r>
              <a:rPr lang="en-US" dirty="0">
                <a:solidFill>
                  <a:schemeClr val="bg2">
                    <a:lumMod val="75000"/>
                  </a:schemeClr>
                </a:solidFill>
              </a:rPr>
              <a:t>http://www.pbs.org/newshour/rundown/irs-dropped-8-million-calls-tax-filing-season/</a:t>
            </a:r>
          </a:p>
        </p:txBody>
      </p:sp>
    </p:spTree>
    <p:extLst>
      <p:ext uri="{BB962C8B-B14F-4D97-AF65-F5344CB8AC3E}">
        <p14:creationId xmlns:p14="http://schemas.microsoft.com/office/powerpoint/2010/main" val="42011400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a:xfrm>
            <a:off x="155448" y="2236905"/>
            <a:ext cx="11667744" cy="238419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738188" indent="-571500">
              <a:spcBef>
                <a:spcPts val="600"/>
              </a:spcBef>
            </a:pPr>
            <a:r>
              <a:rPr lang="en-US" sz="4400" dirty="0">
                <a:solidFill>
                  <a:schemeClr val="bg1"/>
                </a:solidFill>
                <a:latin typeface="+mj-lt"/>
              </a:rPr>
              <a:t>Steady increase in clients…7 years running</a:t>
            </a:r>
          </a:p>
          <a:p>
            <a:pPr marL="738188" indent="-571500">
              <a:spcBef>
                <a:spcPts val="600"/>
              </a:spcBef>
            </a:pPr>
            <a:r>
              <a:rPr lang="en-US" sz="4400" dirty="0">
                <a:solidFill>
                  <a:schemeClr val="bg1"/>
                </a:solidFill>
                <a:latin typeface="+mj-lt"/>
              </a:rPr>
              <a:t>Average increases in revenue (23.8% annually)</a:t>
            </a:r>
          </a:p>
          <a:p>
            <a:pPr marL="738188" indent="-571500">
              <a:spcBef>
                <a:spcPts val="600"/>
              </a:spcBef>
            </a:pPr>
            <a:r>
              <a:rPr lang="en-US" sz="4400" dirty="0">
                <a:solidFill>
                  <a:schemeClr val="bg1"/>
                </a:solidFill>
                <a:latin typeface="+mj-lt"/>
              </a:rPr>
              <a:t>Ever-expanding client base (number &amp; type of clients)</a:t>
            </a:r>
            <a:endParaRPr lang="en-US" sz="4800" dirty="0">
              <a:solidFill>
                <a:schemeClr val="bg1"/>
              </a:solidFill>
              <a:latin typeface="+mj-lt"/>
            </a:endParaRPr>
          </a:p>
          <a:p>
            <a:pPr marL="738188" indent="-571500">
              <a:spcBef>
                <a:spcPts val="600"/>
              </a:spcBef>
            </a:pPr>
            <a:endParaRPr lang="en-US" sz="4800" dirty="0">
              <a:solidFill>
                <a:schemeClr val="bg1"/>
              </a:solidFill>
              <a:latin typeface="+mj-lt"/>
            </a:endParaRPr>
          </a:p>
        </p:txBody>
      </p:sp>
      <p:sp>
        <p:nvSpPr>
          <p:cNvPr id="8" name="Title 1"/>
          <p:cNvSpPr txBox="1">
            <a:spLocks/>
          </p:cNvSpPr>
          <p:nvPr/>
        </p:nvSpPr>
        <p:spPr>
          <a:xfrm>
            <a:off x="265004" y="391598"/>
            <a:ext cx="10353761" cy="1278438"/>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The TRI “Ultimate Professional’s System</a:t>
            </a:r>
            <a:r>
              <a:rPr lang="en-US" baseline="30000" dirty="0">
                <a:solidFill>
                  <a:schemeClr val="bg1"/>
                </a:solidFill>
              </a:rPr>
              <a:t>TM </a:t>
            </a:r>
            <a:r>
              <a:rPr lang="en-US" dirty="0">
                <a:solidFill>
                  <a:schemeClr val="bg1"/>
                </a:solidFill>
              </a:rPr>
              <a:t>   was born from TRI’s Marketing Success</a:t>
            </a:r>
          </a:p>
        </p:txBody>
      </p:sp>
    </p:spTree>
    <p:extLst>
      <p:ext uri="{BB962C8B-B14F-4D97-AF65-F5344CB8AC3E}">
        <p14:creationId xmlns:p14="http://schemas.microsoft.com/office/powerpoint/2010/main" val="4094818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49747" y="2821709"/>
            <a:ext cx="7692506" cy="2152225"/>
          </a:xfrm>
        </p:spPr>
        <p:txBody>
          <a:bodyPr>
            <a:normAutofit fontScale="90000"/>
          </a:bodyPr>
          <a:lstStyle/>
          <a:p>
            <a:pPr algn="ctr"/>
            <a:br>
              <a:rPr lang="en-US" dirty="0">
                <a:solidFill>
                  <a:schemeClr val="bg1"/>
                </a:solidFill>
                <a:cs typeface="Arial" panose="020B0604020202020204" pitchFamily="34" charset="0"/>
              </a:rPr>
            </a:br>
            <a:br>
              <a:rPr lang="en-US" sz="4800" dirty="0">
                <a:solidFill>
                  <a:schemeClr val="bg1"/>
                </a:solidFill>
              </a:rPr>
            </a:br>
            <a:br>
              <a:rPr lang="en-US" dirty="0">
                <a:solidFill>
                  <a:schemeClr val="bg1"/>
                </a:solidFill>
                <a:cs typeface="Arial" panose="020B0604020202020204" pitchFamily="34" charset="0"/>
              </a:rPr>
            </a:br>
            <a:br>
              <a:rPr lang="en-US" dirty="0">
                <a:solidFill>
                  <a:schemeClr val="bg1"/>
                </a:solidFill>
                <a:cs typeface="Arial" panose="020B0604020202020204" pitchFamily="34" charset="0"/>
              </a:rPr>
            </a:br>
            <a:endParaRPr lang="en-US" sz="1800" i="1" dirty="0">
              <a:solidFill>
                <a:schemeClr val="bg1"/>
              </a:solidFill>
              <a:cs typeface="Arial" panose="020B0604020202020204" pitchFamily="34" charset="0"/>
            </a:endParaRPr>
          </a:p>
        </p:txBody>
      </p:sp>
      <p:sp>
        <p:nvSpPr>
          <p:cNvPr id="5" name="TextBox 4"/>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
        <p:nvSpPr>
          <p:cNvPr id="3" name="Rectangle 2">
            <a:extLst>
              <a:ext uri="{FF2B5EF4-FFF2-40B4-BE49-F238E27FC236}">
                <a16:creationId xmlns:a16="http://schemas.microsoft.com/office/drawing/2014/main" id="{A88FD4EC-EEF9-4EB5-B834-9AC72D95DC6D}"/>
              </a:ext>
            </a:extLst>
          </p:cNvPr>
          <p:cNvSpPr/>
          <p:nvPr/>
        </p:nvSpPr>
        <p:spPr>
          <a:xfrm>
            <a:off x="1068640" y="2574382"/>
            <a:ext cx="10054721" cy="1446550"/>
          </a:xfrm>
          <a:prstGeom prst="rect">
            <a:avLst/>
          </a:prstGeom>
        </p:spPr>
        <p:txBody>
          <a:bodyPr wrap="square">
            <a:spAutoFit/>
          </a:bodyPr>
          <a:lstStyle/>
          <a:p>
            <a:pPr algn="ctr"/>
            <a:r>
              <a:rPr lang="en-US" sz="4000" dirty="0">
                <a:solidFill>
                  <a:schemeClr val="bg1"/>
                </a:solidFill>
              </a:rPr>
              <a:t>The TRI “Ultimate </a:t>
            </a:r>
            <a:r>
              <a:rPr lang="en-US" sz="4800" dirty="0">
                <a:solidFill>
                  <a:schemeClr val="bg1"/>
                </a:solidFill>
              </a:rPr>
              <a:t>Professional’s</a:t>
            </a:r>
            <a:r>
              <a:rPr lang="en-US" sz="4000" dirty="0">
                <a:solidFill>
                  <a:schemeClr val="bg1"/>
                </a:solidFill>
              </a:rPr>
              <a:t> System</a:t>
            </a:r>
            <a:r>
              <a:rPr lang="en-US" sz="4000" baseline="30000" dirty="0">
                <a:solidFill>
                  <a:schemeClr val="bg1"/>
                </a:solidFill>
              </a:rPr>
              <a:t>TM</a:t>
            </a:r>
            <a:r>
              <a:rPr lang="en-US" sz="4000" dirty="0">
                <a:solidFill>
                  <a:schemeClr val="bg1"/>
                </a:solidFill>
                <a:cs typeface="Arial" panose="020B0604020202020204" pitchFamily="34" charset="0"/>
              </a:rPr>
              <a:t> lets you work smarter…not harder</a:t>
            </a:r>
            <a:r>
              <a:rPr lang="en-US" sz="4000" baseline="30000" dirty="0">
                <a:solidFill>
                  <a:schemeClr val="bg1"/>
                </a:solidFill>
              </a:rPr>
              <a:t> </a:t>
            </a:r>
            <a:endParaRPr lang="en-US" sz="4000" dirty="0"/>
          </a:p>
        </p:txBody>
      </p:sp>
    </p:spTree>
    <p:extLst>
      <p:ext uri="{BB962C8B-B14F-4D97-AF65-F5344CB8AC3E}">
        <p14:creationId xmlns:p14="http://schemas.microsoft.com/office/powerpoint/2010/main" val="26447989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FE68E2E3-F9F4-4AF5-B768-6B8DF9A8BD3F}"/>
              </a:ext>
            </a:extLst>
          </p:cNvPr>
          <p:cNvGrpSpPr/>
          <p:nvPr/>
        </p:nvGrpSpPr>
        <p:grpSpPr>
          <a:xfrm>
            <a:off x="1628093" y="1225899"/>
            <a:ext cx="8596210" cy="5052258"/>
            <a:chOff x="1427126" y="1266093"/>
            <a:chExt cx="8596210" cy="5052258"/>
          </a:xfrm>
        </p:grpSpPr>
        <p:sp>
          <p:nvSpPr>
            <p:cNvPr id="15" name="Rectangle 14">
              <a:extLst>
                <a:ext uri="{FF2B5EF4-FFF2-40B4-BE49-F238E27FC236}">
                  <a16:creationId xmlns:a16="http://schemas.microsoft.com/office/drawing/2014/main" id="{6AB659EC-D560-4340-9CDC-498EAB8551F5}"/>
                </a:ext>
              </a:extLst>
            </p:cNvPr>
            <p:cNvSpPr/>
            <p:nvPr/>
          </p:nvSpPr>
          <p:spPr>
            <a:xfrm>
              <a:off x="1427127" y="1967012"/>
              <a:ext cx="8596209" cy="4351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D908B5E3-FEB9-4481-809A-5C2EEAD5B34D}"/>
                </a:ext>
              </a:extLst>
            </p:cNvPr>
            <p:cNvGrpSpPr/>
            <p:nvPr/>
          </p:nvGrpSpPr>
          <p:grpSpPr>
            <a:xfrm>
              <a:off x="1427126" y="1266093"/>
              <a:ext cx="8596210" cy="5052258"/>
              <a:chOff x="1015143" y="1004835"/>
              <a:chExt cx="8596210" cy="5052258"/>
            </a:xfrm>
          </p:grpSpPr>
          <p:pic>
            <p:nvPicPr>
              <p:cNvPr id="14" name="Picture 13">
                <a:extLst>
                  <a:ext uri="{FF2B5EF4-FFF2-40B4-BE49-F238E27FC236}">
                    <a16:creationId xmlns:a16="http://schemas.microsoft.com/office/drawing/2014/main" id="{04E7871D-1930-493A-8DD6-A5F521984FDE}"/>
                  </a:ext>
                </a:extLst>
              </p:cNvPr>
              <p:cNvPicPr>
                <a:picLocks noChangeAspect="1"/>
              </p:cNvPicPr>
              <p:nvPr/>
            </p:nvPicPr>
            <p:blipFill>
              <a:blip r:embed="rId2"/>
              <a:stretch>
                <a:fillRect/>
              </a:stretch>
            </p:blipFill>
            <p:spPr>
              <a:xfrm>
                <a:off x="1015144" y="1004835"/>
                <a:ext cx="8596209" cy="4231467"/>
              </a:xfrm>
              <a:prstGeom prst="rect">
                <a:avLst/>
              </a:prstGeom>
            </p:spPr>
          </p:pic>
          <p:sp>
            <p:nvSpPr>
              <p:cNvPr id="18" name="Rectangle 17">
                <a:extLst>
                  <a:ext uri="{FF2B5EF4-FFF2-40B4-BE49-F238E27FC236}">
                    <a16:creationId xmlns:a16="http://schemas.microsoft.com/office/drawing/2014/main" id="{2605439F-D770-4E34-973C-B1861BAB5156}"/>
                  </a:ext>
                </a:extLst>
              </p:cNvPr>
              <p:cNvSpPr/>
              <p:nvPr/>
            </p:nvSpPr>
            <p:spPr>
              <a:xfrm>
                <a:off x="1015143" y="4220309"/>
                <a:ext cx="5490834" cy="18367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sz="1400" dirty="0">
                  <a:solidFill>
                    <a:schemeClr val="tx1">
                      <a:lumMod val="75000"/>
                      <a:lumOff val="25000"/>
                    </a:schemeClr>
                  </a:solidFill>
                </a:endParaRPr>
              </a:p>
            </p:txBody>
          </p:sp>
          <p:sp>
            <p:nvSpPr>
              <p:cNvPr id="16" name="Rectangle 15">
                <a:extLst>
                  <a:ext uri="{FF2B5EF4-FFF2-40B4-BE49-F238E27FC236}">
                    <a16:creationId xmlns:a16="http://schemas.microsoft.com/office/drawing/2014/main" id="{98238E61-8AC2-444C-BA04-EF43AF602473}"/>
                  </a:ext>
                </a:extLst>
              </p:cNvPr>
              <p:cNvSpPr/>
              <p:nvPr/>
            </p:nvSpPr>
            <p:spPr>
              <a:xfrm>
                <a:off x="1165609" y="4377230"/>
                <a:ext cx="5446205" cy="16798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en-US" sz="1400" dirty="0">
                    <a:solidFill>
                      <a:schemeClr val="tx1">
                        <a:lumMod val="75000"/>
                        <a:lumOff val="25000"/>
                      </a:schemeClr>
                    </a:solidFill>
                  </a:rPr>
                  <a:t>Charge up to 2 times your normal rate</a:t>
                </a:r>
              </a:p>
              <a:p>
                <a:pPr marL="285750" lvl="0" indent="-285750">
                  <a:buFont typeface="Arial" panose="020B0604020202020204" pitchFamily="34" charset="0"/>
                  <a:buChar char="•"/>
                </a:pPr>
                <a:r>
                  <a:rPr lang="en-US" sz="1400" dirty="0">
                    <a:solidFill>
                      <a:schemeClr val="tx1">
                        <a:lumMod val="75000"/>
                        <a:lumOff val="25000"/>
                      </a:schemeClr>
                    </a:solidFill>
                  </a:rPr>
                  <a:t>Keep busy all year long</a:t>
                </a:r>
              </a:p>
              <a:p>
                <a:pPr marL="285750" lvl="0" indent="-285750">
                  <a:buFont typeface="Arial" panose="020B0604020202020204" pitchFamily="34" charset="0"/>
                  <a:buChar char="•"/>
                </a:pPr>
                <a:r>
                  <a:rPr lang="en-US" sz="1400" dirty="0">
                    <a:solidFill>
                      <a:schemeClr val="tx1">
                        <a:lumMod val="75000"/>
                        <a:lumOff val="25000"/>
                      </a:schemeClr>
                    </a:solidFill>
                  </a:rPr>
                  <a:t>Solve even the most complex tax collection problems with our VIP Program</a:t>
                </a:r>
                <a:r>
                  <a:rPr lang="en-US" sz="1400" baseline="30000" dirty="0">
                    <a:solidFill>
                      <a:schemeClr val="tx1">
                        <a:lumMod val="75000"/>
                        <a:lumOff val="25000"/>
                      </a:schemeClr>
                    </a:solidFill>
                  </a:rPr>
                  <a:t>TM</a:t>
                </a:r>
              </a:p>
              <a:p>
                <a:pPr marL="285750" lvl="0" indent="-285750">
                  <a:buFont typeface="Arial" panose="020B0604020202020204" pitchFamily="34" charset="0"/>
                  <a:buChar char="•"/>
                </a:pPr>
                <a:r>
                  <a:rPr lang="en-US" sz="1400" dirty="0">
                    <a:solidFill>
                      <a:schemeClr val="tx1">
                        <a:lumMod val="75000"/>
                        <a:lumOff val="25000"/>
                      </a:schemeClr>
                    </a:solidFill>
                  </a:rPr>
                  <a:t>Find clients without spending too much time or too much money</a:t>
                </a:r>
              </a:p>
              <a:p>
                <a:pPr marL="285750" lvl="0" indent="-285750">
                  <a:buFont typeface="Arial" panose="020B0604020202020204" pitchFamily="34" charset="0"/>
                  <a:buChar char="•"/>
                </a:pPr>
                <a:r>
                  <a:rPr lang="en-US" sz="1400" dirty="0">
                    <a:solidFill>
                      <a:schemeClr val="tx1">
                        <a:lumMod val="75000"/>
                        <a:lumOff val="25000"/>
                      </a:schemeClr>
                    </a:solidFill>
                  </a:rPr>
                  <a:t>Close a deal with little to no effort</a:t>
                </a:r>
              </a:p>
              <a:p>
                <a:pPr marL="285750" indent="-285750" algn="ctr">
                  <a:buFont typeface="Arial" panose="020B0604020202020204" pitchFamily="34" charset="0"/>
                  <a:buChar char="•"/>
                </a:pPr>
                <a:endParaRPr lang="en-US" sz="1400" dirty="0">
                  <a:solidFill>
                    <a:schemeClr val="tx1">
                      <a:lumMod val="75000"/>
                      <a:lumOff val="25000"/>
                    </a:schemeClr>
                  </a:solidFill>
                </a:endParaRPr>
              </a:p>
            </p:txBody>
          </p:sp>
          <p:sp>
            <p:nvSpPr>
              <p:cNvPr id="11" name="TextBox 10"/>
              <p:cNvSpPr txBox="1"/>
              <p:nvPr/>
            </p:nvSpPr>
            <p:spPr>
              <a:xfrm>
                <a:off x="6838785" y="5292754"/>
                <a:ext cx="2772568" cy="707886"/>
              </a:xfrm>
              <a:prstGeom prst="rect">
                <a:avLst/>
              </a:prstGeom>
              <a:solidFill>
                <a:schemeClr val="bg1"/>
              </a:solidFill>
            </p:spPr>
            <p:txBody>
              <a:bodyPr wrap="square" rtlCol="0">
                <a:spAutoFit/>
              </a:bodyPr>
              <a:lstStyle/>
              <a:p>
                <a:pPr algn="ctr"/>
                <a:r>
                  <a:rPr lang="en-US" sz="4000" dirty="0">
                    <a:solidFill>
                      <a:schemeClr val="tx1">
                        <a:lumMod val="75000"/>
                        <a:lumOff val="25000"/>
                      </a:schemeClr>
                    </a:solidFill>
                    <a:latin typeface="Arial Black" panose="020B0A04020102020204" pitchFamily="34" charset="0"/>
                  </a:rPr>
                  <a:t>$</a:t>
                </a:r>
                <a:r>
                  <a:rPr lang="en-US" sz="3200" dirty="0">
                    <a:solidFill>
                      <a:schemeClr val="tx1">
                        <a:lumMod val="75000"/>
                        <a:lumOff val="25000"/>
                      </a:schemeClr>
                    </a:solidFill>
                    <a:latin typeface="Arial Black" panose="020B0A04020102020204" pitchFamily="34" charset="0"/>
                  </a:rPr>
                  <a:t>3,000.00</a:t>
                </a:r>
              </a:p>
            </p:txBody>
          </p:sp>
        </p:grpSp>
      </p:grpSp>
      <p:sp>
        <p:nvSpPr>
          <p:cNvPr id="12" name="Title 1">
            <a:extLst>
              <a:ext uri="{FF2B5EF4-FFF2-40B4-BE49-F238E27FC236}">
                <a16:creationId xmlns:a16="http://schemas.microsoft.com/office/drawing/2014/main" id="{9577A8A7-B79E-4D15-8907-1CBFBFF140E8}"/>
              </a:ext>
            </a:extLst>
          </p:cNvPr>
          <p:cNvSpPr txBox="1">
            <a:spLocks/>
          </p:cNvSpPr>
          <p:nvPr/>
        </p:nvSpPr>
        <p:spPr>
          <a:xfrm>
            <a:off x="-1877559" y="297406"/>
            <a:ext cx="13503501" cy="92849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dirty="0">
                <a:solidFill>
                  <a:schemeClr val="bg1"/>
                </a:solidFill>
                <a:latin typeface="Calibri Light" panose="020F0302020204030204" pitchFamily="34" charset="0"/>
              </a:rPr>
              <a:t>Drawing for free system (seminar attendee)</a:t>
            </a:r>
          </a:p>
        </p:txBody>
      </p:sp>
    </p:spTree>
    <p:extLst>
      <p:ext uri="{BB962C8B-B14F-4D97-AF65-F5344CB8AC3E}">
        <p14:creationId xmlns:p14="http://schemas.microsoft.com/office/powerpoint/2010/main" val="8049655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D009058F-63D9-4220-A47F-280704AA5DAB}"/>
              </a:ext>
            </a:extLst>
          </p:cNvPr>
          <p:cNvSpPr/>
          <p:nvPr/>
        </p:nvSpPr>
        <p:spPr>
          <a:xfrm>
            <a:off x="6623538" y="1889090"/>
            <a:ext cx="2893925" cy="289392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04E7871D-1930-493A-8DD6-A5F521984FDE}"/>
              </a:ext>
            </a:extLst>
          </p:cNvPr>
          <p:cNvPicPr>
            <a:picLocks noChangeAspect="1"/>
          </p:cNvPicPr>
          <p:nvPr/>
        </p:nvPicPr>
        <p:blipFill rotWithShape="1">
          <a:blip r:embed="rId2">
            <a:clrChange>
              <a:clrFrom>
                <a:srgbClr val="A6A6A6"/>
              </a:clrFrom>
              <a:clrTo>
                <a:srgbClr val="A6A6A6">
                  <a:alpha val="0"/>
                </a:srgbClr>
              </a:clrTo>
            </a:clrChange>
          </a:blip>
          <a:srcRect l="68613" t="31583" b="3512"/>
          <a:stretch/>
        </p:blipFill>
        <p:spPr>
          <a:xfrm>
            <a:off x="6706384" y="1947758"/>
            <a:ext cx="2698088" cy="2746444"/>
          </a:xfrm>
          <a:prstGeom prst="rect">
            <a:avLst/>
          </a:prstGeom>
        </p:spPr>
      </p:pic>
      <p:sp>
        <p:nvSpPr>
          <p:cNvPr id="16" name="Rectangle 15">
            <a:extLst>
              <a:ext uri="{FF2B5EF4-FFF2-40B4-BE49-F238E27FC236}">
                <a16:creationId xmlns:a16="http://schemas.microsoft.com/office/drawing/2014/main" id="{98238E61-8AC2-444C-BA04-EF43AF602473}"/>
              </a:ext>
            </a:extLst>
          </p:cNvPr>
          <p:cNvSpPr/>
          <p:nvPr/>
        </p:nvSpPr>
        <p:spPr>
          <a:xfrm>
            <a:off x="834013" y="2572380"/>
            <a:ext cx="8570459" cy="26796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6175" lvl="0" indent="-285750">
              <a:buFont typeface="Arial" panose="020B0604020202020204" pitchFamily="34" charset="0"/>
              <a:buChar char="•"/>
            </a:pPr>
            <a:r>
              <a:rPr lang="en-US" sz="4000" dirty="0">
                <a:solidFill>
                  <a:schemeClr val="bg1"/>
                </a:solidFill>
              </a:rPr>
              <a:t>Marketing</a:t>
            </a:r>
          </a:p>
          <a:p>
            <a:pPr marL="1146175" lvl="0" indent="-285750">
              <a:buFont typeface="Arial" panose="020B0604020202020204" pitchFamily="34" charset="0"/>
              <a:buChar char="•"/>
            </a:pPr>
            <a:r>
              <a:rPr lang="en-US" sz="4000" dirty="0">
                <a:solidFill>
                  <a:schemeClr val="bg1"/>
                </a:solidFill>
              </a:rPr>
              <a:t>Sales</a:t>
            </a:r>
          </a:p>
          <a:p>
            <a:pPr marL="1146175" lvl="0" indent="-285750">
              <a:buFont typeface="Arial" panose="020B0604020202020204" pitchFamily="34" charset="0"/>
              <a:buChar char="•"/>
            </a:pPr>
            <a:r>
              <a:rPr lang="en-US" sz="5400" b="1" dirty="0">
                <a:solidFill>
                  <a:schemeClr val="bg1"/>
                </a:solidFill>
              </a:rPr>
              <a:t>Live Support*</a:t>
            </a:r>
          </a:p>
          <a:p>
            <a:pPr marL="1146175" lvl="0" indent="-285750">
              <a:buFont typeface="Arial" panose="020B0604020202020204" pitchFamily="34" charset="0"/>
              <a:buChar char="•"/>
            </a:pPr>
            <a:r>
              <a:rPr lang="en-US" sz="4000" dirty="0">
                <a:solidFill>
                  <a:schemeClr val="bg1"/>
                </a:solidFill>
              </a:rPr>
              <a:t>Resolution</a:t>
            </a:r>
          </a:p>
          <a:p>
            <a:pPr lvl="0"/>
            <a:endParaRPr lang="en-US" sz="2400" dirty="0">
              <a:solidFill>
                <a:schemeClr val="bg1"/>
              </a:solidFill>
            </a:endParaRPr>
          </a:p>
          <a:p>
            <a:pPr marL="285750" lvl="0" indent="-285750">
              <a:buFont typeface="Arial" panose="020B0604020202020204" pitchFamily="34" charset="0"/>
              <a:buChar char="•"/>
            </a:pPr>
            <a:endParaRPr lang="en-US" sz="2400" dirty="0">
              <a:solidFill>
                <a:schemeClr val="bg1"/>
              </a:solidFill>
            </a:endParaRPr>
          </a:p>
          <a:p>
            <a:pPr lvl="0"/>
            <a:r>
              <a:rPr lang="en-US" sz="2400" dirty="0">
                <a:solidFill>
                  <a:schemeClr val="bg1"/>
                </a:solidFill>
              </a:rPr>
              <a:t>* two months </a:t>
            </a:r>
            <a:r>
              <a:rPr lang="en-US" sz="2400" b="1" dirty="0">
                <a:solidFill>
                  <a:schemeClr val="bg1"/>
                </a:solidFill>
              </a:rPr>
              <a:t>TRI VIP Program</a:t>
            </a:r>
            <a:r>
              <a:rPr lang="en-US" sz="2400" b="1" baseline="30000" dirty="0">
                <a:solidFill>
                  <a:schemeClr val="bg1"/>
                </a:solidFill>
              </a:rPr>
              <a:t>TM</a:t>
            </a:r>
            <a:r>
              <a:rPr lang="en-US" sz="2400" b="1" dirty="0">
                <a:solidFill>
                  <a:schemeClr val="bg1"/>
                </a:solidFill>
              </a:rPr>
              <a:t> </a:t>
            </a:r>
            <a:r>
              <a:rPr lang="en-US" sz="2400" dirty="0">
                <a:solidFill>
                  <a:schemeClr val="bg1"/>
                </a:solidFill>
              </a:rPr>
              <a:t>included</a:t>
            </a:r>
          </a:p>
        </p:txBody>
      </p:sp>
      <p:sp>
        <p:nvSpPr>
          <p:cNvPr id="12" name="Title 1">
            <a:extLst>
              <a:ext uri="{FF2B5EF4-FFF2-40B4-BE49-F238E27FC236}">
                <a16:creationId xmlns:a16="http://schemas.microsoft.com/office/drawing/2014/main" id="{35843AF4-C27B-4D69-A487-7851D8341822}"/>
              </a:ext>
            </a:extLst>
          </p:cNvPr>
          <p:cNvSpPr txBox="1">
            <a:spLocks/>
          </p:cNvSpPr>
          <p:nvPr/>
        </p:nvSpPr>
        <p:spPr>
          <a:xfrm>
            <a:off x="0" y="777293"/>
            <a:ext cx="10492154" cy="92849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dirty="0">
                <a:solidFill>
                  <a:schemeClr val="bg1"/>
                </a:solidFill>
                <a:latin typeface="Calibri Light" panose="020F0302020204030204" pitchFamily="34" charset="0"/>
              </a:rPr>
              <a:t>Why the </a:t>
            </a:r>
            <a:r>
              <a:rPr lang="en-US" sz="4000" b="1" dirty="0">
                <a:solidFill>
                  <a:schemeClr val="bg1"/>
                </a:solidFill>
                <a:latin typeface="Calibri Light" panose="020F0302020204030204" pitchFamily="34" charset="0"/>
              </a:rPr>
              <a:t>TRI Ultimate Professional’s System</a:t>
            </a:r>
            <a:r>
              <a:rPr lang="en-US" sz="4000" baseline="30000" dirty="0">
                <a:solidFill>
                  <a:schemeClr val="bg1"/>
                </a:solidFill>
                <a:latin typeface="Calibri Light" panose="020F0302020204030204" pitchFamily="34" charset="0"/>
              </a:rPr>
              <a:t>TM</a:t>
            </a:r>
            <a:r>
              <a:rPr lang="en-US" sz="4000" dirty="0">
                <a:solidFill>
                  <a:schemeClr val="bg1"/>
                </a:solidFill>
                <a:latin typeface="Calibri Light" panose="020F0302020204030204" pitchFamily="34" charset="0"/>
              </a:rPr>
              <a:t>?</a:t>
            </a:r>
          </a:p>
        </p:txBody>
      </p:sp>
      <p:sp>
        <p:nvSpPr>
          <p:cNvPr id="6" name="Rectangle 5">
            <a:extLst>
              <a:ext uri="{FF2B5EF4-FFF2-40B4-BE49-F238E27FC236}">
                <a16:creationId xmlns:a16="http://schemas.microsoft.com/office/drawing/2014/main" id="{EE65FE5B-CCD5-46AB-9873-BB44C0251A5D}"/>
              </a:ext>
            </a:extLst>
          </p:cNvPr>
          <p:cNvSpPr/>
          <p:nvPr/>
        </p:nvSpPr>
        <p:spPr>
          <a:xfrm>
            <a:off x="2111952" y="2197922"/>
            <a:ext cx="7800693" cy="22461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00"/>
                </a:solidFill>
              </a:rPr>
              <a:t>GIVE AWAY KIT HERE TO SOMEONE IN THE ROOM…MAKE A BIG DEAL</a:t>
            </a:r>
            <a:endParaRPr lang="en-US" sz="4000" i="1" dirty="0">
              <a:solidFill>
                <a:srgbClr val="FFFF00"/>
              </a:solidFill>
            </a:endParaRPr>
          </a:p>
        </p:txBody>
      </p:sp>
    </p:spTree>
    <p:extLst>
      <p:ext uri="{BB962C8B-B14F-4D97-AF65-F5344CB8AC3E}">
        <p14:creationId xmlns:p14="http://schemas.microsoft.com/office/powerpoint/2010/main" val="24545452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40F5ED51-B40B-4353-9755-DB43D63412F6}"/>
              </a:ext>
            </a:extLst>
          </p:cNvPr>
          <p:cNvGrpSpPr/>
          <p:nvPr/>
        </p:nvGrpSpPr>
        <p:grpSpPr>
          <a:xfrm>
            <a:off x="1045072" y="1436100"/>
            <a:ext cx="8596210" cy="5052258"/>
            <a:chOff x="1427126" y="1266093"/>
            <a:chExt cx="8596210" cy="5052258"/>
          </a:xfrm>
        </p:grpSpPr>
        <p:sp>
          <p:nvSpPr>
            <p:cNvPr id="14" name="Rectangle 13">
              <a:extLst>
                <a:ext uri="{FF2B5EF4-FFF2-40B4-BE49-F238E27FC236}">
                  <a16:creationId xmlns:a16="http://schemas.microsoft.com/office/drawing/2014/main" id="{A8807720-7726-4F33-8127-92A77F743F99}"/>
                </a:ext>
              </a:extLst>
            </p:cNvPr>
            <p:cNvSpPr/>
            <p:nvPr/>
          </p:nvSpPr>
          <p:spPr>
            <a:xfrm>
              <a:off x="1427127" y="1967012"/>
              <a:ext cx="8596209" cy="4351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45F4800F-CDE8-4365-B1D1-F7D0D1EA9443}"/>
                </a:ext>
              </a:extLst>
            </p:cNvPr>
            <p:cNvGrpSpPr/>
            <p:nvPr/>
          </p:nvGrpSpPr>
          <p:grpSpPr>
            <a:xfrm>
              <a:off x="1427126" y="1266093"/>
              <a:ext cx="8596210" cy="5052258"/>
              <a:chOff x="1015143" y="1004835"/>
              <a:chExt cx="8596210" cy="5052258"/>
            </a:xfrm>
          </p:grpSpPr>
          <p:pic>
            <p:nvPicPr>
              <p:cNvPr id="16" name="Picture 15">
                <a:extLst>
                  <a:ext uri="{FF2B5EF4-FFF2-40B4-BE49-F238E27FC236}">
                    <a16:creationId xmlns:a16="http://schemas.microsoft.com/office/drawing/2014/main" id="{52875153-24CE-4A7D-9537-56E7E6793F3F}"/>
                  </a:ext>
                </a:extLst>
              </p:cNvPr>
              <p:cNvPicPr>
                <a:picLocks noChangeAspect="1"/>
              </p:cNvPicPr>
              <p:nvPr/>
            </p:nvPicPr>
            <p:blipFill>
              <a:blip r:embed="rId2"/>
              <a:stretch>
                <a:fillRect/>
              </a:stretch>
            </p:blipFill>
            <p:spPr>
              <a:xfrm>
                <a:off x="1015144" y="1004835"/>
                <a:ext cx="8596209" cy="4231467"/>
              </a:xfrm>
              <a:prstGeom prst="rect">
                <a:avLst/>
              </a:prstGeom>
            </p:spPr>
          </p:pic>
          <p:sp>
            <p:nvSpPr>
              <p:cNvPr id="17" name="Rectangle 16">
                <a:extLst>
                  <a:ext uri="{FF2B5EF4-FFF2-40B4-BE49-F238E27FC236}">
                    <a16:creationId xmlns:a16="http://schemas.microsoft.com/office/drawing/2014/main" id="{ACAB4791-5F90-4211-BB1B-3B8F456B779B}"/>
                  </a:ext>
                </a:extLst>
              </p:cNvPr>
              <p:cNvSpPr/>
              <p:nvPr/>
            </p:nvSpPr>
            <p:spPr>
              <a:xfrm>
                <a:off x="1015143" y="4220309"/>
                <a:ext cx="5490834" cy="18367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sz="1400" dirty="0">
                  <a:solidFill>
                    <a:schemeClr val="tx1">
                      <a:lumMod val="75000"/>
                      <a:lumOff val="25000"/>
                    </a:schemeClr>
                  </a:solidFill>
                </a:endParaRPr>
              </a:p>
            </p:txBody>
          </p:sp>
          <p:sp>
            <p:nvSpPr>
              <p:cNvPr id="19" name="TextBox 18">
                <a:extLst>
                  <a:ext uri="{FF2B5EF4-FFF2-40B4-BE49-F238E27FC236}">
                    <a16:creationId xmlns:a16="http://schemas.microsoft.com/office/drawing/2014/main" id="{4989CA4C-A36F-4CC3-81C9-DAF417297076}"/>
                  </a:ext>
                </a:extLst>
              </p:cNvPr>
              <p:cNvSpPr txBox="1"/>
              <p:nvPr/>
            </p:nvSpPr>
            <p:spPr>
              <a:xfrm>
                <a:off x="6838785" y="5292754"/>
                <a:ext cx="2772568" cy="707886"/>
              </a:xfrm>
              <a:prstGeom prst="rect">
                <a:avLst/>
              </a:prstGeom>
              <a:solidFill>
                <a:schemeClr val="bg1"/>
              </a:solidFill>
            </p:spPr>
            <p:txBody>
              <a:bodyPr wrap="square" rtlCol="0">
                <a:spAutoFit/>
              </a:bodyPr>
              <a:lstStyle/>
              <a:p>
                <a:pPr algn="ctr"/>
                <a:r>
                  <a:rPr lang="en-US" sz="4000" strike="sngStrike" dirty="0">
                    <a:solidFill>
                      <a:schemeClr val="accent1">
                        <a:lumMod val="60000"/>
                        <a:lumOff val="40000"/>
                      </a:schemeClr>
                    </a:solidFill>
                    <a:latin typeface="Arial Black" panose="020B0A04020102020204" pitchFamily="34" charset="0"/>
                  </a:rPr>
                  <a:t>$</a:t>
                </a:r>
                <a:r>
                  <a:rPr lang="en-US" sz="3200" strike="sngStrike" dirty="0">
                    <a:solidFill>
                      <a:schemeClr val="accent1">
                        <a:lumMod val="60000"/>
                        <a:lumOff val="40000"/>
                      </a:schemeClr>
                    </a:solidFill>
                    <a:latin typeface="Arial Black" panose="020B0A04020102020204" pitchFamily="34" charset="0"/>
                  </a:rPr>
                  <a:t>3,000.00</a:t>
                </a:r>
              </a:p>
            </p:txBody>
          </p:sp>
        </p:grpSp>
      </p:grpSp>
      <p:sp>
        <p:nvSpPr>
          <p:cNvPr id="20" name="Rectangle 19">
            <a:extLst>
              <a:ext uri="{FF2B5EF4-FFF2-40B4-BE49-F238E27FC236}">
                <a16:creationId xmlns:a16="http://schemas.microsoft.com/office/drawing/2014/main" id="{81CAD5A3-E56A-45EB-BD93-168DD1969A37}"/>
              </a:ext>
            </a:extLst>
          </p:cNvPr>
          <p:cNvSpPr/>
          <p:nvPr/>
        </p:nvSpPr>
        <p:spPr>
          <a:xfrm>
            <a:off x="1164410" y="4711097"/>
            <a:ext cx="5446205" cy="16798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en-US" sz="1400" dirty="0">
                <a:solidFill>
                  <a:schemeClr val="tx1">
                    <a:lumMod val="75000"/>
                    <a:lumOff val="25000"/>
                  </a:schemeClr>
                </a:solidFill>
              </a:rPr>
              <a:t>Charge up to 2 times your normal rate</a:t>
            </a:r>
          </a:p>
          <a:p>
            <a:pPr marL="285750" lvl="0" indent="-285750">
              <a:buFont typeface="Arial" panose="020B0604020202020204" pitchFamily="34" charset="0"/>
              <a:buChar char="•"/>
            </a:pPr>
            <a:r>
              <a:rPr lang="en-US" sz="1400" dirty="0">
                <a:solidFill>
                  <a:schemeClr val="tx1">
                    <a:lumMod val="75000"/>
                    <a:lumOff val="25000"/>
                  </a:schemeClr>
                </a:solidFill>
              </a:rPr>
              <a:t>Keep busy all year long</a:t>
            </a:r>
          </a:p>
          <a:p>
            <a:pPr marL="285750" lvl="0" indent="-285750">
              <a:buFont typeface="Arial" panose="020B0604020202020204" pitchFamily="34" charset="0"/>
              <a:buChar char="•"/>
            </a:pPr>
            <a:r>
              <a:rPr lang="en-US" sz="1400" dirty="0">
                <a:solidFill>
                  <a:schemeClr val="tx1">
                    <a:lumMod val="75000"/>
                    <a:lumOff val="25000"/>
                  </a:schemeClr>
                </a:solidFill>
              </a:rPr>
              <a:t>Solve even the most complex tax collection problems with our VIP Program</a:t>
            </a:r>
            <a:r>
              <a:rPr lang="en-US" sz="1400" baseline="30000" dirty="0">
                <a:solidFill>
                  <a:schemeClr val="tx1">
                    <a:lumMod val="75000"/>
                    <a:lumOff val="25000"/>
                  </a:schemeClr>
                </a:solidFill>
              </a:rPr>
              <a:t>TM</a:t>
            </a:r>
          </a:p>
          <a:p>
            <a:pPr marL="285750" lvl="0" indent="-285750">
              <a:buFont typeface="Arial" panose="020B0604020202020204" pitchFamily="34" charset="0"/>
              <a:buChar char="•"/>
            </a:pPr>
            <a:r>
              <a:rPr lang="en-US" sz="1400" dirty="0">
                <a:solidFill>
                  <a:schemeClr val="tx1">
                    <a:lumMod val="75000"/>
                    <a:lumOff val="25000"/>
                  </a:schemeClr>
                </a:solidFill>
              </a:rPr>
              <a:t>Find clients without spending too much time or too much money</a:t>
            </a:r>
          </a:p>
          <a:p>
            <a:pPr marL="285750" lvl="0" indent="-285750">
              <a:buFont typeface="Arial" panose="020B0604020202020204" pitchFamily="34" charset="0"/>
              <a:buChar char="•"/>
            </a:pPr>
            <a:r>
              <a:rPr lang="en-US" sz="1400" dirty="0">
                <a:solidFill>
                  <a:schemeClr val="tx1">
                    <a:lumMod val="75000"/>
                    <a:lumOff val="25000"/>
                  </a:schemeClr>
                </a:solidFill>
              </a:rPr>
              <a:t>Close a deal with little to no effort</a:t>
            </a:r>
          </a:p>
          <a:p>
            <a:pPr marL="285750" indent="-285750" algn="ctr">
              <a:buFont typeface="Arial" panose="020B0604020202020204" pitchFamily="34" charset="0"/>
              <a:buChar char="•"/>
            </a:pPr>
            <a:endParaRPr lang="en-US" sz="1400" dirty="0">
              <a:solidFill>
                <a:schemeClr val="tx1">
                  <a:lumMod val="75000"/>
                  <a:lumOff val="25000"/>
                </a:schemeClr>
              </a:solidFill>
            </a:endParaRPr>
          </a:p>
        </p:txBody>
      </p:sp>
      <p:sp>
        <p:nvSpPr>
          <p:cNvPr id="12" name="Oval 11">
            <a:extLst>
              <a:ext uri="{FF2B5EF4-FFF2-40B4-BE49-F238E27FC236}">
                <a16:creationId xmlns:a16="http://schemas.microsoft.com/office/drawing/2014/main" id="{DFC2F7E7-BDC3-4279-BE16-B488487FE0EC}"/>
              </a:ext>
            </a:extLst>
          </p:cNvPr>
          <p:cNvSpPr/>
          <p:nvPr/>
        </p:nvSpPr>
        <p:spPr>
          <a:xfrm>
            <a:off x="2550718" y="1138699"/>
            <a:ext cx="4267647" cy="4267647"/>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endParaRPr lang="en-US" dirty="0"/>
          </a:p>
        </p:txBody>
      </p:sp>
      <p:sp>
        <p:nvSpPr>
          <p:cNvPr id="4" name="Oval 3"/>
          <p:cNvSpPr/>
          <p:nvPr/>
        </p:nvSpPr>
        <p:spPr>
          <a:xfrm>
            <a:off x="2748289" y="1336270"/>
            <a:ext cx="3872505" cy="387250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endParaRPr lang="en-US" sz="1600" dirty="0">
              <a:ln w="19050">
                <a:noFill/>
              </a:ln>
              <a:solidFill>
                <a:schemeClr val="tx1"/>
              </a:solidFill>
              <a:latin typeface="Arial Black" panose="020B0A04020102020204" pitchFamily="34" charset="0"/>
            </a:endParaRPr>
          </a:p>
          <a:p>
            <a:pPr algn="ctr"/>
            <a:r>
              <a:rPr lang="en-US" sz="2800" dirty="0">
                <a:ln w="19050">
                  <a:noFill/>
                </a:ln>
                <a:solidFill>
                  <a:schemeClr val="tx1"/>
                </a:solidFill>
                <a:latin typeface="Arial Black" panose="020B0A04020102020204" pitchFamily="34" charset="0"/>
              </a:rPr>
              <a:t>Sales &amp; Marketing</a:t>
            </a:r>
          </a:p>
          <a:p>
            <a:pPr algn="ctr"/>
            <a:r>
              <a:rPr lang="en-US" sz="4800" dirty="0">
                <a:ln w="19050">
                  <a:noFill/>
                </a:ln>
                <a:solidFill>
                  <a:schemeClr val="tx1"/>
                </a:solidFill>
                <a:latin typeface="Arial Black" panose="020B0A04020102020204" pitchFamily="34" charset="0"/>
              </a:rPr>
              <a:t>75%off</a:t>
            </a:r>
            <a:endParaRPr lang="en-US" sz="2000" b="1" dirty="0">
              <a:ln w="19050">
                <a:noFill/>
              </a:ln>
              <a:solidFill>
                <a:schemeClr val="tx1"/>
              </a:solidFill>
              <a:latin typeface="Arial Black" panose="020B0A04020102020204" pitchFamily="34" charset="0"/>
            </a:endParaRPr>
          </a:p>
          <a:p>
            <a:pPr algn="ctr"/>
            <a:r>
              <a:rPr lang="en-US" sz="6000" b="1" dirty="0">
                <a:ln w="19050">
                  <a:noFill/>
                </a:ln>
                <a:solidFill>
                  <a:schemeClr val="tx1"/>
                </a:solidFill>
                <a:latin typeface="Arial Black" panose="020B0A04020102020204" pitchFamily="34" charset="0"/>
              </a:rPr>
              <a:t>$750</a:t>
            </a:r>
          </a:p>
          <a:p>
            <a:pPr algn="ctr"/>
            <a:r>
              <a:rPr lang="en-US" sz="2800" dirty="0">
                <a:solidFill>
                  <a:schemeClr val="tx1"/>
                </a:solidFill>
              </a:rPr>
              <a:t>Only good until 6pm today</a:t>
            </a:r>
          </a:p>
        </p:txBody>
      </p:sp>
      <p:sp>
        <p:nvSpPr>
          <p:cNvPr id="10" name="Title 1">
            <a:extLst>
              <a:ext uri="{FF2B5EF4-FFF2-40B4-BE49-F238E27FC236}">
                <a16:creationId xmlns:a16="http://schemas.microsoft.com/office/drawing/2014/main" id="{6519298B-9617-4AE9-9A93-785815A199FC}"/>
              </a:ext>
            </a:extLst>
          </p:cNvPr>
          <p:cNvSpPr txBox="1">
            <a:spLocks/>
          </p:cNvSpPr>
          <p:nvPr/>
        </p:nvSpPr>
        <p:spPr>
          <a:xfrm>
            <a:off x="-592126" y="369642"/>
            <a:ext cx="6868506" cy="92849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600" dirty="0">
                <a:solidFill>
                  <a:schemeClr val="bg1"/>
                </a:solidFill>
                <a:latin typeface="Calibri Light" panose="020F0302020204030204" pitchFamily="34" charset="0"/>
              </a:rPr>
              <a:t>Morning Break</a:t>
            </a:r>
          </a:p>
        </p:txBody>
      </p:sp>
      <p:sp>
        <p:nvSpPr>
          <p:cNvPr id="2" name="Rectangle 1">
            <a:extLst>
              <a:ext uri="{FF2B5EF4-FFF2-40B4-BE49-F238E27FC236}">
                <a16:creationId xmlns:a16="http://schemas.microsoft.com/office/drawing/2014/main" id="{E487EE45-3B2C-4405-8E73-D54EACD41D02}"/>
              </a:ext>
            </a:extLst>
          </p:cNvPr>
          <p:cNvSpPr/>
          <p:nvPr/>
        </p:nvSpPr>
        <p:spPr>
          <a:xfrm rot="20842916">
            <a:off x="6984740" y="1810223"/>
            <a:ext cx="4868969" cy="1633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add the</a:t>
            </a:r>
          </a:p>
          <a:p>
            <a:pPr algn="ctr"/>
            <a:r>
              <a:rPr lang="en-US" sz="3600" b="1" dirty="0">
                <a:solidFill>
                  <a:schemeClr val="tx1"/>
                </a:solidFill>
              </a:rPr>
              <a:t>Resolution Add-on Pack</a:t>
            </a:r>
          </a:p>
          <a:p>
            <a:pPr algn="ctr"/>
            <a:r>
              <a:rPr lang="en-US" sz="2400" dirty="0">
                <a:solidFill>
                  <a:schemeClr val="tx1"/>
                </a:solidFill>
              </a:rPr>
              <a:t>for only $100 More</a:t>
            </a:r>
          </a:p>
          <a:p>
            <a:pPr algn="ctr"/>
            <a:r>
              <a:rPr lang="en-US" sz="2400" i="1" dirty="0">
                <a:solidFill>
                  <a:schemeClr val="tx1"/>
                </a:solidFill>
              </a:rPr>
              <a:t>(a $500 value!)</a:t>
            </a:r>
          </a:p>
        </p:txBody>
      </p:sp>
      <p:sp>
        <p:nvSpPr>
          <p:cNvPr id="18" name="Rectangle 17">
            <a:extLst>
              <a:ext uri="{FF2B5EF4-FFF2-40B4-BE49-F238E27FC236}">
                <a16:creationId xmlns:a16="http://schemas.microsoft.com/office/drawing/2014/main" id="{AEAA6961-E58A-4318-842B-C36E14BC0587}"/>
              </a:ext>
            </a:extLst>
          </p:cNvPr>
          <p:cNvSpPr/>
          <p:nvPr/>
        </p:nvSpPr>
        <p:spPr>
          <a:xfrm>
            <a:off x="5818714" y="293414"/>
            <a:ext cx="4868969" cy="16335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00"/>
                </a:solidFill>
              </a:rPr>
              <a:t>DAVID TO PUSH LINK</a:t>
            </a:r>
            <a:endParaRPr lang="en-US" sz="4000" i="1" dirty="0">
              <a:solidFill>
                <a:srgbClr val="FFFF00"/>
              </a:solidFill>
            </a:endParaRPr>
          </a:p>
        </p:txBody>
      </p:sp>
      <p:sp>
        <p:nvSpPr>
          <p:cNvPr id="21" name="Title 1">
            <a:extLst>
              <a:ext uri="{FF2B5EF4-FFF2-40B4-BE49-F238E27FC236}">
                <a16:creationId xmlns:a16="http://schemas.microsoft.com/office/drawing/2014/main" id="{6AA2D95E-74A7-4A1C-A983-7DFFD7402E55}"/>
              </a:ext>
            </a:extLst>
          </p:cNvPr>
          <p:cNvSpPr txBox="1">
            <a:spLocks/>
          </p:cNvSpPr>
          <p:nvPr/>
        </p:nvSpPr>
        <p:spPr>
          <a:xfrm>
            <a:off x="-568751" y="236999"/>
            <a:ext cx="6868506" cy="92849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600" dirty="0">
                <a:latin typeface="Calibri Light" panose="020F0302020204030204" pitchFamily="34" charset="0"/>
              </a:rPr>
              <a:t>Morning Break</a:t>
            </a:r>
          </a:p>
        </p:txBody>
      </p:sp>
    </p:spTree>
    <p:extLst>
      <p:ext uri="{BB962C8B-B14F-4D97-AF65-F5344CB8AC3E}">
        <p14:creationId xmlns:p14="http://schemas.microsoft.com/office/powerpoint/2010/main" val="385782874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651925" y="2463529"/>
            <a:ext cx="10888151" cy="827820"/>
          </a:xfrm>
        </p:spPr>
        <p:txBody>
          <a:bodyPr>
            <a:noAutofit/>
          </a:bodyPr>
          <a:lstStyle/>
          <a:p>
            <a:pPr marL="0" indent="0" algn="ctr">
              <a:buNone/>
            </a:pPr>
            <a:r>
              <a:rPr lang="en-US" sz="4400" dirty="0">
                <a:solidFill>
                  <a:schemeClr val="bg1"/>
                </a:solidFill>
                <a:latin typeface="+mj-lt"/>
              </a:rPr>
              <a:t>Tax Resolution</a:t>
            </a:r>
          </a:p>
          <a:p>
            <a:pPr marL="0" indent="0" algn="ctr">
              <a:buNone/>
            </a:pPr>
            <a:r>
              <a:rPr lang="en-US" sz="5400" dirty="0">
                <a:solidFill>
                  <a:schemeClr val="bg1"/>
                </a:solidFill>
                <a:latin typeface="+mj-lt"/>
              </a:rPr>
              <a:t>Case Management from Start to Finish</a:t>
            </a:r>
            <a:endParaRPr lang="en-US" sz="4400" dirty="0">
              <a:solidFill>
                <a:schemeClr val="bg1"/>
              </a:solidFill>
              <a:latin typeface="+mj-lt"/>
            </a:endParaRPr>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1299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49" y="822961"/>
            <a:ext cx="11210925" cy="5303203"/>
          </a:xfrm>
        </p:spPr>
        <p:txBody>
          <a:bodyPr>
            <a:normAutofit/>
          </a:bodyPr>
          <a:lstStyle/>
          <a:p>
            <a:pPr marL="0" indent="0">
              <a:buNone/>
            </a:pPr>
            <a:endParaRPr lang="en-US" sz="3600" dirty="0">
              <a:solidFill>
                <a:schemeClr val="bg1"/>
              </a:solidFill>
              <a:latin typeface="Calibri Light" panose="020F0302020204030204" pitchFamily="34" charset="0"/>
            </a:endParaRPr>
          </a:p>
          <a:p>
            <a:pPr marL="0" indent="0">
              <a:buNone/>
            </a:pPr>
            <a:r>
              <a:rPr lang="en-US" sz="3600" dirty="0">
                <a:solidFill>
                  <a:schemeClr val="bg1"/>
                </a:solidFill>
                <a:latin typeface="Calibri Light" panose="020F0302020204030204" pitchFamily="34" charset="0"/>
              </a:rPr>
              <a:t>Step 1:  Meet with the client </a:t>
            </a:r>
            <a:r>
              <a:rPr lang="en-US" sz="3600" i="1" dirty="0">
                <a:solidFill>
                  <a:schemeClr val="bg1"/>
                </a:solidFill>
                <a:latin typeface="Calibri Light" panose="020F0302020204030204" pitchFamily="34" charset="0"/>
              </a:rPr>
              <a:t>(by telephone or in person)</a:t>
            </a:r>
          </a:p>
          <a:p>
            <a:pPr marL="0" indent="0">
              <a:buNone/>
            </a:pPr>
            <a:endParaRPr lang="en-US" sz="3600" dirty="0">
              <a:solidFill>
                <a:schemeClr val="bg1"/>
              </a:solidFill>
              <a:latin typeface="Calibri Light" panose="020F0302020204030204" pitchFamily="34" charset="0"/>
            </a:endParaRPr>
          </a:p>
          <a:p>
            <a:pPr marL="800100"/>
            <a:r>
              <a:rPr lang="en-US" sz="3600" dirty="0">
                <a:solidFill>
                  <a:schemeClr val="bg1"/>
                </a:solidFill>
                <a:latin typeface="Calibri Light" panose="020F0302020204030204" pitchFamily="34" charset="0"/>
              </a:rPr>
              <a:t>Identify and define issues</a:t>
            </a:r>
          </a:p>
          <a:p>
            <a:pPr marL="800100" lvl="0"/>
            <a:r>
              <a:rPr lang="en-US" sz="3600" dirty="0">
                <a:solidFill>
                  <a:schemeClr val="bg1"/>
                </a:solidFill>
                <a:latin typeface="Calibri Light" panose="020F0302020204030204" pitchFamily="34" charset="0"/>
              </a:rPr>
              <a:t>Discuss the process and expectations from the client</a:t>
            </a:r>
          </a:p>
          <a:p>
            <a:pPr marL="800100"/>
            <a:r>
              <a:rPr lang="en-US" sz="3600" dirty="0">
                <a:solidFill>
                  <a:schemeClr val="bg1"/>
                </a:solidFill>
                <a:latin typeface="Calibri Light" panose="020F0302020204030204" pitchFamily="34" charset="0"/>
              </a:rPr>
              <a:t>Estimate fees (lots more on this later today)</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79</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57549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822961"/>
            <a:ext cx="11115675" cy="5303203"/>
          </a:xfrm>
        </p:spPr>
        <p:txBody>
          <a:bodyPr>
            <a:normAutofit/>
          </a:bodyPr>
          <a:lstStyle/>
          <a:p>
            <a:pPr marL="0" indent="0">
              <a:buNone/>
            </a:pPr>
            <a:endParaRPr lang="en-US" sz="3600" dirty="0">
              <a:solidFill>
                <a:schemeClr val="bg1"/>
              </a:solidFill>
              <a:latin typeface="+mj-lt"/>
            </a:endParaRPr>
          </a:p>
          <a:p>
            <a:pPr marL="0" indent="0">
              <a:buNone/>
            </a:pPr>
            <a:r>
              <a:rPr lang="en-US" sz="3600" dirty="0">
                <a:solidFill>
                  <a:schemeClr val="bg1"/>
                </a:solidFill>
                <a:latin typeface="+mj-lt"/>
              </a:rPr>
              <a:t>Step 2:  Prepare Documents</a:t>
            </a:r>
          </a:p>
          <a:p>
            <a:pPr marL="0" indent="0">
              <a:buNone/>
            </a:pPr>
            <a:endParaRPr lang="en-US" sz="3600" dirty="0">
              <a:solidFill>
                <a:schemeClr val="bg1"/>
              </a:solidFill>
              <a:latin typeface="+mj-lt"/>
            </a:endParaRPr>
          </a:p>
          <a:p>
            <a:pPr marL="857250"/>
            <a:r>
              <a:rPr lang="en-US" sz="3600" dirty="0">
                <a:solidFill>
                  <a:schemeClr val="bg1"/>
                </a:solidFill>
                <a:latin typeface="+mj-lt"/>
              </a:rPr>
              <a:t>Letter of Engagement (work agreement)</a:t>
            </a:r>
          </a:p>
          <a:p>
            <a:pPr marL="857250"/>
            <a:r>
              <a:rPr lang="en-US" sz="3600" dirty="0">
                <a:solidFill>
                  <a:schemeClr val="bg1"/>
                </a:solidFill>
                <a:latin typeface="+mj-lt"/>
              </a:rPr>
              <a:t>Power of Attorney Form/s</a:t>
            </a:r>
          </a:p>
          <a:p>
            <a:pPr marL="857250"/>
            <a:r>
              <a:rPr lang="en-US" sz="3600" dirty="0">
                <a:solidFill>
                  <a:schemeClr val="bg1"/>
                </a:solidFill>
                <a:latin typeface="+mj-lt"/>
              </a:rPr>
              <a:t>Payment Forms – ACH, credit card, PayPal</a:t>
            </a:r>
          </a:p>
          <a:p>
            <a:pPr marL="0" indent="0">
              <a:buNone/>
            </a:pPr>
            <a:endParaRPr lang="en-US" dirty="0"/>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80</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32246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23899" y="822961"/>
            <a:ext cx="11080173" cy="5303203"/>
          </a:xfrm>
        </p:spPr>
        <p:txBody>
          <a:bodyPr>
            <a:normAutofit/>
          </a:bodyPr>
          <a:lstStyle/>
          <a:p>
            <a:pPr marL="0" indent="0">
              <a:buNone/>
            </a:pPr>
            <a:endParaRPr lang="en-US" sz="3600" dirty="0">
              <a:solidFill>
                <a:schemeClr val="bg1"/>
              </a:solidFill>
              <a:latin typeface="+mj-lt"/>
            </a:endParaRPr>
          </a:p>
          <a:p>
            <a:pPr marL="0" indent="0">
              <a:buNone/>
            </a:pPr>
            <a:r>
              <a:rPr lang="en-US" sz="3600" dirty="0">
                <a:solidFill>
                  <a:schemeClr val="bg1"/>
                </a:solidFill>
                <a:latin typeface="+mj-lt"/>
              </a:rPr>
              <a:t>Step 3:  Contact Government</a:t>
            </a:r>
          </a:p>
          <a:p>
            <a:pPr marL="0" indent="0">
              <a:buNone/>
            </a:pPr>
            <a:endParaRPr lang="en-US" sz="3600" dirty="0">
              <a:solidFill>
                <a:schemeClr val="bg1"/>
              </a:solidFill>
              <a:latin typeface="+mj-lt"/>
            </a:endParaRPr>
          </a:p>
          <a:p>
            <a:pPr marL="628650"/>
            <a:r>
              <a:rPr lang="en-US" sz="3600" dirty="0">
                <a:solidFill>
                  <a:schemeClr val="bg1"/>
                </a:solidFill>
                <a:latin typeface="+mj-lt"/>
              </a:rPr>
              <a:t>Fax power of attorney (east or west coast CAF unit)</a:t>
            </a:r>
          </a:p>
          <a:p>
            <a:pPr marL="628650"/>
            <a:r>
              <a:rPr lang="en-US" sz="3600" dirty="0">
                <a:solidFill>
                  <a:schemeClr val="bg1"/>
                </a:solidFill>
                <a:latin typeface="+mj-lt"/>
              </a:rPr>
              <a:t>Call government representative (ACS or R/O)</a:t>
            </a:r>
          </a:p>
          <a:p>
            <a:pPr marL="628650"/>
            <a:r>
              <a:rPr lang="en-US" sz="3600" dirty="0">
                <a:solidFill>
                  <a:schemeClr val="bg1"/>
                </a:solidFill>
                <a:latin typeface="+mj-lt"/>
              </a:rPr>
              <a:t>Assess client’s (actual) situation</a:t>
            </a:r>
          </a:p>
          <a:p>
            <a:pPr marL="628650"/>
            <a:r>
              <a:rPr lang="en-US" sz="3600" dirty="0">
                <a:solidFill>
                  <a:schemeClr val="bg1"/>
                </a:solidFill>
                <a:latin typeface="+mj-lt"/>
              </a:rPr>
              <a:t>Request hold on collection (if applicable)</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81</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944049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42925" y="822961"/>
            <a:ext cx="10629900" cy="5303203"/>
          </a:xfrm>
        </p:spPr>
        <p:txBody>
          <a:bodyPr>
            <a:normAutofit/>
          </a:bodyPr>
          <a:lstStyle/>
          <a:p>
            <a:pPr marL="0" indent="0">
              <a:buNone/>
            </a:pPr>
            <a:endParaRPr lang="en-US" b="1" dirty="0">
              <a:solidFill>
                <a:schemeClr val="bg1"/>
              </a:solidFill>
            </a:endParaRPr>
          </a:p>
          <a:p>
            <a:pPr marL="0" indent="0">
              <a:buNone/>
            </a:pPr>
            <a:r>
              <a:rPr lang="en-US" sz="3600" dirty="0">
                <a:solidFill>
                  <a:schemeClr val="bg1"/>
                </a:solidFill>
                <a:latin typeface="+mj-lt"/>
              </a:rPr>
              <a:t>Step 4:  Obtain or Prepare Tax Returns</a:t>
            </a:r>
          </a:p>
          <a:p>
            <a:pPr marL="0" indent="0">
              <a:buNone/>
            </a:pPr>
            <a:endParaRPr lang="en-US" sz="1400" dirty="0">
              <a:solidFill>
                <a:schemeClr val="bg1"/>
              </a:solidFill>
              <a:latin typeface="+mj-lt"/>
            </a:endParaRPr>
          </a:p>
          <a:p>
            <a:pPr marL="742950"/>
            <a:r>
              <a:rPr lang="en-US" sz="3600" dirty="0">
                <a:solidFill>
                  <a:schemeClr val="bg1"/>
                </a:solidFill>
                <a:latin typeface="+mj-lt"/>
              </a:rPr>
              <a:t>Collect information</a:t>
            </a:r>
          </a:p>
          <a:p>
            <a:pPr marL="742950"/>
            <a:r>
              <a:rPr lang="en-US" sz="3600" dirty="0">
                <a:solidFill>
                  <a:schemeClr val="bg1"/>
                </a:solidFill>
                <a:latin typeface="+mj-lt"/>
              </a:rPr>
              <a:t>Prepare delinquent tax returns</a:t>
            </a:r>
          </a:p>
          <a:p>
            <a:pPr marL="742950"/>
            <a:r>
              <a:rPr lang="en-US" sz="3600" dirty="0">
                <a:solidFill>
                  <a:schemeClr val="bg1"/>
                </a:solidFill>
                <a:latin typeface="+mj-lt"/>
              </a:rPr>
              <a:t>Obtain duplicate original copies of all prepared tax returns</a:t>
            </a:r>
          </a:p>
          <a:p>
            <a:pPr marL="742950"/>
            <a:r>
              <a:rPr lang="en-US" sz="3600" dirty="0">
                <a:solidFill>
                  <a:schemeClr val="bg1"/>
                </a:solidFill>
                <a:latin typeface="+mj-lt"/>
              </a:rPr>
              <a:t>Calculate total estimated tax liability including penalties and interest</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82</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36738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6725" y="822961"/>
            <a:ext cx="11249025" cy="5303203"/>
          </a:xfrm>
        </p:spPr>
        <p:txBody>
          <a:bodyPr>
            <a:normAutofit/>
          </a:bodyPr>
          <a:lstStyle/>
          <a:p>
            <a:pPr marL="0" indent="0">
              <a:buNone/>
            </a:pPr>
            <a:endParaRPr lang="en-US" dirty="0">
              <a:solidFill>
                <a:schemeClr val="bg1"/>
              </a:solidFill>
            </a:endParaRPr>
          </a:p>
          <a:p>
            <a:pPr marL="0" indent="0">
              <a:buNone/>
            </a:pPr>
            <a:r>
              <a:rPr lang="en-US" sz="3600" dirty="0">
                <a:solidFill>
                  <a:schemeClr val="bg1"/>
                </a:solidFill>
                <a:latin typeface="+mj-lt"/>
              </a:rPr>
              <a:t>Step 5:  Prepare Collection Information Statement</a:t>
            </a:r>
          </a:p>
          <a:p>
            <a:pPr marL="0" indent="0">
              <a:buNone/>
            </a:pPr>
            <a:endParaRPr lang="en-US" sz="1050" dirty="0">
              <a:solidFill>
                <a:schemeClr val="bg1"/>
              </a:solidFill>
              <a:latin typeface="+mj-lt"/>
            </a:endParaRPr>
          </a:p>
          <a:p>
            <a:pPr marL="971550"/>
            <a:r>
              <a:rPr lang="en-US" sz="3600" dirty="0">
                <a:solidFill>
                  <a:schemeClr val="bg1"/>
                </a:solidFill>
                <a:latin typeface="+mj-lt"/>
              </a:rPr>
              <a:t>Obtain draft copy from client</a:t>
            </a:r>
          </a:p>
          <a:p>
            <a:pPr marL="971550"/>
            <a:r>
              <a:rPr lang="en-US" sz="3600" dirty="0">
                <a:solidFill>
                  <a:schemeClr val="bg1"/>
                </a:solidFill>
                <a:latin typeface="+mj-lt"/>
              </a:rPr>
              <a:t>Prepare 433A, 433F, 433B, etc.</a:t>
            </a:r>
          </a:p>
          <a:p>
            <a:pPr marL="971550"/>
            <a:r>
              <a:rPr lang="en-US" sz="3600" dirty="0">
                <a:solidFill>
                  <a:schemeClr val="bg1"/>
                </a:solidFill>
                <a:latin typeface="+mj-lt"/>
              </a:rPr>
              <a:t>If applicable contact the client to discuss options to lower Monthly Disposable Income (“MDI”)</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83</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389504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6725" y="822961"/>
            <a:ext cx="11249025" cy="5303203"/>
          </a:xfrm>
        </p:spPr>
        <p:txBody>
          <a:bodyPr>
            <a:normAutofit/>
          </a:bodyPr>
          <a:lstStyle/>
          <a:p>
            <a:pPr marL="0" indent="0">
              <a:buNone/>
            </a:pPr>
            <a:endParaRPr lang="en-US" dirty="0">
              <a:solidFill>
                <a:schemeClr val="bg1"/>
              </a:solidFill>
            </a:endParaRPr>
          </a:p>
          <a:p>
            <a:pPr marL="0" indent="0">
              <a:buNone/>
            </a:pPr>
            <a:r>
              <a:rPr lang="en-US" sz="3600" dirty="0">
                <a:solidFill>
                  <a:schemeClr val="bg1"/>
                </a:solidFill>
                <a:latin typeface="+mj-lt"/>
              </a:rPr>
              <a:t>Step 6:  Negotiate with the Government</a:t>
            </a:r>
          </a:p>
          <a:p>
            <a:pPr marL="0" indent="0">
              <a:buNone/>
            </a:pPr>
            <a:endParaRPr lang="en-US" sz="1050" dirty="0">
              <a:solidFill>
                <a:schemeClr val="bg1"/>
              </a:solidFill>
              <a:latin typeface="+mj-lt"/>
            </a:endParaRPr>
          </a:p>
          <a:p>
            <a:pPr marL="971550"/>
            <a:r>
              <a:rPr lang="en-US" sz="3600" dirty="0">
                <a:solidFill>
                  <a:schemeClr val="bg1"/>
                </a:solidFill>
                <a:latin typeface="+mj-lt"/>
              </a:rPr>
              <a:t>Have all paperwork (including IRS auto debit form i.e. 433D) prepared prior to call</a:t>
            </a:r>
          </a:p>
          <a:p>
            <a:pPr marL="971550"/>
            <a:r>
              <a:rPr lang="en-US" sz="3600" dirty="0">
                <a:solidFill>
                  <a:schemeClr val="bg1"/>
                </a:solidFill>
                <a:latin typeface="+mj-lt"/>
              </a:rPr>
              <a:t>Be ready to submit documents via fax if requested</a:t>
            </a:r>
          </a:p>
          <a:p>
            <a:pPr marL="971550"/>
            <a:r>
              <a:rPr lang="en-US" sz="3600" dirty="0">
                <a:solidFill>
                  <a:schemeClr val="bg1"/>
                </a:solidFill>
                <a:latin typeface="+mj-lt"/>
              </a:rPr>
              <a:t>If you are on the phone with Automated Collections (“ACS”), and it is not going well, end the call and try again</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84</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28767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6725" y="822961"/>
            <a:ext cx="11249025" cy="5303203"/>
          </a:xfrm>
        </p:spPr>
        <p:txBody>
          <a:bodyPr>
            <a:normAutofit/>
          </a:bodyPr>
          <a:lstStyle/>
          <a:p>
            <a:pPr marL="0" indent="0">
              <a:buNone/>
            </a:pPr>
            <a:endParaRPr lang="en-US" dirty="0">
              <a:solidFill>
                <a:schemeClr val="bg1"/>
              </a:solidFill>
            </a:endParaRPr>
          </a:p>
          <a:p>
            <a:pPr marL="0" indent="0">
              <a:buNone/>
            </a:pPr>
            <a:r>
              <a:rPr lang="en-US" sz="3600" dirty="0">
                <a:solidFill>
                  <a:schemeClr val="bg1"/>
                </a:solidFill>
                <a:latin typeface="+mj-lt"/>
              </a:rPr>
              <a:t>Step 7:  Provide the client a comprehensive summary</a:t>
            </a:r>
          </a:p>
          <a:p>
            <a:pPr marL="0" indent="0">
              <a:buNone/>
            </a:pPr>
            <a:endParaRPr lang="en-US" sz="1050" dirty="0">
              <a:solidFill>
                <a:schemeClr val="bg1"/>
              </a:solidFill>
              <a:latin typeface="+mj-lt"/>
            </a:endParaRPr>
          </a:p>
          <a:p>
            <a:pPr marL="971550"/>
            <a:r>
              <a:rPr lang="en-US" sz="3600" dirty="0">
                <a:solidFill>
                  <a:schemeClr val="bg1"/>
                </a:solidFill>
                <a:latin typeface="+mj-lt"/>
              </a:rPr>
              <a:t>Let the client know the agreed upon terms</a:t>
            </a:r>
          </a:p>
          <a:p>
            <a:pPr marL="971550"/>
            <a:r>
              <a:rPr lang="en-US" sz="3600" dirty="0">
                <a:solidFill>
                  <a:schemeClr val="bg1"/>
                </a:solidFill>
                <a:latin typeface="+mj-lt"/>
              </a:rPr>
              <a:t>Provide specific instructions relating to payment dates and amounts</a:t>
            </a:r>
          </a:p>
          <a:p>
            <a:pPr marL="971550"/>
            <a:r>
              <a:rPr lang="en-US" sz="3600" dirty="0">
                <a:solidFill>
                  <a:schemeClr val="bg1"/>
                </a:solidFill>
                <a:latin typeface="+mj-lt"/>
              </a:rPr>
              <a:t>Let the client know that if automated payments do not start when expected, they should make interim payments until the auto-pay kicks in</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85</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665987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4943475" cy="6858000"/>
          </a:xfrm>
          <a:solidFill>
            <a:schemeClr val="accent1">
              <a:lumMod val="75000"/>
            </a:schemeClr>
          </a:solidFill>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857250" indent="0">
              <a:buNone/>
            </a:pPr>
            <a:r>
              <a:rPr lang="en-US" sz="4400" dirty="0">
                <a:solidFill>
                  <a:schemeClr val="bg1"/>
                </a:solidFill>
              </a:rPr>
              <a:t>Sequence of</a:t>
            </a:r>
          </a:p>
          <a:p>
            <a:pPr marL="857250" indent="0">
              <a:buNone/>
            </a:pPr>
            <a:r>
              <a:rPr lang="en-US" sz="4400" dirty="0">
                <a:solidFill>
                  <a:schemeClr val="bg1"/>
                </a:solidFill>
              </a:rPr>
              <a:t>Events Flow</a:t>
            </a:r>
          </a:p>
          <a:p>
            <a:pPr marL="857250" indent="0">
              <a:buNone/>
            </a:pPr>
            <a:r>
              <a:rPr lang="en-US" sz="4400" dirty="0">
                <a:solidFill>
                  <a:schemeClr val="bg1"/>
                </a:solidFill>
              </a:rPr>
              <a:t>Chart</a:t>
            </a:r>
          </a:p>
          <a:p>
            <a:pPr marL="0" indent="0">
              <a:buNone/>
            </a:pPr>
            <a:endParaRPr lang="en-US" dirty="0"/>
          </a:p>
        </p:txBody>
      </p:sp>
      <p:sp>
        <p:nvSpPr>
          <p:cNvPr id="5" name="Moon 4">
            <a:extLst>
              <a:ext uri="{FF2B5EF4-FFF2-40B4-BE49-F238E27FC236}">
                <a16:creationId xmlns:a16="http://schemas.microsoft.com/office/drawing/2014/main" id="{914807D2-5B9E-4C4A-A0F9-D5C71F3C158F}"/>
              </a:ext>
            </a:extLst>
          </p:cNvPr>
          <p:cNvSpPr/>
          <p:nvPr/>
        </p:nvSpPr>
        <p:spPr>
          <a:xfrm rot="10800000">
            <a:off x="2272525" y="-4131901"/>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7" name="Picture 5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5287" y="216040"/>
            <a:ext cx="6684392" cy="6425921"/>
          </a:xfrm>
          <a:prstGeom prst="rect">
            <a:avLst/>
          </a:prstGeom>
        </p:spPr>
      </p:pic>
    </p:spTree>
    <p:extLst>
      <p:ext uri="{BB962C8B-B14F-4D97-AF65-F5344CB8AC3E}">
        <p14:creationId xmlns:p14="http://schemas.microsoft.com/office/powerpoint/2010/main" val="3410153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87</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
        <p:nvSpPr>
          <p:cNvPr id="4" name="Content Placeholder 3">
            <a:extLst>
              <a:ext uri="{FF2B5EF4-FFF2-40B4-BE49-F238E27FC236}">
                <a16:creationId xmlns:a16="http://schemas.microsoft.com/office/drawing/2014/main" id="{76A8373F-7815-4DD4-9495-ED915D232FF5}"/>
              </a:ext>
            </a:extLst>
          </p:cNvPr>
          <p:cNvSpPr>
            <a:spLocks noGrp="1"/>
          </p:cNvSpPr>
          <p:nvPr>
            <p:ph idx="1"/>
          </p:nvPr>
        </p:nvSpPr>
        <p:spPr>
          <a:xfrm>
            <a:off x="576943" y="378663"/>
            <a:ext cx="6004727" cy="1239122"/>
          </a:xfrm>
          <a:noFill/>
        </p:spPr>
        <p:txBody>
          <a:bodyPr>
            <a:normAutofit/>
          </a:bodyPr>
          <a:lstStyle/>
          <a:p>
            <a:pPr marL="0" indent="0">
              <a:buNone/>
            </a:pPr>
            <a:r>
              <a:rPr lang="en-US" sz="6000" dirty="0">
                <a:solidFill>
                  <a:schemeClr val="bg1"/>
                </a:solidFill>
                <a:latin typeface="+mj-lt"/>
              </a:rPr>
              <a:t>Story Time</a:t>
            </a:r>
          </a:p>
        </p:txBody>
      </p:sp>
      <p:sp>
        <p:nvSpPr>
          <p:cNvPr id="8" name="Speech Bubble: Oval 7">
            <a:extLst>
              <a:ext uri="{FF2B5EF4-FFF2-40B4-BE49-F238E27FC236}">
                <a16:creationId xmlns:a16="http://schemas.microsoft.com/office/drawing/2014/main" id="{21971755-BFF1-48D3-ACCA-EF576E610B29}"/>
              </a:ext>
            </a:extLst>
          </p:cNvPr>
          <p:cNvSpPr/>
          <p:nvPr/>
        </p:nvSpPr>
        <p:spPr>
          <a:xfrm>
            <a:off x="4712676" y="207210"/>
            <a:ext cx="3737987" cy="1527349"/>
          </a:xfrm>
          <a:prstGeom prst="wedgeEllipseCallout">
            <a:avLst>
              <a:gd name="adj1" fmla="val 80223"/>
              <a:gd name="adj2" fmla="val 6280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Don’t be pennywise and pound foolish!</a:t>
            </a:r>
          </a:p>
        </p:txBody>
      </p:sp>
      <p:sp>
        <p:nvSpPr>
          <p:cNvPr id="2" name="Rectangle 1">
            <a:extLst>
              <a:ext uri="{FF2B5EF4-FFF2-40B4-BE49-F238E27FC236}">
                <a16:creationId xmlns:a16="http://schemas.microsoft.com/office/drawing/2014/main" id="{08105AA8-EFA8-4AAC-B6D5-62582D4A8365}"/>
              </a:ext>
            </a:extLst>
          </p:cNvPr>
          <p:cNvSpPr/>
          <p:nvPr/>
        </p:nvSpPr>
        <p:spPr>
          <a:xfrm>
            <a:off x="383459" y="1906012"/>
            <a:ext cx="11375922" cy="3725379"/>
          </a:xfrm>
          <a:prstGeom prst="rect">
            <a:avLst/>
          </a:prstGeom>
        </p:spPr>
        <p:txBody>
          <a:bodyPr wrap="square">
            <a:spAutoFit/>
          </a:bodyPr>
          <a:lstStyle/>
          <a:p>
            <a:pPr>
              <a:lnSpc>
                <a:spcPct val="107000"/>
              </a:lnSpc>
              <a:spcAft>
                <a:spcPts val="800"/>
              </a:spcAft>
            </a:pPr>
            <a:r>
              <a:rPr lang="en-US" sz="36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Salem story (pennywise pound foolish)</a:t>
            </a:r>
            <a:endParaRPr lang="en-US" sz="4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He followed an accountant from his firm to save a few thousand on fees</a:t>
            </a:r>
            <a:endParaRPr lang="en-US" sz="4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All deductions disallowed</a:t>
            </a:r>
            <a:endParaRPr lang="en-US" sz="4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$4,000,000 in assessment</a:t>
            </a:r>
            <a:endParaRPr lang="en-US" sz="4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It cost him six figures (in penalties interest and our fees)</a:t>
            </a:r>
            <a:endParaRPr lang="en-US" sz="4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386178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881063" y="2896455"/>
            <a:ext cx="10429875" cy="827820"/>
          </a:xfrm>
        </p:spPr>
        <p:txBody>
          <a:bodyPr>
            <a:noAutofit/>
          </a:bodyPr>
          <a:lstStyle/>
          <a:p>
            <a:pPr marL="0" indent="0" algn="ctr">
              <a:buNone/>
            </a:pPr>
            <a:r>
              <a:rPr lang="en-US" sz="5400" dirty="0">
                <a:solidFill>
                  <a:schemeClr val="bg1"/>
                </a:solidFill>
                <a:latin typeface="+mj-lt"/>
              </a:rPr>
              <a:t>Powers of Attorney</a:t>
            </a:r>
            <a:endParaRPr lang="en-US" sz="4400" dirty="0">
              <a:solidFill>
                <a:schemeClr val="bg1"/>
              </a:solidFill>
              <a:latin typeface="+mj-lt"/>
            </a:endParaRPr>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4687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B514895-AE08-4233-80E6-5487C3B18EF9}"/>
              </a:ext>
            </a:extLst>
          </p:cNvPr>
          <p:cNvSpPr/>
          <p:nvPr/>
        </p:nvSpPr>
        <p:spPr>
          <a:xfrm>
            <a:off x="6640497" y="0"/>
            <a:ext cx="5551503" cy="73329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2">
            <a:extLst>
              <a:ext uri="{FF2B5EF4-FFF2-40B4-BE49-F238E27FC236}">
                <a16:creationId xmlns:a16="http://schemas.microsoft.com/office/drawing/2014/main" id="{C3AC245B-4A8E-451E-9890-8EED931A8681}"/>
              </a:ext>
            </a:extLst>
          </p:cNvPr>
          <p:cNvSpPr>
            <a:spLocks noGrp="1"/>
          </p:cNvSpPr>
          <p:nvPr>
            <p:ph idx="1"/>
          </p:nvPr>
        </p:nvSpPr>
        <p:spPr>
          <a:xfrm>
            <a:off x="-1" y="1"/>
            <a:ext cx="6096001" cy="6858000"/>
          </a:xfrm>
          <a:solidFill>
            <a:schemeClr val="tx2">
              <a:lumMod val="50000"/>
            </a:schemeClr>
          </a:solidFill>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1028700" indent="0">
              <a:buNone/>
            </a:pPr>
            <a:r>
              <a:rPr lang="en-US" sz="4400" dirty="0">
                <a:solidFill>
                  <a:schemeClr val="bg1"/>
                </a:solidFill>
              </a:rPr>
              <a:t>IRS Power of</a:t>
            </a:r>
          </a:p>
          <a:p>
            <a:pPr marL="1028700" indent="0">
              <a:buNone/>
            </a:pPr>
            <a:r>
              <a:rPr lang="en-US" sz="4400" dirty="0">
                <a:solidFill>
                  <a:schemeClr val="bg1"/>
                </a:solidFill>
              </a:rPr>
              <a:t>Attorney</a:t>
            </a:r>
          </a:p>
          <a:p>
            <a:pPr marL="1028700" indent="0">
              <a:buNone/>
            </a:pPr>
            <a:r>
              <a:rPr lang="en-US" sz="3200" i="1" dirty="0">
                <a:solidFill>
                  <a:schemeClr val="bg1"/>
                </a:solidFill>
              </a:rPr>
              <a:t>(page 1)</a:t>
            </a:r>
          </a:p>
          <a:p>
            <a:pPr marL="0" indent="0">
              <a:buNone/>
            </a:pPr>
            <a:endParaRPr lang="en-US" dirty="0"/>
          </a:p>
        </p:txBody>
      </p:sp>
      <p:sp>
        <p:nvSpPr>
          <p:cNvPr id="7" name="Moon 6">
            <a:extLst>
              <a:ext uri="{FF2B5EF4-FFF2-40B4-BE49-F238E27FC236}">
                <a16:creationId xmlns:a16="http://schemas.microsoft.com/office/drawing/2014/main" id="{CFBF4316-7323-4064-9C64-9FEF143F38DA}"/>
              </a:ext>
            </a:extLst>
          </p:cNvPr>
          <p:cNvSpPr/>
          <p:nvPr/>
        </p:nvSpPr>
        <p:spPr>
          <a:xfrm rot="10800000">
            <a:off x="2605900" y="-4170001"/>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259CB128-F0AC-4FCE-94A9-2633A20A252F}"/>
              </a:ext>
            </a:extLst>
          </p:cNvPr>
          <p:cNvPicPr>
            <a:picLocks noChangeAspect="1"/>
          </p:cNvPicPr>
          <p:nvPr/>
        </p:nvPicPr>
        <p:blipFill>
          <a:blip r:embed="rId2"/>
          <a:stretch>
            <a:fillRect/>
          </a:stretch>
        </p:blipFill>
        <p:spPr>
          <a:xfrm>
            <a:off x="6139212" y="146128"/>
            <a:ext cx="5125375" cy="6565744"/>
          </a:xfrm>
          <a:prstGeom prst="rect">
            <a:avLst/>
          </a:prstGeom>
        </p:spPr>
      </p:pic>
    </p:spTree>
    <p:extLst>
      <p:ext uri="{BB962C8B-B14F-4D97-AF65-F5344CB8AC3E}">
        <p14:creationId xmlns:p14="http://schemas.microsoft.com/office/powerpoint/2010/main" val="40519983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B514895-AE08-4233-80E6-5487C3B18EF9}"/>
              </a:ext>
            </a:extLst>
          </p:cNvPr>
          <p:cNvSpPr/>
          <p:nvPr/>
        </p:nvSpPr>
        <p:spPr>
          <a:xfrm>
            <a:off x="6640497" y="0"/>
            <a:ext cx="5551503" cy="73329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2">
            <a:extLst>
              <a:ext uri="{FF2B5EF4-FFF2-40B4-BE49-F238E27FC236}">
                <a16:creationId xmlns:a16="http://schemas.microsoft.com/office/drawing/2014/main" id="{C3AC245B-4A8E-451E-9890-8EED931A8681}"/>
              </a:ext>
            </a:extLst>
          </p:cNvPr>
          <p:cNvSpPr>
            <a:spLocks noGrp="1"/>
          </p:cNvSpPr>
          <p:nvPr>
            <p:ph idx="1"/>
          </p:nvPr>
        </p:nvSpPr>
        <p:spPr>
          <a:xfrm>
            <a:off x="-1" y="1"/>
            <a:ext cx="6096001" cy="6858000"/>
          </a:xfrm>
          <a:solidFill>
            <a:schemeClr val="tx2">
              <a:lumMod val="50000"/>
            </a:schemeClr>
          </a:solidFill>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1028700" indent="0">
              <a:buNone/>
            </a:pPr>
            <a:r>
              <a:rPr lang="en-US" sz="4400" dirty="0">
                <a:solidFill>
                  <a:schemeClr val="bg1"/>
                </a:solidFill>
              </a:rPr>
              <a:t>IRS Power of</a:t>
            </a:r>
          </a:p>
          <a:p>
            <a:pPr marL="1028700" indent="0">
              <a:buNone/>
            </a:pPr>
            <a:r>
              <a:rPr lang="en-US" sz="4400" dirty="0">
                <a:solidFill>
                  <a:schemeClr val="bg1"/>
                </a:solidFill>
              </a:rPr>
              <a:t>Attorney</a:t>
            </a:r>
          </a:p>
          <a:p>
            <a:pPr marL="1028700" indent="0">
              <a:buNone/>
            </a:pPr>
            <a:r>
              <a:rPr lang="en-US" sz="3200" i="1" dirty="0">
                <a:solidFill>
                  <a:schemeClr val="bg1"/>
                </a:solidFill>
              </a:rPr>
              <a:t>(page 2)</a:t>
            </a:r>
          </a:p>
          <a:p>
            <a:pPr marL="0" indent="0">
              <a:buNone/>
            </a:pPr>
            <a:endParaRPr lang="en-US" dirty="0"/>
          </a:p>
        </p:txBody>
      </p:sp>
      <p:sp>
        <p:nvSpPr>
          <p:cNvPr id="8" name="Moon 7">
            <a:extLst>
              <a:ext uri="{FF2B5EF4-FFF2-40B4-BE49-F238E27FC236}">
                <a16:creationId xmlns:a16="http://schemas.microsoft.com/office/drawing/2014/main" id="{9564894B-1B1C-42F9-9C4C-5ACBC8CAEC3C}"/>
              </a:ext>
            </a:extLst>
          </p:cNvPr>
          <p:cNvSpPr/>
          <p:nvPr/>
        </p:nvSpPr>
        <p:spPr>
          <a:xfrm rot="10800000">
            <a:off x="2605900" y="-4170001"/>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85541C38-CE39-4F3C-B42C-4C5DA304C74E}"/>
              </a:ext>
            </a:extLst>
          </p:cNvPr>
          <p:cNvPicPr>
            <a:picLocks noChangeAspect="1"/>
          </p:cNvPicPr>
          <p:nvPr/>
        </p:nvPicPr>
        <p:blipFill>
          <a:blip r:embed="rId2"/>
          <a:stretch>
            <a:fillRect/>
          </a:stretch>
        </p:blipFill>
        <p:spPr>
          <a:xfrm>
            <a:off x="6373795" y="190870"/>
            <a:ext cx="4939639" cy="6476260"/>
          </a:xfrm>
          <a:prstGeom prst="rect">
            <a:avLst/>
          </a:prstGeom>
        </p:spPr>
      </p:pic>
    </p:spTree>
    <p:extLst>
      <p:ext uri="{BB962C8B-B14F-4D97-AF65-F5344CB8AC3E}">
        <p14:creationId xmlns:p14="http://schemas.microsoft.com/office/powerpoint/2010/main" val="18136003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881063" y="2772630"/>
            <a:ext cx="10429875" cy="827820"/>
          </a:xfrm>
        </p:spPr>
        <p:txBody>
          <a:bodyPr>
            <a:noAutofit/>
          </a:bodyPr>
          <a:lstStyle/>
          <a:p>
            <a:pPr marL="0" indent="0" algn="ctr">
              <a:buNone/>
            </a:pPr>
            <a:r>
              <a:rPr lang="en-US" sz="5400" dirty="0">
                <a:solidFill>
                  <a:schemeClr val="bg1"/>
                </a:solidFill>
                <a:latin typeface="+mj-lt"/>
              </a:rPr>
              <a:t>IRS Transcripts</a:t>
            </a:r>
            <a:endParaRPr lang="en-US" sz="4400" dirty="0">
              <a:solidFill>
                <a:schemeClr val="bg1"/>
              </a:solidFill>
              <a:latin typeface="+mj-lt"/>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91</a:t>
            </a:fld>
            <a:endParaRPr lang="en-US" dirty="0"/>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
        <p:nvSpPr>
          <p:cNvPr id="8" name="TextBox 7"/>
          <p:cNvSpPr txBox="1"/>
          <p:nvPr/>
        </p:nvSpPr>
        <p:spPr>
          <a:xfrm>
            <a:off x="6808470" y="6356350"/>
            <a:ext cx="5671206" cy="369332"/>
          </a:xfrm>
          <a:prstGeom prst="rect">
            <a:avLst/>
          </a:prstGeom>
          <a:noFill/>
        </p:spPr>
        <p:txBody>
          <a:bodyPr wrap="square" rtlCol="0">
            <a:spAutoFit/>
          </a:bodyPr>
          <a:lstStyle/>
          <a:p>
            <a:r>
              <a:rPr lang="en-US" dirty="0">
                <a:solidFill>
                  <a:schemeClr val="accent1"/>
                </a:solidFill>
              </a:rPr>
              <a:t>Find us on the web at www.taxresolutioninstitute.org</a:t>
            </a:r>
          </a:p>
        </p:txBody>
      </p:sp>
    </p:spTree>
    <p:extLst>
      <p:ext uri="{BB962C8B-B14F-4D97-AF65-F5344CB8AC3E}">
        <p14:creationId xmlns:p14="http://schemas.microsoft.com/office/powerpoint/2010/main" val="2340497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5C4087FE-EE0F-4CE5-8E99-1ABFDAB21C53}"/>
              </a:ext>
            </a:extLst>
          </p:cNvPr>
          <p:cNvSpPr txBox="1">
            <a:spLocks/>
          </p:cNvSpPr>
          <p:nvPr/>
        </p:nvSpPr>
        <p:spPr>
          <a:xfrm>
            <a:off x="1019548" y="2537673"/>
            <a:ext cx="3174985" cy="214460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dirty="0">
                <a:solidFill>
                  <a:schemeClr val="bg1"/>
                </a:solidFill>
                <a:latin typeface="+mj-lt"/>
              </a:rPr>
              <a:t>IRS Account Transcript (page 1)</a:t>
            </a:r>
            <a:endParaRPr lang="en-US" sz="4000" dirty="0">
              <a:solidFill>
                <a:schemeClr val="bg1"/>
              </a:solidFill>
              <a:latin typeface="+mj-lt"/>
            </a:endParaRPr>
          </a:p>
        </p:txBody>
      </p:sp>
      <p:sp>
        <p:nvSpPr>
          <p:cNvPr id="8" name="Moon 7">
            <a:extLst>
              <a:ext uri="{FF2B5EF4-FFF2-40B4-BE49-F238E27FC236}">
                <a16:creationId xmlns:a16="http://schemas.microsoft.com/office/drawing/2014/main" id="{1B4E2AAE-D55F-4F7E-B667-2E4E883BE280}"/>
              </a:ext>
            </a:extLst>
          </p:cNvPr>
          <p:cNvSpPr/>
          <p:nvPr/>
        </p:nvSpPr>
        <p:spPr>
          <a:xfrm rot="10800000">
            <a:off x="2171207" y="-4112851"/>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AD36EADA-8B13-45E8-9B88-EC0E6DC54AC9}"/>
              </a:ext>
            </a:extLst>
          </p:cNvPr>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1EC09EA2-0377-413D-965F-FB42010C22A2}"/>
              </a:ext>
            </a:extLst>
          </p:cNvPr>
          <p:cNvPicPr>
            <a:picLocks noChangeAspect="1"/>
          </p:cNvPicPr>
          <p:nvPr/>
        </p:nvPicPr>
        <p:blipFill>
          <a:blip r:embed="rId2"/>
          <a:stretch>
            <a:fillRect/>
          </a:stretch>
        </p:blipFill>
        <p:spPr>
          <a:xfrm>
            <a:off x="6366285" y="169333"/>
            <a:ext cx="4806167" cy="6519333"/>
          </a:xfrm>
          <a:prstGeom prst="rect">
            <a:avLst/>
          </a:prstGeom>
        </p:spPr>
      </p:pic>
    </p:spTree>
    <p:extLst>
      <p:ext uri="{BB962C8B-B14F-4D97-AF65-F5344CB8AC3E}">
        <p14:creationId xmlns:p14="http://schemas.microsoft.com/office/powerpoint/2010/main" val="200282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oon 5">
            <a:extLst>
              <a:ext uri="{FF2B5EF4-FFF2-40B4-BE49-F238E27FC236}">
                <a16:creationId xmlns:a16="http://schemas.microsoft.com/office/drawing/2014/main" id="{193D797E-9502-45AF-BE26-9A8570F72566}"/>
              </a:ext>
            </a:extLst>
          </p:cNvPr>
          <p:cNvSpPr/>
          <p:nvPr/>
        </p:nvSpPr>
        <p:spPr>
          <a:xfrm rot="10800000">
            <a:off x="1996300" y="-4046176"/>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5C4087FE-EE0F-4CE5-8E99-1ABFDAB21C53}"/>
              </a:ext>
            </a:extLst>
          </p:cNvPr>
          <p:cNvSpPr txBox="1">
            <a:spLocks/>
          </p:cNvSpPr>
          <p:nvPr/>
        </p:nvSpPr>
        <p:spPr>
          <a:xfrm>
            <a:off x="966500" y="2451948"/>
            <a:ext cx="3174985" cy="214460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dirty="0">
                <a:solidFill>
                  <a:schemeClr val="bg1"/>
                </a:solidFill>
                <a:latin typeface="+mj-lt"/>
              </a:rPr>
              <a:t>IRS Account Transcript (page 2)</a:t>
            </a:r>
            <a:endParaRPr lang="en-US" sz="4000" dirty="0">
              <a:solidFill>
                <a:schemeClr val="bg1"/>
              </a:solidFill>
              <a:latin typeface="+mj-lt"/>
            </a:endParaRPr>
          </a:p>
        </p:txBody>
      </p:sp>
      <p:sp>
        <p:nvSpPr>
          <p:cNvPr id="7" name="Rectangle 6">
            <a:extLst>
              <a:ext uri="{FF2B5EF4-FFF2-40B4-BE49-F238E27FC236}">
                <a16:creationId xmlns:a16="http://schemas.microsoft.com/office/drawing/2014/main" id="{AD36EADA-8B13-45E8-9B88-EC0E6DC54AC9}"/>
              </a:ext>
            </a:extLst>
          </p:cNvPr>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03652281-E068-47EF-8769-48FA5AF2D8B0}"/>
              </a:ext>
            </a:extLst>
          </p:cNvPr>
          <p:cNvPicPr>
            <a:picLocks noChangeAspect="1"/>
          </p:cNvPicPr>
          <p:nvPr/>
        </p:nvPicPr>
        <p:blipFill rotWithShape="1">
          <a:blip r:embed="rId2"/>
          <a:srcRect t="-18958" b="13560"/>
          <a:stretch/>
        </p:blipFill>
        <p:spPr>
          <a:xfrm>
            <a:off x="5931505" y="-126957"/>
            <a:ext cx="5377240" cy="7832682"/>
          </a:xfrm>
          <a:prstGeom prst="rect">
            <a:avLst/>
          </a:prstGeom>
        </p:spPr>
      </p:pic>
    </p:spTree>
    <p:extLst>
      <p:ext uri="{BB962C8B-B14F-4D97-AF65-F5344CB8AC3E}">
        <p14:creationId xmlns:p14="http://schemas.microsoft.com/office/powerpoint/2010/main" val="233298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881063" y="2896455"/>
            <a:ext cx="10429875" cy="827820"/>
          </a:xfrm>
        </p:spPr>
        <p:txBody>
          <a:bodyPr>
            <a:noAutofit/>
          </a:bodyPr>
          <a:lstStyle/>
          <a:p>
            <a:pPr marL="0" indent="0" algn="ctr">
              <a:buNone/>
            </a:pPr>
            <a:r>
              <a:rPr lang="en-US" sz="5400" dirty="0">
                <a:solidFill>
                  <a:schemeClr val="bg1"/>
                </a:solidFill>
                <a:latin typeface="+mj-lt"/>
              </a:rPr>
              <a:t>Payroll Taxes</a:t>
            </a:r>
            <a:endParaRPr lang="en-US" sz="4400" dirty="0">
              <a:solidFill>
                <a:schemeClr val="bg1"/>
              </a:solidFill>
              <a:latin typeface="+mj-lt"/>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94</a:t>
            </a:fld>
            <a:endParaRPr lang="en-US" dirty="0"/>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
        <p:nvSpPr>
          <p:cNvPr id="8" name="TextBox 7"/>
          <p:cNvSpPr txBox="1"/>
          <p:nvPr/>
        </p:nvSpPr>
        <p:spPr>
          <a:xfrm>
            <a:off x="6808470" y="6356350"/>
            <a:ext cx="5671206" cy="369332"/>
          </a:xfrm>
          <a:prstGeom prst="rect">
            <a:avLst/>
          </a:prstGeom>
          <a:noFill/>
        </p:spPr>
        <p:txBody>
          <a:bodyPr wrap="square" rtlCol="0">
            <a:spAutoFit/>
          </a:bodyPr>
          <a:lstStyle/>
          <a:p>
            <a:r>
              <a:rPr lang="en-US" dirty="0">
                <a:solidFill>
                  <a:schemeClr val="accent1"/>
                </a:solidFill>
              </a:rPr>
              <a:t>Find us on the web at www.taxresolutioninstitute.org</a:t>
            </a:r>
          </a:p>
        </p:txBody>
      </p:sp>
    </p:spTree>
    <p:extLst>
      <p:ext uri="{BB962C8B-B14F-4D97-AF65-F5344CB8AC3E}">
        <p14:creationId xmlns:p14="http://schemas.microsoft.com/office/powerpoint/2010/main" val="292281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344806"/>
            <a:ext cx="11620500" cy="5714683"/>
          </a:xfrm>
        </p:spPr>
        <p:txBody>
          <a:bodyPr>
            <a:normAutofit/>
          </a:bodyPr>
          <a:lstStyle/>
          <a:p>
            <a:pPr marL="0" indent="0">
              <a:buNone/>
            </a:pPr>
            <a:r>
              <a:rPr lang="en-US" sz="4000" dirty="0">
                <a:solidFill>
                  <a:schemeClr val="bg1"/>
                </a:solidFill>
                <a:latin typeface="+mj-lt"/>
              </a:rPr>
              <a:t>Payroll Taxes</a:t>
            </a:r>
          </a:p>
          <a:p>
            <a:pPr marL="0" indent="0">
              <a:buNone/>
            </a:pPr>
            <a:endParaRPr lang="en-US" sz="3200" dirty="0">
              <a:solidFill>
                <a:schemeClr val="bg1"/>
              </a:solidFill>
              <a:latin typeface="+mj-lt"/>
            </a:endParaRPr>
          </a:p>
          <a:p>
            <a:pPr marL="0" indent="0">
              <a:buNone/>
            </a:pPr>
            <a:endParaRPr lang="en-US" sz="4400" dirty="0">
              <a:solidFill>
                <a:schemeClr val="bg1"/>
              </a:solidFill>
              <a:latin typeface="+mj-lt"/>
            </a:endParaRPr>
          </a:p>
          <a:p>
            <a:pPr marL="800100"/>
            <a:r>
              <a:rPr lang="en-US" sz="4400" dirty="0">
                <a:solidFill>
                  <a:schemeClr val="bg1"/>
                </a:solidFill>
                <a:latin typeface="+mj-lt"/>
              </a:rPr>
              <a:t>“Borrowing” from the Government</a:t>
            </a:r>
          </a:p>
          <a:p>
            <a:pPr marL="800100"/>
            <a:r>
              <a:rPr lang="en-US" sz="4400" dirty="0">
                <a:solidFill>
                  <a:schemeClr val="bg1"/>
                </a:solidFill>
                <a:latin typeface="+mj-lt"/>
              </a:rPr>
              <a:t>Section 6672 of the tax code makes individuals personally liable  </a:t>
            </a:r>
          </a:p>
          <a:p>
            <a:pPr marL="800100"/>
            <a:r>
              <a:rPr lang="en-US" sz="4400" dirty="0">
                <a:solidFill>
                  <a:schemeClr val="bg1"/>
                </a:solidFill>
                <a:latin typeface="+mj-lt"/>
              </a:rPr>
              <a:t>The withheld amounts constitute a “fund” one holds in “Trust” for the government. </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95</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433314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8151" y="411481"/>
            <a:ext cx="10991850" cy="5714683"/>
          </a:xfrm>
        </p:spPr>
        <p:txBody>
          <a:bodyPr>
            <a:normAutofit lnSpcReduction="10000"/>
          </a:bodyPr>
          <a:lstStyle/>
          <a:p>
            <a:pPr marL="0" indent="0">
              <a:buNone/>
            </a:pPr>
            <a:r>
              <a:rPr lang="en-US" sz="4000" dirty="0">
                <a:solidFill>
                  <a:schemeClr val="bg1"/>
                </a:solidFill>
                <a:latin typeface="+mj-lt"/>
              </a:rPr>
              <a:t>Components of Payroll Taxes</a:t>
            </a:r>
          </a:p>
          <a:p>
            <a:pPr marL="0" indent="0">
              <a:buNone/>
            </a:pPr>
            <a:endParaRPr lang="en-US" sz="1600" dirty="0">
              <a:solidFill>
                <a:schemeClr val="bg1"/>
              </a:solidFill>
              <a:latin typeface="+mj-lt"/>
            </a:endParaRPr>
          </a:p>
          <a:p>
            <a:pPr marL="285750" lvl="0" indent="0">
              <a:buNone/>
            </a:pPr>
            <a:r>
              <a:rPr lang="en-US" sz="3200" dirty="0">
                <a:solidFill>
                  <a:schemeClr val="bg1"/>
                </a:solidFill>
                <a:latin typeface="+mj-lt"/>
              </a:rPr>
              <a:t>Comprised of: </a:t>
            </a:r>
          </a:p>
          <a:p>
            <a:pPr marL="285750" lvl="0" indent="0">
              <a:buNone/>
            </a:pPr>
            <a:endParaRPr lang="en-US" sz="1100" dirty="0">
              <a:solidFill>
                <a:schemeClr val="bg1"/>
              </a:solidFill>
              <a:latin typeface="+mj-lt"/>
            </a:endParaRPr>
          </a:p>
          <a:p>
            <a:pPr marL="914400" lvl="1">
              <a:buFont typeface="Arial" panose="020B0604020202020204" pitchFamily="34" charset="0"/>
              <a:buChar char="•"/>
            </a:pPr>
            <a:r>
              <a:rPr lang="en-US" sz="3200" dirty="0">
                <a:solidFill>
                  <a:schemeClr val="bg1"/>
                </a:solidFill>
                <a:latin typeface="+mj-lt"/>
              </a:rPr>
              <a:t>Trust fund portion (employee withholdings including taxes, Social Security and Medicare)</a:t>
            </a:r>
          </a:p>
          <a:p>
            <a:pPr marL="914400" lvl="1">
              <a:buFont typeface="Arial" panose="020B0604020202020204" pitchFamily="34" charset="0"/>
              <a:buChar char="•"/>
            </a:pPr>
            <a:r>
              <a:rPr lang="en-US" sz="3200" dirty="0">
                <a:solidFill>
                  <a:schemeClr val="bg1"/>
                </a:solidFill>
                <a:latin typeface="+mj-lt"/>
              </a:rPr>
              <a:t>Non trust fund portion</a:t>
            </a:r>
          </a:p>
          <a:p>
            <a:pPr marL="914400" lvl="1">
              <a:buFont typeface="Arial" panose="020B0604020202020204" pitchFamily="34" charset="0"/>
              <a:buChar char="•"/>
            </a:pPr>
            <a:r>
              <a:rPr lang="en-US" sz="3200" dirty="0">
                <a:solidFill>
                  <a:schemeClr val="bg1"/>
                </a:solidFill>
                <a:latin typeface="+mj-lt"/>
              </a:rPr>
              <a:t>Interest (compounded daily)</a:t>
            </a:r>
          </a:p>
          <a:p>
            <a:pPr marL="914400" lvl="1">
              <a:buFont typeface="Arial" panose="020B0604020202020204" pitchFamily="34" charset="0"/>
              <a:buChar char="•"/>
            </a:pPr>
            <a:r>
              <a:rPr lang="en-US" sz="3200" dirty="0">
                <a:solidFill>
                  <a:schemeClr val="bg1"/>
                </a:solidFill>
                <a:latin typeface="+mj-lt"/>
              </a:rPr>
              <a:t>Penalties</a:t>
            </a:r>
          </a:p>
          <a:p>
            <a:pPr marL="0" lvl="0" indent="0">
              <a:buNone/>
            </a:pPr>
            <a:endParaRPr lang="en-US" sz="1100" dirty="0">
              <a:solidFill>
                <a:schemeClr val="bg1"/>
              </a:solidFill>
              <a:latin typeface="+mj-lt"/>
            </a:endParaRPr>
          </a:p>
          <a:p>
            <a:pPr marL="285750" lvl="0" indent="0">
              <a:buNone/>
            </a:pPr>
            <a:r>
              <a:rPr lang="en-US" sz="3200" dirty="0">
                <a:solidFill>
                  <a:schemeClr val="bg1"/>
                </a:solidFill>
                <a:latin typeface="+mj-lt"/>
              </a:rPr>
              <a:t>Not Dischargeable in Bankruptcy</a:t>
            </a:r>
          </a:p>
          <a:p>
            <a:pPr marL="285750" lvl="0" indent="0">
              <a:buNone/>
            </a:pPr>
            <a:endParaRPr lang="en-US" sz="1100" dirty="0">
              <a:solidFill>
                <a:schemeClr val="bg1"/>
              </a:solidFill>
              <a:latin typeface="+mj-lt"/>
            </a:endParaRPr>
          </a:p>
          <a:p>
            <a:pPr marL="285750" lvl="0" indent="0">
              <a:buNone/>
            </a:pPr>
            <a:r>
              <a:rPr lang="en-US" sz="3200" dirty="0">
                <a:solidFill>
                  <a:schemeClr val="bg1"/>
                </a:solidFill>
                <a:latin typeface="+mj-lt"/>
              </a:rPr>
              <a:t>Trust Fund portion assessed personally to Responsible Person/s </a:t>
            </a:r>
          </a:p>
          <a:p>
            <a:pPr lvl="0"/>
            <a:endParaRPr lang="en-US" dirty="0"/>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96</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236440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Effect transition="in" filter="fade">
                                      <p:cBhvr>
                                        <p:cTn id="25" dur="500"/>
                                        <p:tgtEl>
                                          <p:spTgt spid="3">
                                            <p:txEl>
                                              <p:pRg st="9" end="9"/>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1" end="11"/>
                                            </p:txEl>
                                          </p:spTgt>
                                        </p:tgtEl>
                                        <p:attrNameLst>
                                          <p:attrName>style.visibility</p:attrName>
                                        </p:attrNameLst>
                                      </p:cBhvr>
                                      <p:to>
                                        <p:strVal val="visible"/>
                                      </p:to>
                                    </p:set>
                                    <p:animEffect transition="in" filter="fade">
                                      <p:cBhvr>
                                        <p:cTn id="28"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3900" y="1040131"/>
            <a:ext cx="10801350" cy="5714683"/>
          </a:xfrm>
        </p:spPr>
        <p:txBody>
          <a:bodyPr>
            <a:normAutofit/>
          </a:bodyPr>
          <a:lstStyle/>
          <a:p>
            <a:pPr marL="0" indent="0">
              <a:buNone/>
            </a:pPr>
            <a:endParaRPr lang="en-US" dirty="0">
              <a:solidFill>
                <a:schemeClr val="bg1"/>
              </a:solidFill>
            </a:endParaRPr>
          </a:p>
          <a:p>
            <a:pPr marL="0" indent="0">
              <a:buNone/>
            </a:pPr>
            <a:r>
              <a:rPr lang="en-US" sz="3600" dirty="0">
                <a:solidFill>
                  <a:schemeClr val="bg1"/>
                </a:solidFill>
              </a:rPr>
              <a:t>A person will be held personally liable for the withheld taxes if…</a:t>
            </a:r>
          </a:p>
          <a:p>
            <a:pPr marL="0" indent="0">
              <a:buNone/>
            </a:pPr>
            <a:endParaRPr lang="en-US" sz="3600" dirty="0">
              <a:solidFill>
                <a:schemeClr val="bg1"/>
              </a:solidFill>
            </a:endParaRPr>
          </a:p>
          <a:p>
            <a:r>
              <a:rPr lang="en-US" sz="3600" dirty="0">
                <a:solidFill>
                  <a:schemeClr val="bg1"/>
                </a:solidFill>
              </a:rPr>
              <a:t>They are responsible for its collection and payment</a:t>
            </a:r>
          </a:p>
          <a:p>
            <a:r>
              <a:rPr lang="en-US" sz="3600" dirty="0">
                <a:solidFill>
                  <a:schemeClr val="bg1"/>
                </a:solidFill>
              </a:rPr>
              <a:t>Their failure to collect the tax and pay it over is “willful”</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97</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697742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678730" y="2561991"/>
            <a:ext cx="10749478" cy="300925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defRPr/>
            </a:pPr>
            <a:r>
              <a:rPr lang="en-US" sz="5800" dirty="0">
                <a:solidFill>
                  <a:srgbClr val="FFFF00"/>
                </a:solidFill>
              </a:rPr>
              <a:t>Represent your client in a Trust Fund Recovery Penalty 4180 interview</a:t>
            </a:r>
          </a:p>
          <a:p>
            <a:pPr lvl="0" algn="l">
              <a:defRPr/>
            </a:pPr>
            <a:endParaRPr lang="en-US" sz="2600" dirty="0">
              <a:solidFill>
                <a:schemeClr val="bg1"/>
              </a:solidFill>
            </a:endParaRPr>
          </a:p>
          <a:p>
            <a:pPr lvl="0">
              <a:defRPr/>
            </a:pPr>
            <a:r>
              <a:rPr lang="en-US" sz="3200" kern="0" dirty="0">
                <a:solidFill>
                  <a:schemeClr val="bg1"/>
                </a:solidFill>
              </a:rPr>
              <a:t>Earn $4,000 - $6,000 each</a:t>
            </a:r>
          </a:p>
          <a:p>
            <a:pPr marL="914400" marR="0" lvl="4" indent="0" defTabSz="914400" eaLnBrk="1" fontAlgn="auto" latinLnBrk="0" hangingPunct="1">
              <a:lnSpc>
                <a:spcPct val="100000"/>
              </a:lnSpc>
              <a:spcBef>
                <a:spcPct val="0"/>
              </a:spcBef>
              <a:spcAft>
                <a:spcPts val="0"/>
              </a:spcAft>
              <a:buClrTx/>
              <a:buSzTx/>
              <a:buFontTx/>
              <a:buNone/>
              <a:tabLst/>
              <a:defRPr/>
            </a:pPr>
            <a:endParaRPr kumimoji="0" lang="en-US" sz="2400" b="0" i="0" u="none" strike="noStrike" kern="0" cap="none" spc="0" normalizeH="0" baseline="0" noProof="0" dirty="0">
              <a:ln>
                <a:noFill/>
              </a:ln>
              <a:effectLst/>
              <a:uLnTx/>
              <a:uFillTx/>
            </a:endParaRPr>
          </a:p>
        </p:txBody>
      </p:sp>
      <p:sp>
        <p:nvSpPr>
          <p:cNvPr id="10" name="Title 1"/>
          <p:cNvSpPr txBox="1">
            <a:spLocks/>
          </p:cNvSpPr>
          <p:nvPr/>
        </p:nvSpPr>
        <p:spPr>
          <a:xfrm>
            <a:off x="175491" y="758409"/>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dirty="0">
                <a:ln>
                  <a:noFill/>
                </a:ln>
                <a:solidFill>
                  <a:schemeClr val="bg1"/>
                </a:solidFill>
                <a:effectLst/>
                <a:uLnTx/>
                <a:uFillTx/>
              </a:rPr>
              <a:t>Low Hanging Fruit</a:t>
            </a:r>
            <a:r>
              <a:rPr lang="en-US" sz="8000" dirty="0">
                <a:solidFill>
                  <a:schemeClr val="bg1"/>
                </a:solidFill>
              </a:rPr>
              <a:t> #1</a:t>
            </a:r>
            <a:endParaRPr kumimoji="0" lang="en-US" sz="8000" b="0" i="0" u="none" strike="noStrike" kern="1200" cap="none" spc="0" normalizeH="0" baseline="0" noProof="0" dirty="0">
              <a:ln>
                <a:noFill/>
              </a:ln>
              <a:solidFill>
                <a:schemeClr val="bg1"/>
              </a:solidFill>
              <a:effectLst/>
              <a:uLnTx/>
              <a:uFillTx/>
            </a:endParaRPr>
          </a:p>
        </p:txBody>
      </p:sp>
      <p:sp>
        <p:nvSpPr>
          <p:cNvPr id="11" name="Footer Placeholder 10"/>
          <p:cNvSpPr>
            <a:spLocks noGrp="1"/>
          </p:cNvSpPr>
          <p:nvPr>
            <p:ph type="ftr" sz="quarter" idx="11"/>
          </p:nvPr>
        </p:nvSpPr>
        <p:spPr>
          <a:xfrm>
            <a:off x="311086" y="6422420"/>
            <a:ext cx="11111060" cy="365125"/>
          </a:xfrm>
        </p:spPr>
        <p:txBody>
          <a:bodyPr/>
          <a:lstStyle/>
          <a:p>
            <a:r>
              <a:rPr lang="en-US" dirty="0"/>
              <a:t>www.taxresolutioninstitute.org                                                    info@taxresolutioninstitute.org                                                                                       (877) 829-8370</a:t>
            </a:r>
          </a:p>
        </p:txBody>
      </p:sp>
      <p:sp>
        <p:nvSpPr>
          <p:cNvPr id="12" name="Slide Number Placeholder 11"/>
          <p:cNvSpPr>
            <a:spLocks noGrp="1"/>
          </p:cNvSpPr>
          <p:nvPr>
            <p:ph type="sldNum" sz="quarter" idx="12"/>
          </p:nvPr>
        </p:nvSpPr>
        <p:spPr/>
        <p:txBody>
          <a:bodyPr/>
          <a:lstStyle/>
          <a:p>
            <a:fld id="{68C81B1B-BC7F-4EBD-9AC2-2B2BF5AF0E84}" type="slidenum">
              <a:rPr lang="en-US" smtClean="0"/>
              <a:pPr/>
              <a:t>98</a:t>
            </a:fld>
            <a:endParaRPr lang="en-US" dirty="0"/>
          </a:p>
        </p:txBody>
      </p:sp>
    </p:spTree>
    <p:extLst>
      <p:ext uri="{BB962C8B-B14F-4D97-AF65-F5344CB8AC3E}">
        <p14:creationId xmlns:p14="http://schemas.microsoft.com/office/powerpoint/2010/main" val="1658885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973523" y="1389821"/>
            <a:ext cx="10664416" cy="462538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dirty="0">
                <a:solidFill>
                  <a:schemeClr val="bg1"/>
                </a:solidFill>
                <a:latin typeface="+mn-lt"/>
              </a:rPr>
              <a:t>What is a 4180 Interview?</a:t>
            </a:r>
            <a:endParaRPr kumimoji="0" lang="en-US" b="0" i="0" u="none" strike="noStrike" kern="1200" cap="none" spc="0" normalizeH="0" baseline="0" noProof="0" dirty="0">
              <a:ln>
                <a:noFill/>
              </a:ln>
              <a:solidFill>
                <a:schemeClr val="bg1"/>
              </a:solidFill>
              <a:effectLst/>
              <a:uLnTx/>
              <a:uFillTx/>
              <a:latin typeface="+mn-lt"/>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2000" b="0" i="0" u="none" strike="noStrike" kern="1200" cap="none" spc="0" normalizeH="0" baseline="0" noProof="0" dirty="0">
              <a:ln>
                <a:noFill/>
              </a:ln>
              <a:solidFill>
                <a:schemeClr val="bg1"/>
              </a:solidFill>
              <a:effectLst/>
              <a:uLnTx/>
              <a:uFillTx/>
              <a:latin typeface="+mn-lt"/>
            </a:endParaRPr>
          </a:p>
          <a:p>
            <a:pPr marL="512763" marR="0" lvl="0" algn="l" defTabSz="914400" rtl="0" eaLnBrk="1" fontAlgn="auto" latinLnBrk="0" hangingPunct="1">
              <a:lnSpc>
                <a:spcPct val="100000"/>
              </a:lnSpc>
              <a:spcBef>
                <a:spcPct val="0"/>
              </a:spcBef>
              <a:spcAft>
                <a:spcPts val="0"/>
              </a:spcAft>
              <a:buClrTx/>
              <a:buSzTx/>
              <a:tabLst/>
              <a:defRPr/>
            </a:pPr>
            <a:r>
              <a:rPr lang="en-US" dirty="0">
                <a:solidFill>
                  <a:schemeClr val="bg1"/>
                </a:solidFill>
                <a:latin typeface="+mn-lt"/>
              </a:rPr>
              <a:t>This is the process the IRS uses to determine who is personally responsible for not making Federal payroll tax deposits.</a:t>
            </a:r>
          </a:p>
        </p:txBody>
      </p:sp>
      <p:sp>
        <p:nvSpPr>
          <p:cNvPr id="10" name="Title 1"/>
          <p:cNvSpPr txBox="1">
            <a:spLocks/>
          </p:cNvSpPr>
          <p:nvPr/>
        </p:nvSpPr>
        <p:spPr>
          <a:xfrm>
            <a:off x="175491" y="470884"/>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uLnTx/>
                <a:uFillTx/>
              </a:rPr>
              <a:t>4180 Interview</a:t>
            </a:r>
          </a:p>
        </p:txBody>
      </p:sp>
      <p:sp>
        <p:nvSpPr>
          <p:cNvPr id="13" name="Footer Placeholder 12"/>
          <p:cNvSpPr>
            <a:spLocks noGrp="1"/>
          </p:cNvSpPr>
          <p:nvPr>
            <p:ph type="ftr" sz="quarter" idx="11"/>
          </p:nvPr>
        </p:nvSpPr>
        <p:spPr>
          <a:xfrm>
            <a:off x="471340" y="6422420"/>
            <a:ext cx="10950805" cy="365125"/>
          </a:xfrm>
        </p:spPr>
        <p:txBody>
          <a:bodyPr/>
          <a:lstStyle/>
          <a:p>
            <a:r>
              <a:rPr lang="en-US" dirty="0"/>
              <a:t>www.taxresolutioninstitute.org                                                    info@taxresolutioninstitute.org                                                                                       (877) 829-8370</a:t>
            </a:r>
          </a:p>
        </p:txBody>
      </p:sp>
      <p:sp>
        <p:nvSpPr>
          <p:cNvPr id="14" name="Slide Number Placeholder 13"/>
          <p:cNvSpPr>
            <a:spLocks noGrp="1"/>
          </p:cNvSpPr>
          <p:nvPr>
            <p:ph type="sldNum" sz="quarter" idx="12"/>
          </p:nvPr>
        </p:nvSpPr>
        <p:spPr/>
        <p:txBody>
          <a:bodyPr/>
          <a:lstStyle/>
          <a:p>
            <a:fld id="{68C81B1B-BC7F-4EBD-9AC2-2B2BF5AF0E84}" type="slidenum">
              <a:rPr lang="en-US" smtClean="0"/>
              <a:pPr/>
              <a:t>99</a:t>
            </a:fld>
            <a:endParaRPr lang="en-US" dirty="0"/>
          </a:p>
        </p:txBody>
      </p:sp>
    </p:spTree>
    <p:extLst>
      <p:ext uri="{BB962C8B-B14F-4D97-AF65-F5344CB8AC3E}">
        <p14:creationId xmlns:p14="http://schemas.microsoft.com/office/powerpoint/2010/main" val="2335399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763792" y="1559244"/>
            <a:ext cx="10664416" cy="462538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12763" marR="0" lvl="0" algn="l" defTabSz="914400" rtl="0" eaLnBrk="1" fontAlgn="auto" latinLnBrk="0" hangingPunct="1">
              <a:lnSpc>
                <a:spcPct val="100000"/>
              </a:lnSpc>
              <a:spcBef>
                <a:spcPct val="0"/>
              </a:spcBef>
              <a:spcAft>
                <a:spcPts val="0"/>
              </a:spcAft>
              <a:buClrTx/>
              <a:buSzTx/>
              <a:tabLst/>
              <a:defRPr/>
            </a:pPr>
            <a:r>
              <a:rPr lang="en-US" sz="4000" dirty="0">
                <a:solidFill>
                  <a:schemeClr val="bg1"/>
                </a:solidFill>
                <a:latin typeface="+mn-lt"/>
              </a:rPr>
              <a:t>Acting timely with respect to assessing your client as the “Responsible Person” for the trust fund recovery penalty is of utmost importance.</a:t>
            </a:r>
          </a:p>
          <a:p>
            <a:pPr marL="512763" marR="0" lvl="0" algn="l" defTabSz="914400" rtl="0" eaLnBrk="1" fontAlgn="auto" latinLnBrk="0" hangingPunct="1">
              <a:lnSpc>
                <a:spcPct val="100000"/>
              </a:lnSpc>
              <a:spcBef>
                <a:spcPct val="0"/>
              </a:spcBef>
              <a:spcAft>
                <a:spcPts val="0"/>
              </a:spcAft>
              <a:buClrTx/>
              <a:buSzTx/>
              <a:tabLst/>
              <a:defRPr/>
            </a:pPr>
            <a:endParaRPr lang="en-US" sz="4000" dirty="0">
              <a:solidFill>
                <a:schemeClr val="bg1"/>
              </a:solidFill>
              <a:latin typeface="+mn-lt"/>
            </a:endParaRPr>
          </a:p>
        </p:txBody>
      </p:sp>
      <p:sp>
        <p:nvSpPr>
          <p:cNvPr id="10" name="Title 1"/>
          <p:cNvSpPr txBox="1">
            <a:spLocks/>
          </p:cNvSpPr>
          <p:nvPr/>
        </p:nvSpPr>
        <p:spPr>
          <a:xfrm>
            <a:off x="175491" y="470884"/>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uLnTx/>
                <a:uFillTx/>
              </a:rPr>
              <a:t>4180 Interview</a:t>
            </a:r>
          </a:p>
        </p:txBody>
      </p:sp>
      <p:sp>
        <p:nvSpPr>
          <p:cNvPr id="13" name="Footer Placeholder 12"/>
          <p:cNvSpPr>
            <a:spLocks noGrp="1"/>
          </p:cNvSpPr>
          <p:nvPr>
            <p:ph type="ftr" sz="quarter" idx="11"/>
          </p:nvPr>
        </p:nvSpPr>
        <p:spPr>
          <a:xfrm>
            <a:off x="471340" y="6422420"/>
            <a:ext cx="10950805" cy="365125"/>
          </a:xfrm>
        </p:spPr>
        <p:txBody>
          <a:bodyPr/>
          <a:lstStyle/>
          <a:p>
            <a:r>
              <a:rPr lang="en-US" dirty="0"/>
              <a:t>www.taxresolutioninstitute.org                                                    info@taxresolutioninstitute.org                                                                                       (877) 829-8370</a:t>
            </a:r>
          </a:p>
        </p:txBody>
      </p:sp>
      <p:sp>
        <p:nvSpPr>
          <p:cNvPr id="14" name="Slide Number Placeholder 13"/>
          <p:cNvSpPr>
            <a:spLocks noGrp="1"/>
          </p:cNvSpPr>
          <p:nvPr>
            <p:ph type="sldNum" sz="quarter" idx="12"/>
          </p:nvPr>
        </p:nvSpPr>
        <p:spPr/>
        <p:txBody>
          <a:bodyPr/>
          <a:lstStyle/>
          <a:p>
            <a:fld id="{68C81B1B-BC7F-4EBD-9AC2-2B2BF5AF0E84}" type="slidenum">
              <a:rPr lang="en-US" smtClean="0"/>
              <a:pPr/>
              <a:t>100</a:t>
            </a:fld>
            <a:endParaRPr lang="en-US" dirty="0"/>
          </a:p>
        </p:txBody>
      </p:sp>
    </p:spTree>
    <p:extLst>
      <p:ext uri="{BB962C8B-B14F-4D97-AF65-F5344CB8AC3E}">
        <p14:creationId xmlns:p14="http://schemas.microsoft.com/office/powerpoint/2010/main" val="3828398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1162312" y="1500870"/>
            <a:ext cx="10664416" cy="4625382"/>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b="0" i="0" u="none" strike="noStrike" kern="1200" cap="none" spc="0" normalizeH="0" baseline="0" noProof="0" dirty="0">
                <a:ln>
                  <a:noFill/>
                </a:ln>
                <a:solidFill>
                  <a:schemeClr val="bg1"/>
                </a:solidFill>
                <a:effectLst/>
                <a:uLnTx/>
                <a:uFillTx/>
                <a:latin typeface="+mn-lt"/>
              </a:rPr>
              <a:t>Things to consider…</a:t>
            </a:r>
            <a:endParaRPr kumimoji="0" lang="en-US" sz="2000" b="0" i="0" u="none" strike="noStrike" kern="1200" cap="none" spc="0" normalizeH="0" baseline="0" noProof="0" dirty="0">
              <a:ln>
                <a:noFill/>
              </a:ln>
              <a:solidFill>
                <a:schemeClr val="bg1"/>
              </a:solidFill>
              <a:effectLst/>
              <a:uLnTx/>
              <a:uFillTx/>
              <a:latin typeface="+mn-lt"/>
            </a:endParaRPr>
          </a:p>
          <a:p>
            <a:pPr marL="1198563" marR="0" lvl="0" indent="-6858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solidFill>
                  <a:schemeClr val="bg1"/>
                </a:solidFill>
                <a:latin typeface="+mn-lt"/>
              </a:rPr>
              <a:t>Is your client an “owner” of the company?</a:t>
            </a:r>
          </a:p>
          <a:p>
            <a:pPr marL="1198563" marR="0" lvl="0" indent="-6858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bg1"/>
                </a:solidFill>
                <a:effectLst/>
                <a:uLnTx/>
                <a:uFillTx/>
                <a:latin typeface="+mn-lt"/>
              </a:rPr>
              <a:t>Is your client a signer on the bank account?</a:t>
            </a:r>
          </a:p>
          <a:p>
            <a:pPr marL="1198563" marR="0" lvl="0" indent="-6858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solidFill>
                  <a:schemeClr val="bg1"/>
                </a:solidFill>
                <a:latin typeface="+mn-lt"/>
              </a:rPr>
              <a:t>Did your client sign paychecks?</a:t>
            </a:r>
            <a:endParaRPr kumimoji="0" lang="en-US" b="0" i="0" u="none" strike="noStrike" kern="1200" cap="none" spc="0" normalizeH="0" baseline="0" noProof="0" dirty="0">
              <a:ln>
                <a:noFill/>
              </a:ln>
              <a:solidFill>
                <a:schemeClr val="bg1"/>
              </a:solidFill>
              <a:effectLst/>
              <a:uLnTx/>
              <a:uFillTx/>
              <a:latin typeface="+mn-lt"/>
            </a:endParaRPr>
          </a:p>
          <a:p>
            <a:pPr marL="1198563" marR="0" lvl="0" indent="-6858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bg1"/>
                </a:solidFill>
                <a:effectLst/>
                <a:uLnTx/>
                <a:uFillTx/>
                <a:latin typeface="+mn-lt"/>
              </a:rPr>
              <a:t>Was your client the decision-maker with respect to non payment of payroll taxes</a:t>
            </a:r>
            <a:r>
              <a:rPr lang="en-US" dirty="0">
                <a:solidFill>
                  <a:schemeClr val="bg1"/>
                </a:solidFill>
                <a:latin typeface="+mn-lt"/>
              </a:rPr>
              <a:t>?</a:t>
            </a:r>
          </a:p>
        </p:txBody>
      </p:sp>
      <p:sp>
        <p:nvSpPr>
          <p:cNvPr id="10" name="Title 1"/>
          <p:cNvSpPr txBox="1">
            <a:spLocks/>
          </p:cNvSpPr>
          <p:nvPr/>
        </p:nvSpPr>
        <p:spPr>
          <a:xfrm>
            <a:off x="175491" y="470884"/>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uLnTx/>
                <a:uFillTx/>
              </a:rPr>
              <a:t>4180 Interview</a:t>
            </a:r>
          </a:p>
        </p:txBody>
      </p:sp>
      <p:sp>
        <p:nvSpPr>
          <p:cNvPr id="13" name="Footer Placeholder 12"/>
          <p:cNvSpPr>
            <a:spLocks noGrp="1"/>
          </p:cNvSpPr>
          <p:nvPr>
            <p:ph type="ftr" sz="quarter" idx="11"/>
          </p:nvPr>
        </p:nvSpPr>
        <p:spPr>
          <a:xfrm>
            <a:off x="471340" y="6422420"/>
            <a:ext cx="10950805" cy="365125"/>
          </a:xfrm>
        </p:spPr>
        <p:txBody>
          <a:bodyPr/>
          <a:lstStyle/>
          <a:p>
            <a:r>
              <a:rPr lang="en-US" dirty="0"/>
              <a:t>www.taxresolutioninstitute.org                                                    info@taxresolutioninstitute.org                                                                                       (877) 829-8370</a:t>
            </a:r>
          </a:p>
        </p:txBody>
      </p:sp>
      <p:sp>
        <p:nvSpPr>
          <p:cNvPr id="14" name="Slide Number Placeholder 13"/>
          <p:cNvSpPr>
            <a:spLocks noGrp="1"/>
          </p:cNvSpPr>
          <p:nvPr>
            <p:ph type="sldNum" sz="quarter" idx="12"/>
          </p:nvPr>
        </p:nvSpPr>
        <p:spPr/>
        <p:txBody>
          <a:bodyPr/>
          <a:lstStyle/>
          <a:p>
            <a:fld id="{68C81B1B-BC7F-4EBD-9AC2-2B2BF5AF0E84}" type="slidenum">
              <a:rPr lang="en-US" smtClean="0"/>
              <a:pPr/>
              <a:t>101</a:t>
            </a:fld>
            <a:endParaRPr lang="en-US" dirty="0"/>
          </a:p>
        </p:txBody>
      </p:sp>
    </p:spTree>
    <p:extLst>
      <p:ext uri="{BB962C8B-B14F-4D97-AF65-F5344CB8AC3E}">
        <p14:creationId xmlns:p14="http://schemas.microsoft.com/office/powerpoint/2010/main" val="4033620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758567" y="1076894"/>
            <a:ext cx="10931063" cy="5462018"/>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4000" dirty="0">
                <a:solidFill>
                  <a:schemeClr val="bg1"/>
                </a:solidFill>
                <a:latin typeface="+mn-lt"/>
              </a:rPr>
              <a:t>Preparation</a:t>
            </a:r>
            <a:r>
              <a:rPr kumimoji="0" lang="en-US" sz="4000" b="0" i="0" u="none" strike="noStrike" kern="1200" cap="none" spc="0" normalizeH="0" baseline="0" noProof="0" dirty="0">
                <a:ln>
                  <a:noFill/>
                </a:ln>
                <a:solidFill>
                  <a:schemeClr val="bg1"/>
                </a:solidFill>
                <a:effectLst/>
                <a:uLnTx/>
                <a:uFillTx/>
                <a:latin typeface="+mn-lt"/>
              </a:rPr>
              <a:t>…</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mn-lt"/>
            </a:endParaRPr>
          </a:p>
          <a:p>
            <a:pPr marL="974725" lvl="0" indent="-341313" algn="l">
              <a:buFont typeface="Arial" panose="020B0604020202020204" pitchFamily="34" charset="0"/>
              <a:buChar char="•"/>
              <a:defRPr/>
            </a:pPr>
            <a:r>
              <a:rPr lang="en-US" sz="4000" dirty="0">
                <a:solidFill>
                  <a:schemeClr val="bg1"/>
                </a:solidFill>
              </a:rPr>
              <a:t>Obtain a copy of form 4180</a:t>
            </a:r>
          </a:p>
          <a:p>
            <a:pPr marL="974725" lvl="0" indent="-341313" algn="l">
              <a:buFont typeface="Arial" panose="020B0604020202020204" pitchFamily="34" charset="0"/>
              <a:buChar char="•"/>
              <a:defRPr/>
            </a:pPr>
            <a:r>
              <a:rPr lang="en-US" sz="4000" dirty="0">
                <a:solidFill>
                  <a:schemeClr val="bg1"/>
                </a:solidFill>
              </a:rPr>
              <a:t>Perform a mock interview – prepare your client</a:t>
            </a:r>
          </a:p>
          <a:p>
            <a:pPr marL="974725" lvl="0" indent="-341313" algn="l">
              <a:buFont typeface="Arial" panose="020B0604020202020204" pitchFamily="34" charset="0"/>
              <a:buChar char="•"/>
              <a:defRPr/>
            </a:pPr>
            <a:r>
              <a:rPr lang="en-US" sz="4000" dirty="0">
                <a:solidFill>
                  <a:schemeClr val="bg1"/>
                </a:solidFill>
              </a:rPr>
              <a:t>Prepare a collection information statement (433B if a business entity) to create an installment agreement at the interview?</a:t>
            </a:r>
          </a:p>
          <a:p>
            <a:pPr marL="974725" lvl="0" indent="-341313" algn="l">
              <a:buFont typeface="Arial" panose="020B0604020202020204" pitchFamily="34" charset="0"/>
              <a:buChar char="•"/>
              <a:defRPr/>
            </a:pPr>
            <a:r>
              <a:rPr lang="en-US" sz="4000" dirty="0">
                <a:solidFill>
                  <a:schemeClr val="bg1"/>
                </a:solidFill>
              </a:rPr>
              <a:t>Try and limit the number of responsible persons if you are representing more than one person?</a:t>
            </a:r>
          </a:p>
          <a:p>
            <a:pPr marL="974725" lvl="0" indent="-341313" algn="l">
              <a:buFont typeface="Arial" panose="020B0604020202020204" pitchFamily="34" charset="0"/>
              <a:buChar char="•"/>
              <a:defRPr/>
            </a:pPr>
            <a:r>
              <a:rPr lang="en-US" sz="4000" dirty="0">
                <a:solidFill>
                  <a:schemeClr val="bg1"/>
                </a:solidFill>
              </a:rPr>
              <a:t>Keep your client off the hook personally (at least for the short term…)</a:t>
            </a:r>
            <a:endParaRPr kumimoji="0" lang="en-US" sz="4000" b="0" i="0" u="none" strike="noStrike" kern="1200" cap="none" spc="0" normalizeH="0" baseline="0" noProof="0" dirty="0">
              <a:ln>
                <a:noFill/>
              </a:ln>
              <a:solidFill>
                <a:schemeClr val="bg1"/>
              </a:solidFill>
              <a:effectLst/>
              <a:uLnTx/>
              <a:uFillTx/>
              <a:latin typeface="+mn-lt"/>
            </a:endParaRPr>
          </a:p>
        </p:txBody>
      </p:sp>
      <p:sp>
        <p:nvSpPr>
          <p:cNvPr id="10" name="Title 1"/>
          <p:cNvSpPr txBox="1">
            <a:spLocks/>
          </p:cNvSpPr>
          <p:nvPr/>
        </p:nvSpPr>
        <p:spPr>
          <a:xfrm>
            <a:off x="175491" y="390870"/>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uLnTx/>
                <a:uFillTx/>
              </a:rPr>
              <a:t>4180 Interview</a:t>
            </a:r>
          </a:p>
        </p:txBody>
      </p:sp>
      <p:sp>
        <p:nvSpPr>
          <p:cNvPr id="13" name="Footer Placeholder 12"/>
          <p:cNvSpPr>
            <a:spLocks noGrp="1"/>
          </p:cNvSpPr>
          <p:nvPr>
            <p:ph type="ftr" sz="quarter" idx="11"/>
          </p:nvPr>
        </p:nvSpPr>
        <p:spPr>
          <a:xfrm>
            <a:off x="471340" y="6422420"/>
            <a:ext cx="10950805" cy="365125"/>
          </a:xfrm>
        </p:spPr>
        <p:txBody>
          <a:bodyPr/>
          <a:lstStyle/>
          <a:p>
            <a:r>
              <a:rPr lang="en-US" dirty="0"/>
              <a:t>www.taxresolutioninstitute.org                                                    info@taxresolutioninstitute.org                                                                                       (877) 829-8370</a:t>
            </a:r>
          </a:p>
        </p:txBody>
      </p:sp>
      <p:sp>
        <p:nvSpPr>
          <p:cNvPr id="14" name="Slide Number Placeholder 13"/>
          <p:cNvSpPr>
            <a:spLocks noGrp="1"/>
          </p:cNvSpPr>
          <p:nvPr>
            <p:ph type="sldNum" sz="quarter" idx="12"/>
          </p:nvPr>
        </p:nvSpPr>
        <p:spPr/>
        <p:txBody>
          <a:bodyPr/>
          <a:lstStyle/>
          <a:p>
            <a:fld id="{68C81B1B-BC7F-4EBD-9AC2-2B2BF5AF0E84}" type="slidenum">
              <a:rPr lang="en-US" smtClean="0"/>
              <a:pPr/>
              <a:t>102</a:t>
            </a:fld>
            <a:endParaRPr lang="en-US" dirty="0"/>
          </a:p>
        </p:txBody>
      </p:sp>
    </p:spTree>
    <p:extLst>
      <p:ext uri="{BB962C8B-B14F-4D97-AF65-F5344CB8AC3E}">
        <p14:creationId xmlns:p14="http://schemas.microsoft.com/office/powerpoint/2010/main" val="777803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758567" y="1076894"/>
            <a:ext cx="10931063" cy="546201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4000" dirty="0">
                <a:solidFill>
                  <a:schemeClr val="bg1"/>
                </a:solidFill>
                <a:latin typeface="+mn-lt"/>
              </a:rPr>
              <a:t>Desired outcome</a:t>
            </a:r>
            <a:r>
              <a:rPr kumimoji="0" lang="en-US" sz="4000" b="0" i="0" u="none" strike="noStrike" kern="1200" cap="none" spc="0" normalizeH="0" baseline="0" noProof="0" dirty="0">
                <a:ln>
                  <a:noFill/>
                </a:ln>
                <a:solidFill>
                  <a:schemeClr val="bg1"/>
                </a:solidFill>
                <a:effectLst/>
                <a:uLnTx/>
                <a:uFillTx/>
                <a:latin typeface="+mn-lt"/>
              </a:rPr>
              <a:t>…</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mn-lt"/>
            </a:endParaRPr>
          </a:p>
          <a:p>
            <a:pPr marL="974725" lvl="0" indent="-341313" algn="l">
              <a:buFont typeface="Arial" panose="020B0604020202020204" pitchFamily="34" charset="0"/>
              <a:buChar char="•"/>
              <a:defRPr/>
            </a:pPr>
            <a:r>
              <a:rPr lang="en-US" sz="4000" dirty="0">
                <a:solidFill>
                  <a:schemeClr val="bg1"/>
                </a:solidFill>
              </a:rPr>
              <a:t>Limit the number of responsible persons</a:t>
            </a:r>
          </a:p>
          <a:p>
            <a:pPr marL="974725" lvl="0" indent="-341313" algn="l">
              <a:buFont typeface="Arial" panose="020B0604020202020204" pitchFamily="34" charset="0"/>
              <a:buChar char="•"/>
              <a:defRPr/>
            </a:pPr>
            <a:r>
              <a:rPr lang="en-US" sz="4000" dirty="0">
                <a:solidFill>
                  <a:schemeClr val="bg1"/>
                </a:solidFill>
              </a:rPr>
              <a:t>Enter into an installment agreement for the company</a:t>
            </a:r>
          </a:p>
          <a:p>
            <a:pPr marL="974725" lvl="0" indent="-341313" algn="l">
              <a:buFont typeface="Arial" panose="020B0604020202020204" pitchFamily="34" charset="0"/>
              <a:buChar char="•"/>
              <a:defRPr/>
            </a:pPr>
            <a:r>
              <a:rPr lang="en-US" sz="4000" dirty="0">
                <a:solidFill>
                  <a:schemeClr val="bg1"/>
                </a:solidFill>
              </a:rPr>
              <a:t>Keep the responsible persons “off the hook” personally, at least for the time being</a:t>
            </a:r>
            <a:endParaRPr kumimoji="0" lang="en-US" sz="4000" b="0" i="0" u="none" strike="noStrike" kern="1200" cap="none" spc="0" normalizeH="0" baseline="0" noProof="0" dirty="0">
              <a:ln>
                <a:noFill/>
              </a:ln>
              <a:solidFill>
                <a:schemeClr val="bg1"/>
              </a:solidFill>
              <a:effectLst/>
              <a:uLnTx/>
              <a:uFillTx/>
              <a:latin typeface="+mn-lt"/>
            </a:endParaRPr>
          </a:p>
        </p:txBody>
      </p:sp>
      <p:sp>
        <p:nvSpPr>
          <p:cNvPr id="10" name="Title 1"/>
          <p:cNvSpPr txBox="1">
            <a:spLocks/>
          </p:cNvSpPr>
          <p:nvPr/>
        </p:nvSpPr>
        <p:spPr>
          <a:xfrm>
            <a:off x="175491" y="390870"/>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uLnTx/>
                <a:uFillTx/>
              </a:rPr>
              <a:t>4180 Interview</a:t>
            </a:r>
          </a:p>
        </p:txBody>
      </p:sp>
      <p:sp>
        <p:nvSpPr>
          <p:cNvPr id="13" name="Footer Placeholder 12"/>
          <p:cNvSpPr>
            <a:spLocks noGrp="1"/>
          </p:cNvSpPr>
          <p:nvPr>
            <p:ph type="ftr" sz="quarter" idx="11"/>
          </p:nvPr>
        </p:nvSpPr>
        <p:spPr>
          <a:xfrm>
            <a:off x="471340" y="6422420"/>
            <a:ext cx="10950805" cy="365125"/>
          </a:xfrm>
        </p:spPr>
        <p:txBody>
          <a:bodyPr/>
          <a:lstStyle/>
          <a:p>
            <a:r>
              <a:rPr lang="en-US" dirty="0"/>
              <a:t>www.taxresolutioninstitute.org                                                    info@taxresolutioninstitute.org                                                                                       (877) 829-8370</a:t>
            </a:r>
          </a:p>
        </p:txBody>
      </p:sp>
      <p:sp>
        <p:nvSpPr>
          <p:cNvPr id="14" name="Slide Number Placeholder 13"/>
          <p:cNvSpPr>
            <a:spLocks noGrp="1"/>
          </p:cNvSpPr>
          <p:nvPr>
            <p:ph type="sldNum" sz="quarter" idx="12"/>
          </p:nvPr>
        </p:nvSpPr>
        <p:spPr/>
        <p:txBody>
          <a:bodyPr/>
          <a:lstStyle/>
          <a:p>
            <a:fld id="{68C81B1B-BC7F-4EBD-9AC2-2B2BF5AF0E84}" type="slidenum">
              <a:rPr lang="en-US" smtClean="0"/>
              <a:pPr/>
              <a:t>103</a:t>
            </a:fld>
            <a:endParaRPr lang="en-US" dirty="0"/>
          </a:p>
        </p:txBody>
      </p:sp>
    </p:spTree>
    <p:extLst>
      <p:ext uri="{BB962C8B-B14F-4D97-AF65-F5344CB8AC3E}">
        <p14:creationId xmlns:p14="http://schemas.microsoft.com/office/powerpoint/2010/main" val="403528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721261" y="2920209"/>
            <a:ext cx="10749478" cy="3009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2" algn="ctr">
              <a:spcBef>
                <a:spcPct val="0"/>
              </a:spcBef>
              <a:defRPr/>
            </a:pPr>
            <a:r>
              <a:rPr lang="en-US" sz="4800" kern="0" dirty="0">
                <a:solidFill>
                  <a:srgbClr val="FFFF00"/>
                </a:solidFill>
              </a:rPr>
              <a:t>Status 63</a:t>
            </a:r>
          </a:p>
          <a:p>
            <a:pPr marL="0" lvl="2" algn="ctr">
              <a:spcBef>
                <a:spcPct val="0"/>
              </a:spcBef>
              <a:defRPr/>
            </a:pPr>
            <a:r>
              <a:rPr lang="en-US" sz="4800" kern="0" dirty="0">
                <a:solidFill>
                  <a:srgbClr val="FFFF00"/>
                </a:solidFill>
              </a:rPr>
              <a:t>keep your client off the hook personally</a:t>
            </a:r>
          </a:p>
          <a:p>
            <a:pPr marL="0" lvl="2">
              <a:spcBef>
                <a:spcPct val="0"/>
              </a:spcBef>
              <a:defRPr/>
            </a:pPr>
            <a:endParaRPr lang="en-US" sz="3000" kern="0" dirty="0">
              <a:solidFill>
                <a:schemeClr val="bg1"/>
              </a:solidFill>
            </a:endParaRPr>
          </a:p>
          <a:p>
            <a:pPr marL="0" lvl="2" algn="ctr">
              <a:spcBef>
                <a:spcPct val="0"/>
              </a:spcBef>
              <a:defRPr/>
            </a:pPr>
            <a:r>
              <a:rPr lang="en-US" sz="3000" kern="0" dirty="0">
                <a:solidFill>
                  <a:schemeClr val="bg1"/>
                </a:solidFill>
              </a:rPr>
              <a:t>Earn $1,000/hr</a:t>
            </a:r>
          </a:p>
          <a:p>
            <a:pPr marL="914400" marR="0" lvl="4" indent="0" defTabSz="914400" eaLnBrk="1" fontAlgn="auto" latinLnBrk="0" hangingPunct="1">
              <a:lnSpc>
                <a:spcPct val="100000"/>
              </a:lnSpc>
              <a:spcBef>
                <a:spcPct val="0"/>
              </a:spcBef>
              <a:spcAft>
                <a:spcPts val="0"/>
              </a:spcAft>
              <a:buClrTx/>
              <a:buSzTx/>
              <a:buFontTx/>
              <a:buNone/>
              <a:tabLst/>
              <a:defRPr/>
            </a:pPr>
            <a:endParaRPr kumimoji="0" lang="en-US" sz="2400" b="0" i="0" u="none" strike="noStrike" kern="0" cap="none" spc="0" normalizeH="0" baseline="0" noProof="0" dirty="0">
              <a:ln>
                <a:noFill/>
              </a:ln>
              <a:effectLst/>
              <a:uLnTx/>
              <a:uFillTx/>
            </a:endParaRPr>
          </a:p>
        </p:txBody>
      </p:sp>
      <p:sp>
        <p:nvSpPr>
          <p:cNvPr id="10" name="Title 1"/>
          <p:cNvSpPr txBox="1">
            <a:spLocks/>
          </p:cNvSpPr>
          <p:nvPr/>
        </p:nvSpPr>
        <p:spPr>
          <a:xfrm>
            <a:off x="175491" y="758409"/>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dirty="0">
                <a:ln>
                  <a:noFill/>
                </a:ln>
                <a:solidFill>
                  <a:schemeClr val="bg1"/>
                </a:solidFill>
                <a:effectLst/>
                <a:uLnTx/>
                <a:uFillTx/>
              </a:rPr>
              <a:t>Low Hanging Fruit</a:t>
            </a:r>
            <a:r>
              <a:rPr lang="en-US" sz="8000" dirty="0">
                <a:solidFill>
                  <a:schemeClr val="bg1"/>
                </a:solidFill>
              </a:rPr>
              <a:t> #2</a:t>
            </a:r>
            <a:endParaRPr kumimoji="0" lang="en-US" sz="8000" b="0" i="0" u="none" strike="noStrike" kern="1200" cap="none" spc="0" normalizeH="0" baseline="0" noProof="0" dirty="0">
              <a:ln>
                <a:noFill/>
              </a:ln>
              <a:solidFill>
                <a:schemeClr val="bg1"/>
              </a:solidFill>
              <a:effectLst/>
              <a:uLnTx/>
              <a:uFillTx/>
            </a:endParaRPr>
          </a:p>
        </p:txBody>
      </p:sp>
      <p:sp>
        <p:nvSpPr>
          <p:cNvPr id="11" name="Footer Placeholder 10"/>
          <p:cNvSpPr>
            <a:spLocks noGrp="1"/>
          </p:cNvSpPr>
          <p:nvPr>
            <p:ph type="ftr" sz="quarter" idx="11"/>
          </p:nvPr>
        </p:nvSpPr>
        <p:spPr>
          <a:xfrm>
            <a:off x="311086" y="6422420"/>
            <a:ext cx="11111060" cy="365125"/>
          </a:xfrm>
        </p:spPr>
        <p:txBody>
          <a:bodyPr/>
          <a:lstStyle/>
          <a:p>
            <a:r>
              <a:rPr lang="en-US" dirty="0"/>
              <a:t>www.taxresolutioninstitute.org                                                    info@taxresolutioninstitute.org                                                                                       (877) 829-8370</a:t>
            </a:r>
          </a:p>
        </p:txBody>
      </p:sp>
      <p:sp>
        <p:nvSpPr>
          <p:cNvPr id="12" name="Slide Number Placeholder 11"/>
          <p:cNvSpPr>
            <a:spLocks noGrp="1"/>
          </p:cNvSpPr>
          <p:nvPr>
            <p:ph type="sldNum" sz="quarter" idx="12"/>
          </p:nvPr>
        </p:nvSpPr>
        <p:spPr/>
        <p:txBody>
          <a:bodyPr/>
          <a:lstStyle/>
          <a:p>
            <a:fld id="{68C81B1B-BC7F-4EBD-9AC2-2B2BF5AF0E84}" type="slidenum">
              <a:rPr lang="en-US" smtClean="0"/>
              <a:pPr/>
              <a:t>104</a:t>
            </a:fld>
            <a:endParaRPr lang="en-US" dirty="0"/>
          </a:p>
        </p:txBody>
      </p:sp>
    </p:spTree>
    <p:extLst>
      <p:ext uri="{BB962C8B-B14F-4D97-AF65-F5344CB8AC3E}">
        <p14:creationId xmlns:p14="http://schemas.microsoft.com/office/powerpoint/2010/main" val="2901036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631596" y="1250704"/>
            <a:ext cx="11325520" cy="462538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b="0" i="0" u="none" strike="noStrike" kern="1200" cap="none" spc="0" normalizeH="0" baseline="0" noProof="0" dirty="0">
                <a:ln>
                  <a:noFill/>
                </a:ln>
                <a:solidFill>
                  <a:schemeClr val="bg1"/>
                </a:solidFill>
                <a:effectLst/>
                <a:uLnTx/>
                <a:uFillTx/>
                <a:latin typeface="+mn-lt"/>
              </a:rPr>
              <a:t>We cannot stress this enough…your expertise </a:t>
            </a:r>
            <a:r>
              <a:rPr lang="en-US" dirty="0">
                <a:solidFill>
                  <a:schemeClr val="bg1"/>
                </a:solidFill>
                <a:latin typeface="+mn-lt"/>
              </a:rPr>
              <a:t>should dictate the </a:t>
            </a:r>
            <a:r>
              <a:rPr kumimoji="0" lang="en-US" b="0" i="0" u="none" strike="noStrike" kern="1200" cap="none" spc="0" normalizeH="0" baseline="0" noProof="0" dirty="0">
                <a:ln>
                  <a:noFill/>
                </a:ln>
                <a:solidFill>
                  <a:schemeClr val="bg1"/>
                </a:solidFill>
                <a:effectLst/>
                <a:uLnTx/>
                <a:uFillTx/>
                <a:latin typeface="+mn-lt"/>
              </a:rPr>
              <a:t>fees you charge, not the time you spend…</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2000" b="0" i="0" u="none" strike="noStrike" kern="1200" cap="none" spc="0" normalizeH="0" baseline="0" noProof="0" dirty="0">
              <a:ln>
                <a:noFill/>
              </a:ln>
              <a:solidFill>
                <a:schemeClr val="bg1"/>
              </a:solidFill>
              <a:effectLst/>
              <a:uLnTx/>
              <a:uFillTx/>
              <a:latin typeface="+mn-lt"/>
            </a:endParaRPr>
          </a:p>
          <a:p>
            <a:pPr marL="512763" marR="0" lvl="0" algn="l" defTabSz="914400" rtl="0" eaLnBrk="1" fontAlgn="auto" latinLnBrk="0" hangingPunct="1">
              <a:lnSpc>
                <a:spcPct val="100000"/>
              </a:lnSpc>
              <a:spcBef>
                <a:spcPct val="0"/>
              </a:spcBef>
              <a:spcAft>
                <a:spcPts val="0"/>
              </a:spcAft>
              <a:buClrTx/>
              <a:buSzTx/>
              <a:tabLst/>
              <a:defRPr/>
            </a:pPr>
            <a:r>
              <a:rPr lang="en-US" dirty="0">
                <a:solidFill>
                  <a:schemeClr val="bg1"/>
                </a:solidFill>
                <a:latin typeface="+mn-lt"/>
              </a:rPr>
              <a:t>Entering your client into Status 63 will save them in ways you cannot imagine</a:t>
            </a:r>
          </a:p>
        </p:txBody>
      </p:sp>
      <p:sp>
        <p:nvSpPr>
          <p:cNvPr id="10" name="Title 1"/>
          <p:cNvSpPr txBox="1">
            <a:spLocks/>
          </p:cNvSpPr>
          <p:nvPr/>
        </p:nvSpPr>
        <p:spPr>
          <a:xfrm>
            <a:off x="175491" y="470884"/>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uLnTx/>
                <a:uFillTx/>
              </a:rPr>
              <a:t>Status 63</a:t>
            </a:r>
          </a:p>
        </p:txBody>
      </p:sp>
      <p:sp>
        <p:nvSpPr>
          <p:cNvPr id="13" name="Footer Placeholder 12"/>
          <p:cNvSpPr>
            <a:spLocks noGrp="1"/>
          </p:cNvSpPr>
          <p:nvPr>
            <p:ph type="ftr" sz="quarter" idx="11"/>
          </p:nvPr>
        </p:nvSpPr>
        <p:spPr>
          <a:xfrm>
            <a:off x="471340" y="6422420"/>
            <a:ext cx="10950805" cy="365125"/>
          </a:xfrm>
        </p:spPr>
        <p:txBody>
          <a:bodyPr/>
          <a:lstStyle/>
          <a:p>
            <a:r>
              <a:rPr lang="en-US" dirty="0"/>
              <a:t>www.taxresolutioninstitute.org                                                    info@taxresolutioninstitute.org                                                                                       (877) 829-8370</a:t>
            </a:r>
          </a:p>
        </p:txBody>
      </p:sp>
      <p:sp>
        <p:nvSpPr>
          <p:cNvPr id="14" name="Slide Number Placeholder 13"/>
          <p:cNvSpPr>
            <a:spLocks noGrp="1"/>
          </p:cNvSpPr>
          <p:nvPr>
            <p:ph type="sldNum" sz="quarter" idx="12"/>
          </p:nvPr>
        </p:nvSpPr>
        <p:spPr/>
        <p:txBody>
          <a:bodyPr/>
          <a:lstStyle/>
          <a:p>
            <a:fld id="{68C81B1B-BC7F-4EBD-9AC2-2B2BF5AF0E84}" type="slidenum">
              <a:rPr lang="en-US" smtClean="0"/>
              <a:pPr/>
              <a:t>105</a:t>
            </a:fld>
            <a:endParaRPr lang="en-US" dirty="0"/>
          </a:p>
        </p:txBody>
      </p:sp>
    </p:spTree>
    <p:extLst>
      <p:ext uri="{BB962C8B-B14F-4D97-AF65-F5344CB8AC3E}">
        <p14:creationId xmlns:p14="http://schemas.microsoft.com/office/powerpoint/2010/main" val="2625283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973523" y="1389821"/>
            <a:ext cx="10664416" cy="462538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dirty="0">
                <a:solidFill>
                  <a:schemeClr val="bg1"/>
                </a:solidFill>
                <a:latin typeface="+mn-lt"/>
              </a:rPr>
              <a:t>What is IRS Status 63?</a:t>
            </a:r>
            <a:endParaRPr kumimoji="0" lang="en-US" b="0" i="0" u="none" strike="noStrike" kern="1200" cap="none" spc="0" normalizeH="0" baseline="0" noProof="0" dirty="0">
              <a:ln>
                <a:noFill/>
              </a:ln>
              <a:solidFill>
                <a:schemeClr val="bg1"/>
              </a:solidFill>
              <a:effectLst/>
              <a:uLnTx/>
              <a:uFillTx/>
              <a:latin typeface="+mn-lt"/>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2000" b="0" i="0" u="none" strike="noStrike" kern="1200" cap="none" spc="0" normalizeH="0" baseline="0" noProof="0" dirty="0">
              <a:ln>
                <a:noFill/>
              </a:ln>
              <a:solidFill>
                <a:schemeClr val="bg1"/>
              </a:solidFill>
              <a:effectLst/>
              <a:uLnTx/>
              <a:uFillTx/>
              <a:latin typeface="+mn-lt"/>
            </a:endParaRPr>
          </a:p>
          <a:p>
            <a:pPr marL="512763" marR="0" lvl="0" algn="l" defTabSz="914400" rtl="0" eaLnBrk="1" fontAlgn="auto" latinLnBrk="0" hangingPunct="1">
              <a:lnSpc>
                <a:spcPct val="100000"/>
              </a:lnSpc>
              <a:spcBef>
                <a:spcPct val="0"/>
              </a:spcBef>
              <a:spcAft>
                <a:spcPts val="0"/>
              </a:spcAft>
              <a:buClrTx/>
              <a:buSzTx/>
              <a:tabLst/>
              <a:defRPr/>
            </a:pPr>
            <a:r>
              <a:rPr lang="en-US" dirty="0">
                <a:solidFill>
                  <a:schemeClr val="bg1"/>
                </a:solidFill>
                <a:latin typeface="+mn-lt"/>
              </a:rPr>
              <a:t>If a business remains in good standing subsequent to entering into an installment agreement, the IRS may delay/forego assessing and collecting from responsible person/s</a:t>
            </a:r>
            <a:r>
              <a:rPr lang="en-US" dirty="0">
                <a:latin typeface="+mn-lt"/>
              </a:rPr>
              <a:t>.</a:t>
            </a:r>
          </a:p>
        </p:txBody>
      </p:sp>
      <p:sp>
        <p:nvSpPr>
          <p:cNvPr id="10" name="Title 1"/>
          <p:cNvSpPr txBox="1">
            <a:spLocks/>
          </p:cNvSpPr>
          <p:nvPr/>
        </p:nvSpPr>
        <p:spPr>
          <a:xfrm>
            <a:off x="175491" y="470884"/>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uLnTx/>
                <a:uFillTx/>
              </a:rPr>
              <a:t>Status 63</a:t>
            </a:r>
          </a:p>
        </p:txBody>
      </p:sp>
      <p:sp>
        <p:nvSpPr>
          <p:cNvPr id="13" name="Footer Placeholder 12"/>
          <p:cNvSpPr>
            <a:spLocks noGrp="1"/>
          </p:cNvSpPr>
          <p:nvPr>
            <p:ph type="ftr" sz="quarter" idx="11"/>
          </p:nvPr>
        </p:nvSpPr>
        <p:spPr>
          <a:xfrm>
            <a:off x="471340" y="6422420"/>
            <a:ext cx="10950805" cy="365125"/>
          </a:xfrm>
        </p:spPr>
        <p:txBody>
          <a:bodyPr/>
          <a:lstStyle/>
          <a:p>
            <a:r>
              <a:rPr lang="en-US" dirty="0"/>
              <a:t>www.taxresolutioninstitute.org                                                    info@taxresolutioninstitute.org                                                                                       (877) 829-8370</a:t>
            </a:r>
          </a:p>
        </p:txBody>
      </p:sp>
      <p:sp>
        <p:nvSpPr>
          <p:cNvPr id="14" name="Slide Number Placeholder 13"/>
          <p:cNvSpPr>
            <a:spLocks noGrp="1"/>
          </p:cNvSpPr>
          <p:nvPr>
            <p:ph type="sldNum" sz="quarter" idx="12"/>
          </p:nvPr>
        </p:nvSpPr>
        <p:spPr/>
        <p:txBody>
          <a:bodyPr/>
          <a:lstStyle/>
          <a:p>
            <a:fld id="{68C81B1B-BC7F-4EBD-9AC2-2B2BF5AF0E84}" type="slidenum">
              <a:rPr lang="en-US" smtClean="0"/>
              <a:pPr/>
              <a:t>106</a:t>
            </a:fld>
            <a:endParaRPr lang="en-US" dirty="0"/>
          </a:p>
        </p:txBody>
      </p:sp>
    </p:spTree>
    <p:extLst>
      <p:ext uri="{BB962C8B-B14F-4D97-AF65-F5344CB8AC3E}">
        <p14:creationId xmlns:p14="http://schemas.microsoft.com/office/powerpoint/2010/main" val="3709093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958391" y="1482016"/>
            <a:ext cx="10664416" cy="4625382"/>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b="0" i="0" u="none" strike="noStrike" kern="1200" cap="none" spc="0" normalizeH="0" baseline="0" noProof="0" dirty="0">
                <a:ln>
                  <a:noFill/>
                </a:ln>
                <a:solidFill>
                  <a:schemeClr val="bg1"/>
                </a:solidFill>
                <a:effectLst/>
                <a:uLnTx/>
                <a:uFillTx/>
                <a:latin typeface="+mn-lt"/>
              </a:rPr>
              <a:t>Things to consider…</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2000" b="0" i="0" u="none" strike="noStrike" kern="1200" cap="none" spc="0" normalizeH="0" baseline="0" noProof="0" dirty="0">
              <a:ln>
                <a:noFill/>
              </a:ln>
              <a:solidFill>
                <a:schemeClr val="bg1"/>
              </a:solidFill>
              <a:effectLst/>
              <a:uLnTx/>
              <a:uFillTx/>
              <a:latin typeface="+mn-lt"/>
            </a:endParaRPr>
          </a:p>
          <a:p>
            <a:pPr marL="1198563" marR="0" lvl="0" indent="-6858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solidFill>
                  <a:schemeClr val="bg1"/>
                </a:solidFill>
                <a:latin typeface="+mn-lt"/>
              </a:rPr>
              <a:t>Is the business able to maintain installment agreement payments?</a:t>
            </a:r>
          </a:p>
          <a:p>
            <a:pPr marL="1198563" marR="0" lvl="0" indent="-6858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solidFill>
                  <a:schemeClr val="bg1"/>
                </a:solidFill>
                <a:latin typeface="+mn-lt"/>
              </a:rPr>
              <a:t>Will the business stay current on tax filings</a:t>
            </a:r>
            <a:r>
              <a:rPr kumimoji="0" lang="en-US" b="0" i="0" u="none" strike="noStrike" kern="1200" cap="none" spc="0" normalizeH="0" baseline="0" noProof="0" dirty="0">
                <a:ln>
                  <a:noFill/>
                </a:ln>
                <a:solidFill>
                  <a:schemeClr val="bg1"/>
                </a:solidFill>
                <a:effectLst/>
                <a:uLnTx/>
                <a:uFillTx/>
                <a:latin typeface="+mn-lt"/>
              </a:rPr>
              <a:t>?</a:t>
            </a:r>
          </a:p>
          <a:p>
            <a:pPr marL="1198563" marR="0" lvl="0" indent="-6858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solidFill>
                  <a:schemeClr val="bg1"/>
                </a:solidFill>
                <a:latin typeface="+mn-lt"/>
              </a:rPr>
              <a:t>Can the business make estimated payments going forward?</a:t>
            </a:r>
            <a:endParaRPr kumimoji="0" lang="en-US" b="0" i="0" u="none" strike="noStrike" kern="1200" cap="none" spc="0" normalizeH="0" baseline="0" noProof="0" dirty="0">
              <a:ln>
                <a:noFill/>
              </a:ln>
              <a:solidFill>
                <a:schemeClr val="bg1"/>
              </a:solidFill>
              <a:effectLst/>
              <a:uLnTx/>
              <a:uFillTx/>
              <a:latin typeface="+mn-lt"/>
            </a:endParaRPr>
          </a:p>
          <a:p>
            <a:pPr marL="1198563" marR="0" lvl="0" indent="-6858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solidFill>
                  <a:schemeClr val="bg1"/>
                </a:solidFill>
                <a:latin typeface="+mn-lt"/>
              </a:rPr>
              <a:t>Are the responsible persons in compliance on a personal level?</a:t>
            </a:r>
          </a:p>
        </p:txBody>
      </p:sp>
      <p:sp>
        <p:nvSpPr>
          <p:cNvPr id="10" name="Title 1"/>
          <p:cNvSpPr txBox="1">
            <a:spLocks/>
          </p:cNvSpPr>
          <p:nvPr/>
        </p:nvSpPr>
        <p:spPr>
          <a:xfrm>
            <a:off x="175491" y="470884"/>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uLnTx/>
                <a:uFillTx/>
              </a:rPr>
              <a:t>Status 63</a:t>
            </a:r>
          </a:p>
        </p:txBody>
      </p:sp>
      <p:sp>
        <p:nvSpPr>
          <p:cNvPr id="13" name="Footer Placeholder 12"/>
          <p:cNvSpPr>
            <a:spLocks noGrp="1"/>
          </p:cNvSpPr>
          <p:nvPr>
            <p:ph type="ftr" sz="quarter" idx="11"/>
          </p:nvPr>
        </p:nvSpPr>
        <p:spPr>
          <a:xfrm>
            <a:off x="471340" y="6422420"/>
            <a:ext cx="10950805" cy="365125"/>
          </a:xfrm>
        </p:spPr>
        <p:txBody>
          <a:bodyPr/>
          <a:lstStyle/>
          <a:p>
            <a:r>
              <a:rPr lang="en-US" dirty="0"/>
              <a:t>www.taxresolutioninstitute.org                                                    info@taxresolutioninstitute.org                                                                                       (877) 829-8370</a:t>
            </a:r>
          </a:p>
        </p:txBody>
      </p:sp>
      <p:sp>
        <p:nvSpPr>
          <p:cNvPr id="14" name="Slide Number Placeholder 13"/>
          <p:cNvSpPr>
            <a:spLocks noGrp="1"/>
          </p:cNvSpPr>
          <p:nvPr>
            <p:ph type="sldNum" sz="quarter" idx="12"/>
          </p:nvPr>
        </p:nvSpPr>
        <p:spPr/>
        <p:txBody>
          <a:bodyPr/>
          <a:lstStyle/>
          <a:p>
            <a:fld id="{68C81B1B-BC7F-4EBD-9AC2-2B2BF5AF0E84}" type="slidenum">
              <a:rPr lang="en-US" smtClean="0"/>
              <a:pPr/>
              <a:t>107</a:t>
            </a:fld>
            <a:endParaRPr lang="en-US" dirty="0"/>
          </a:p>
        </p:txBody>
      </p:sp>
    </p:spTree>
    <p:extLst>
      <p:ext uri="{BB962C8B-B14F-4D97-AF65-F5344CB8AC3E}">
        <p14:creationId xmlns:p14="http://schemas.microsoft.com/office/powerpoint/2010/main" val="3713242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758567" y="1076894"/>
            <a:ext cx="10931063" cy="546201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4000" dirty="0">
                <a:solidFill>
                  <a:schemeClr val="bg1"/>
                </a:solidFill>
                <a:latin typeface="+mn-lt"/>
              </a:rPr>
              <a:t>Benefits</a:t>
            </a:r>
            <a:endParaRPr kumimoji="0" lang="en-US" sz="4000" b="0" i="0" u="none" strike="noStrike" kern="1200" cap="none" spc="0" normalizeH="0" baseline="0" noProof="0" dirty="0">
              <a:ln>
                <a:noFill/>
              </a:ln>
              <a:solidFill>
                <a:schemeClr val="bg1"/>
              </a:solidFill>
              <a:effectLst/>
              <a:uLnTx/>
              <a:uFillTx/>
              <a:latin typeface="+mn-lt"/>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mn-lt"/>
            </a:endParaRPr>
          </a:p>
          <a:p>
            <a:pPr marL="974725" lvl="0" indent="-341313" algn="l">
              <a:buFont typeface="Arial" panose="020B0604020202020204" pitchFamily="34" charset="0"/>
              <a:buChar char="•"/>
              <a:defRPr/>
            </a:pPr>
            <a:r>
              <a:rPr lang="en-US" sz="4000" dirty="0">
                <a:solidFill>
                  <a:schemeClr val="bg1"/>
                </a:solidFill>
              </a:rPr>
              <a:t>The entity/owners only need to make a single monthly payment</a:t>
            </a:r>
          </a:p>
          <a:p>
            <a:pPr marL="974725" lvl="0" indent="-341313" algn="l">
              <a:buFont typeface="Arial" panose="020B0604020202020204" pitchFamily="34" charset="0"/>
              <a:buChar char="•"/>
              <a:defRPr/>
            </a:pPr>
            <a:endParaRPr lang="en-US" sz="1100" dirty="0">
              <a:solidFill>
                <a:schemeClr val="bg1"/>
              </a:solidFill>
            </a:endParaRPr>
          </a:p>
          <a:p>
            <a:pPr marL="974725" lvl="0" indent="-341313" algn="l">
              <a:buFont typeface="Arial" panose="020B0604020202020204" pitchFamily="34" charset="0"/>
              <a:buChar char="•"/>
              <a:defRPr/>
            </a:pPr>
            <a:r>
              <a:rPr lang="en-US" sz="4000" dirty="0">
                <a:solidFill>
                  <a:schemeClr val="bg1"/>
                </a:solidFill>
              </a:rPr>
              <a:t>The responsible person/s need not pay personally</a:t>
            </a:r>
          </a:p>
          <a:p>
            <a:pPr marL="974725" lvl="0" indent="-341313" algn="l">
              <a:buFont typeface="Arial" panose="020B0604020202020204" pitchFamily="34" charset="0"/>
              <a:buChar char="•"/>
              <a:defRPr/>
            </a:pPr>
            <a:r>
              <a:rPr lang="en-US" sz="4000" dirty="0">
                <a:solidFill>
                  <a:schemeClr val="bg1"/>
                </a:solidFill>
              </a:rPr>
              <a:t>The responsible person/s credit is not affected</a:t>
            </a:r>
          </a:p>
          <a:p>
            <a:pPr marL="974725" lvl="0" indent="-341313" algn="l">
              <a:buFont typeface="Arial" panose="020B0604020202020204" pitchFamily="34" charset="0"/>
              <a:buChar char="•"/>
              <a:defRPr/>
            </a:pPr>
            <a:endParaRPr lang="en-US" sz="4000" dirty="0"/>
          </a:p>
        </p:txBody>
      </p:sp>
      <p:sp>
        <p:nvSpPr>
          <p:cNvPr id="10" name="Title 1"/>
          <p:cNvSpPr txBox="1">
            <a:spLocks/>
          </p:cNvSpPr>
          <p:nvPr/>
        </p:nvSpPr>
        <p:spPr>
          <a:xfrm>
            <a:off x="175491" y="390870"/>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uLnTx/>
                <a:uFillTx/>
              </a:rPr>
              <a:t>Status 63</a:t>
            </a:r>
          </a:p>
        </p:txBody>
      </p:sp>
      <p:sp>
        <p:nvSpPr>
          <p:cNvPr id="13" name="Footer Placeholder 12"/>
          <p:cNvSpPr>
            <a:spLocks noGrp="1"/>
          </p:cNvSpPr>
          <p:nvPr>
            <p:ph type="ftr" sz="quarter" idx="11"/>
          </p:nvPr>
        </p:nvSpPr>
        <p:spPr>
          <a:xfrm>
            <a:off x="471340" y="6422420"/>
            <a:ext cx="10950805" cy="365125"/>
          </a:xfrm>
        </p:spPr>
        <p:txBody>
          <a:bodyPr/>
          <a:lstStyle/>
          <a:p>
            <a:r>
              <a:rPr lang="en-US" dirty="0"/>
              <a:t>www.taxresolutioninstitute.org                                                    info@taxresolutioninstitute.org                                                                                       (877) 829-8370</a:t>
            </a:r>
          </a:p>
        </p:txBody>
      </p:sp>
      <p:sp>
        <p:nvSpPr>
          <p:cNvPr id="14" name="Slide Number Placeholder 13"/>
          <p:cNvSpPr>
            <a:spLocks noGrp="1"/>
          </p:cNvSpPr>
          <p:nvPr>
            <p:ph type="sldNum" sz="quarter" idx="12"/>
          </p:nvPr>
        </p:nvSpPr>
        <p:spPr/>
        <p:txBody>
          <a:bodyPr/>
          <a:lstStyle/>
          <a:p>
            <a:fld id="{68C81B1B-BC7F-4EBD-9AC2-2B2BF5AF0E84}" type="slidenum">
              <a:rPr lang="en-US" smtClean="0"/>
              <a:pPr/>
              <a:t>108</a:t>
            </a:fld>
            <a:endParaRPr lang="en-US" dirty="0"/>
          </a:p>
        </p:txBody>
      </p:sp>
    </p:spTree>
    <p:extLst>
      <p:ext uri="{BB962C8B-B14F-4D97-AF65-F5344CB8AC3E}">
        <p14:creationId xmlns:p14="http://schemas.microsoft.com/office/powerpoint/2010/main" val="2583452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109</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
        <p:nvSpPr>
          <p:cNvPr id="4" name="Content Placeholder 3">
            <a:extLst>
              <a:ext uri="{FF2B5EF4-FFF2-40B4-BE49-F238E27FC236}">
                <a16:creationId xmlns:a16="http://schemas.microsoft.com/office/drawing/2014/main" id="{76A8373F-7815-4DD4-9495-ED915D232FF5}"/>
              </a:ext>
            </a:extLst>
          </p:cNvPr>
          <p:cNvSpPr>
            <a:spLocks noGrp="1"/>
          </p:cNvSpPr>
          <p:nvPr>
            <p:ph idx="1"/>
          </p:nvPr>
        </p:nvSpPr>
        <p:spPr>
          <a:xfrm>
            <a:off x="576943" y="378663"/>
            <a:ext cx="6004727" cy="1239122"/>
          </a:xfrm>
          <a:noFill/>
        </p:spPr>
        <p:txBody>
          <a:bodyPr>
            <a:normAutofit/>
          </a:bodyPr>
          <a:lstStyle/>
          <a:p>
            <a:pPr marL="0" indent="0">
              <a:buNone/>
            </a:pPr>
            <a:r>
              <a:rPr lang="en-US" sz="6000" dirty="0">
                <a:solidFill>
                  <a:schemeClr val="bg1"/>
                </a:solidFill>
                <a:latin typeface="+mj-lt"/>
              </a:rPr>
              <a:t>Story Time</a:t>
            </a:r>
          </a:p>
        </p:txBody>
      </p:sp>
      <p:sp>
        <p:nvSpPr>
          <p:cNvPr id="8" name="Speech Bubble: Oval 7">
            <a:extLst>
              <a:ext uri="{FF2B5EF4-FFF2-40B4-BE49-F238E27FC236}">
                <a16:creationId xmlns:a16="http://schemas.microsoft.com/office/drawing/2014/main" id="{21971755-BFF1-48D3-ACCA-EF576E610B29}"/>
              </a:ext>
            </a:extLst>
          </p:cNvPr>
          <p:cNvSpPr/>
          <p:nvPr/>
        </p:nvSpPr>
        <p:spPr>
          <a:xfrm>
            <a:off x="5366265" y="207210"/>
            <a:ext cx="3737987" cy="1527349"/>
          </a:xfrm>
          <a:prstGeom prst="wedgeEllipseCallout">
            <a:avLst>
              <a:gd name="adj1" fmla="val 80223"/>
              <a:gd name="adj2" fmla="val 6280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Get Grandma off the hook…</a:t>
            </a:r>
          </a:p>
        </p:txBody>
      </p:sp>
      <p:sp>
        <p:nvSpPr>
          <p:cNvPr id="2" name="Rectangle 1">
            <a:extLst>
              <a:ext uri="{FF2B5EF4-FFF2-40B4-BE49-F238E27FC236}">
                <a16:creationId xmlns:a16="http://schemas.microsoft.com/office/drawing/2014/main" id="{DEC4EEFC-B138-4112-946A-CC481E11E36F}"/>
              </a:ext>
            </a:extLst>
          </p:cNvPr>
          <p:cNvSpPr/>
          <p:nvPr/>
        </p:nvSpPr>
        <p:spPr>
          <a:xfrm>
            <a:off x="403122" y="1803254"/>
            <a:ext cx="11385755" cy="4220130"/>
          </a:xfrm>
          <a:prstGeom prst="rect">
            <a:avLst/>
          </a:prstGeom>
        </p:spPr>
        <p:txBody>
          <a:bodyPr wrap="square">
            <a:spAutoFit/>
          </a:bodyPr>
          <a:lstStyle/>
          <a:p>
            <a:pPr>
              <a:lnSpc>
                <a:spcPct val="107000"/>
              </a:lnSpc>
              <a:spcAft>
                <a:spcPts val="800"/>
              </a:spcAft>
            </a:pPr>
            <a:r>
              <a:rPr lang="en-US" sz="40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Payroll taxes/trust fund assessment</a:t>
            </a:r>
            <a:endParaRPr lang="en-US" sz="4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4000" dirty="0">
                <a:solidFill>
                  <a:schemeClr val="bg1"/>
                </a:solidFill>
                <a:latin typeface="Calibri" panose="020F0502020204030204" pitchFamily="34" charset="0"/>
                <a:ea typeface="Calibri" panose="020F0502020204030204" pitchFamily="34" charset="0"/>
                <a:cs typeface="Times New Roman" panose="02020603050405020304" pitchFamily="18" charset="0"/>
              </a:rPr>
              <a:t>Teresa (realtor) construction company with daughters on the hook</a:t>
            </a:r>
            <a:endParaRPr lang="en-US" sz="4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4000" dirty="0">
                <a:solidFill>
                  <a:schemeClr val="bg1"/>
                </a:solidFill>
                <a:latin typeface="Calibri" panose="020F0502020204030204" pitchFamily="34" charset="0"/>
                <a:ea typeface="Calibri" panose="020F0502020204030204" pitchFamily="34" charset="0"/>
                <a:cs typeface="Times New Roman" panose="02020603050405020304" pitchFamily="18" charset="0"/>
              </a:rPr>
              <a:t>Tell story about grandma getting assessed and IRS reaching for other people to be personally liable/accountant bookkeeper bank signatories</a:t>
            </a:r>
            <a:endParaRPr lang="en-US" sz="4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1149230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881063" y="3107261"/>
            <a:ext cx="10429875" cy="827820"/>
          </a:xfrm>
        </p:spPr>
        <p:txBody>
          <a:bodyPr>
            <a:noAutofit/>
          </a:bodyPr>
          <a:lstStyle/>
          <a:p>
            <a:pPr marL="0" indent="0" algn="ctr">
              <a:buNone/>
            </a:pPr>
            <a:r>
              <a:rPr lang="en-US" sz="5400" dirty="0">
                <a:solidFill>
                  <a:schemeClr val="bg1"/>
                </a:solidFill>
                <a:latin typeface="+mj-lt"/>
              </a:rPr>
              <a:t>Installment Agreements</a:t>
            </a:r>
            <a:endParaRPr lang="en-US" sz="4400" dirty="0">
              <a:solidFill>
                <a:schemeClr val="bg1"/>
              </a:solidFill>
              <a:latin typeface="+mj-lt"/>
            </a:endParaRPr>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857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1078" y="1421131"/>
            <a:ext cx="11477625" cy="5714683"/>
          </a:xfrm>
        </p:spPr>
        <p:txBody>
          <a:bodyPr>
            <a:normAutofit/>
          </a:bodyPr>
          <a:lstStyle/>
          <a:p>
            <a:pPr marL="0" indent="0">
              <a:buNone/>
            </a:pPr>
            <a:r>
              <a:rPr lang="en-US" sz="3600" dirty="0">
                <a:solidFill>
                  <a:schemeClr val="bg1"/>
                </a:solidFill>
                <a:latin typeface="+mj-lt"/>
              </a:rPr>
              <a:t>Installment Agreement</a:t>
            </a:r>
          </a:p>
          <a:p>
            <a:pPr marL="0" indent="0">
              <a:buNone/>
            </a:pPr>
            <a:endParaRPr lang="en-US" dirty="0">
              <a:solidFill>
                <a:schemeClr val="bg1"/>
              </a:solidFill>
              <a:latin typeface="+mj-lt"/>
            </a:endParaRPr>
          </a:p>
          <a:p>
            <a:pPr marL="571500"/>
            <a:r>
              <a:rPr lang="en-US" dirty="0">
                <a:solidFill>
                  <a:schemeClr val="bg1"/>
                </a:solidFill>
                <a:latin typeface="+mj-lt"/>
              </a:rPr>
              <a:t>A payment plan between taxpayer and the Government</a:t>
            </a:r>
          </a:p>
          <a:p>
            <a:pPr marL="571500"/>
            <a:r>
              <a:rPr lang="en-US" dirty="0">
                <a:solidFill>
                  <a:schemeClr val="bg1"/>
                </a:solidFill>
                <a:latin typeface="+mj-lt"/>
              </a:rPr>
              <a:t>Some agreements require the full payment of the tax liability</a:t>
            </a:r>
          </a:p>
          <a:p>
            <a:pPr marL="571500"/>
            <a:r>
              <a:rPr lang="en-US" dirty="0">
                <a:solidFill>
                  <a:schemeClr val="bg1"/>
                </a:solidFill>
                <a:latin typeface="+mj-lt"/>
              </a:rPr>
              <a:t>Other agreements allow the taxpayer to partially pay their liability in monthly installments based upon their ability (or inability) to pay over time</a:t>
            </a:r>
          </a:p>
          <a:p>
            <a:pPr marL="571500"/>
            <a:r>
              <a:rPr lang="en-US" dirty="0">
                <a:solidFill>
                  <a:schemeClr val="bg1"/>
                </a:solidFill>
                <a:latin typeface="+mj-lt"/>
              </a:rPr>
              <a:t>Taxpayer must be in and remain in compliance</a:t>
            </a:r>
          </a:p>
          <a:p>
            <a:pPr marL="571500"/>
            <a:r>
              <a:rPr lang="en-US" dirty="0">
                <a:solidFill>
                  <a:schemeClr val="bg1"/>
                </a:solidFill>
                <a:latin typeface="+mj-lt"/>
              </a:rPr>
              <a:t>IRS has ten-year statute of limitations on “active” collection </a:t>
            </a:r>
          </a:p>
          <a:p>
            <a:endParaRPr lang="en-US" dirty="0"/>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111</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6318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5853" y="1143317"/>
            <a:ext cx="11268075" cy="5714683"/>
          </a:xfrm>
        </p:spPr>
        <p:txBody>
          <a:bodyPr>
            <a:normAutofit/>
          </a:bodyPr>
          <a:lstStyle/>
          <a:p>
            <a:pPr marL="0" indent="0">
              <a:buNone/>
            </a:pPr>
            <a:r>
              <a:rPr lang="en-US" sz="3600" dirty="0">
                <a:solidFill>
                  <a:schemeClr val="bg1"/>
                </a:solidFill>
                <a:latin typeface="+mj-lt"/>
              </a:rPr>
              <a:t>Streamlined Installment Agreement</a:t>
            </a:r>
          </a:p>
          <a:p>
            <a:pPr marL="0" indent="0">
              <a:buNone/>
            </a:pPr>
            <a:endParaRPr lang="en-US" sz="1400" dirty="0">
              <a:solidFill>
                <a:schemeClr val="bg1"/>
              </a:solidFill>
              <a:latin typeface="+mj-lt"/>
            </a:endParaRPr>
          </a:p>
          <a:p>
            <a:pPr marL="514350" indent="-285750">
              <a:tabLst>
                <a:tab pos="571500" algn="l"/>
              </a:tabLst>
            </a:pPr>
            <a:r>
              <a:rPr lang="en-US" dirty="0">
                <a:solidFill>
                  <a:schemeClr val="bg1"/>
                </a:solidFill>
                <a:latin typeface="+mj-lt"/>
              </a:rPr>
              <a:t>Taxpayer is in compliance and able to full-pay their liability over time (up to 72 months)</a:t>
            </a:r>
          </a:p>
          <a:p>
            <a:pPr marL="514350" indent="-285750">
              <a:tabLst>
                <a:tab pos="571500" algn="l"/>
              </a:tabLst>
            </a:pPr>
            <a:r>
              <a:rPr lang="en-US" dirty="0">
                <a:solidFill>
                  <a:schemeClr val="bg1"/>
                </a:solidFill>
                <a:latin typeface="+mj-lt"/>
              </a:rPr>
              <a:t>Taxpayer owes less than $25,000</a:t>
            </a:r>
          </a:p>
          <a:p>
            <a:pPr marL="514350" indent="-285750">
              <a:tabLst>
                <a:tab pos="571500" algn="l"/>
              </a:tabLst>
            </a:pPr>
            <a:r>
              <a:rPr lang="en-US" dirty="0">
                <a:solidFill>
                  <a:schemeClr val="bg1"/>
                </a:solidFill>
                <a:latin typeface="+mj-lt"/>
              </a:rPr>
              <a:t>Taxpayer owes less than $50,000</a:t>
            </a:r>
          </a:p>
          <a:p>
            <a:pPr marL="514350" indent="-285750">
              <a:tabLst>
                <a:tab pos="571500" algn="l"/>
              </a:tabLst>
            </a:pPr>
            <a:r>
              <a:rPr lang="en-US" dirty="0">
                <a:solidFill>
                  <a:schemeClr val="bg1"/>
                </a:solidFill>
                <a:latin typeface="+mj-lt"/>
              </a:rPr>
              <a:t>Representation fees are lower but installment payments are typically higher</a:t>
            </a:r>
          </a:p>
          <a:p>
            <a:pPr marL="514350" indent="-285750">
              <a:tabLst>
                <a:tab pos="571500" algn="l"/>
              </a:tabLst>
            </a:pPr>
            <a:r>
              <a:rPr lang="en-US" dirty="0">
                <a:solidFill>
                  <a:schemeClr val="bg1"/>
                </a:solidFill>
                <a:latin typeface="+mj-lt"/>
              </a:rPr>
              <a:t>If client is “uncollectable” this type of agreement will not work</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112</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426650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3925" y="751441"/>
            <a:ext cx="11268075" cy="5714683"/>
          </a:xfrm>
        </p:spPr>
        <p:txBody>
          <a:bodyPr>
            <a:normAutofit/>
          </a:bodyPr>
          <a:lstStyle/>
          <a:p>
            <a:pPr marL="0" indent="0">
              <a:buNone/>
            </a:pPr>
            <a:r>
              <a:rPr lang="en-US" sz="4000" dirty="0">
                <a:solidFill>
                  <a:schemeClr val="bg1"/>
                </a:solidFill>
                <a:latin typeface="+mj-lt"/>
              </a:rPr>
              <a:t>Streamlined Installment Agreements</a:t>
            </a:r>
          </a:p>
          <a:p>
            <a:pPr marL="0" indent="0">
              <a:buNone/>
            </a:pPr>
            <a:endParaRPr lang="en-US" sz="1600" dirty="0">
              <a:solidFill>
                <a:schemeClr val="bg1"/>
              </a:solidFill>
              <a:latin typeface="+mj-lt"/>
            </a:endParaRPr>
          </a:p>
          <a:p>
            <a:pPr marL="0" indent="0">
              <a:buNone/>
            </a:pPr>
            <a:endParaRPr lang="en-US" sz="1600" dirty="0">
              <a:solidFill>
                <a:schemeClr val="bg1"/>
              </a:solidFill>
              <a:latin typeface="+mj-lt"/>
            </a:endParaRPr>
          </a:p>
          <a:p>
            <a:pPr marL="0" indent="0">
              <a:buNone/>
            </a:pPr>
            <a:endParaRPr lang="en-US" sz="1600" dirty="0">
              <a:solidFill>
                <a:schemeClr val="bg1"/>
              </a:solidFill>
              <a:latin typeface="+mj-lt"/>
            </a:endParaRPr>
          </a:p>
          <a:p>
            <a:pPr marL="0" indent="0">
              <a:buNone/>
            </a:pPr>
            <a:endParaRPr lang="en-US" sz="1600" dirty="0">
              <a:solidFill>
                <a:schemeClr val="bg1"/>
              </a:solidFill>
              <a:latin typeface="+mj-lt"/>
            </a:endParaRPr>
          </a:p>
          <a:p>
            <a:pPr marL="514350" indent="-285750">
              <a:tabLst>
                <a:tab pos="571500" algn="l"/>
              </a:tabLst>
            </a:pPr>
            <a:r>
              <a:rPr lang="en-US" sz="3200" dirty="0">
                <a:solidFill>
                  <a:schemeClr val="bg1"/>
                </a:solidFill>
                <a:latin typeface="+mj-lt"/>
              </a:rPr>
              <a:t>Maximum amount increased from $50,000 to $100,000</a:t>
            </a:r>
          </a:p>
          <a:p>
            <a:pPr marL="514350" indent="-285750">
              <a:tabLst>
                <a:tab pos="571500" algn="l"/>
              </a:tabLst>
            </a:pPr>
            <a:r>
              <a:rPr lang="en-US" sz="3200" dirty="0">
                <a:solidFill>
                  <a:schemeClr val="bg1"/>
                </a:solidFill>
                <a:latin typeface="+mj-lt"/>
              </a:rPr>
              <a:t>Payment term increased from 72 months to 84 months</a:t>
            </a:r>
          </a:p>
          <a:p>
            <a:pPr marL="514350" indent="-285750">
              <a:tabLst>
                <a:tab pos="571500" algn="l"/>
              </a:tabLst>
            </a:pPr>
            <a:r>
              <a:rPr lang="en-US" sz="3200" dirty="0">
                <a:solidFill>
                  <a:schemeClr val="bg1"/>
                </a:solidFill>
                <a:latin typeface="+mj-lt"/>
              </a:rPr>
              <a:t>No substantiation required</a:t>
            </a:r>
          </a:p>
          <a:p>
            <a:pPr marL="514350" indent="-285750">
              <a:tabLst>
                <a:tab pos="571500" algn="l"/>
              </a:tabLst>
            </a:pPr>
            <a:r>
              <a:rPr lang="en-US" sz="3200" dirty="0">
                <a:solidFill>
                  <a:schemeClr val="bg1"/>
                </a:solidFill>
                <a:latin typeface="+mj-lt"/>
              </a:rPr>
              <a:t>Must be paid by direct debit or deducted from paycheck</a:t>
            </a:r>
          </a:p>
          <a:p>
            <a:pPr marL="514350" indent="-285750">
              <a:tabLst>
                <a:tab pos="571500" algn="l"/>
              </a:tabLst>
            </a:pPr>
            <a:r>
              <a:rPr lang="en-US" sz="3200" dirty="0">
                <a:solidFill>
                  <a:schemeClr val="bg1"/>
                </a:solidFill>
                <a:latin typeface="+mj-lt"/>
              </a:rPr>
              <a:t>A lien may or may not be filed</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113</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388961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44618" y="936107"/>
            <a:ext cx="11312921" cy="5714683"/>
          </a:xfrm>
        </p:spPr>
        <p:txBody>
          <a:bodyPr>
            <a:noAutofit/>
          </a:bodyPr>
          <a:lstStyle/>
          <a:p>
            <a:pPr marL="0" indent="0">
              <a:buNone/>
            </a:pPr>
            <a:r>
              <a:rPr lang="en-US" sz="4000" dirty="0">
                <a:solidFill>
                  <a:schemeClr val="bg1"/>
                </a:solidFill>
                <a:latin typeface="+mj-lt"/>
              </a:rPr>
              <a:t>Installment Agreement Forms</a:t>
            </a:r>
          </a:p>
          <a:p>
            <a:pPr marL="0" indent="0">
              <a:buNone/>
            </a:pPr>
            <a:endParaRPr lang="en-US" sz="600" dirty="0">
              <a:solidFill>
                <a:schemeClr val="bg1"/>
              </a:solidFill>
              <a:latin typeface="+mj-lt"/>
            </a:endParaRPr>
          </a:p>
          <a:p>
            <a:pPr marL="230188" indent="0">
              <a:buNone/>
            </a:pPr>
            <a:r>
              <a:rPr lang="en-US" dirty="0">
                <a:solidFill>
                  <a:schemeClr val="bg1"/>
                </a:solidFill>
                <a:latin typeface="+mj-lt"/>
              </a:rPr>
              <a:t>433A</a:t>
            </a:r>
          </a:p>
          <a:p>
            <a:pPr marL="914400" lvl="1" indent="-684213">
              <a:buNone/>
            </a:pPr>
            <a:r>
              <a:rPr lang="en-US" sz="2800" dirty="0">
                <a:solidFill>
                  <a:schemeClr val="bg1"/>
                </a:solidFill>
                <a:latin typeface="+mj-lt"/>
              </a:rPr>
              <a:t>	Collection information statement for individuals (Revenue Officer)</a:t>
            </a:r>
          </a:p>
          <a:p>
            <a:pPr marL="230188" indent="0">
              <a:buNone/>
            </a:pPr>
            <a:r>
              <a:rPr lang="en-US" dirty="0">
                <a:solidFill>
                  <a:schemeClr val="bg1"/>
                </a:solidFill>
                <a:latin typeface="+mj-lt"/>
              </a:rPr>
              <a:t>433F</a:t>
            </a:r>
          </a:p>
          <a:p>
            <a:pPr marL="914400" lvl="1" indent="-684213">
              <a:buNone/>
            </a:pPr>
            <a:r>
              <a:rPr lang="en-US" sz="2800" dirty="0">
                <a:solidFill>
                  <a:schemeClr val="bg1"/>
                </a:solidFill>
                <a:latin typeface="+mj-lt"/>
              </a:rPr>
              <a:t>	Abridged collection information statement for individuals (automated collections)</a:t>
            </a:r>
          </a:p>
          <a:p>
            <a:pPr marL="230188" indent="0">
              <a:buNone/>
            </a:pPr>
            <a:r>
              <a:rPr lang="en-US" dirty="0">
                <a:solidFill>
                  <a:schemeClr val="bg1"/>
                </a:solidFill>
                <a:latin typeface="+mj-lt"/>
              </a:rPr>
              <a:t>433B</a:t>
            </a:r>
          </a:p>
          <a:p>
            <a:pPr marL="230188" lvl="1" indent="0">
              <a:buNone/>
            </a:pPr>
            <a:r>
              <a:rPr lang="en-US" sz="2800" dirty="0">
                <a:solidFill>
                  <a:schemeClr val="bg1"/>
                </a:solidFill>
                <a:latin typeface="+mj-lt"/>
              </a:rPr>
              <a:t>	Collection information statement for businesses</a:t>
            </a:r>
          </a:p>
          <a:p>
            <a:pPr marL="230188" indent="0">
              <a:buNone/>
            </a:pPr>
            <a:r>
              <a:rPr lang="en-US" dirty="0">
                <a:solidFill>
                  <a:schemeClr val="bg1"/>
                </a:solidFill>
                <a:latin typeface="+mj-lt"/>
              </a:rPr>
              <a:t>9465/FS</a:t>
            </a:r>
          </a:p>
          <a:p>
            <a:pPr marL="230188" lvl="1" indent="0">
              <a:buNone/>
            </a:pPr>
            <a:r>
              <a:rPr lang="en-US" sz="2800" dirty="0">
                <a:solidFill>
                  <a:schemeClr val="bg1"/>
                </a:solidFill>
                <a:latin typeface="+mj-lt"/>
              </a:rPr>
              <a:t>	Installment agreement request form</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114</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4002728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564" t="9375" r="25726" b="4573"/>
          <a:stretch/>
        </p:blipFill>
        <p:spPr bwMode="auto">
          <a:xfrm>
            <a:off x="1976582" y="306404"/>
            <a:ext cx="4552556" cy="64341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6721143" y="2761948"/>
            <a:ext cx="5023182" cy="1938992"/>
          </a:xfrm>
          <a:prstGeom prst="rect">
            <a:avLst/>
          </a:prstGeom>
          <a:noFill/>
        </p:spPr>
        <p:txBody>
          <a:bodyPr wrap="square" rtlCol="0">
            <a:spAutoFit/>
          </a:bodyPr>
          <a:lstStyle/>
          <a:p>
            <a:pPr algn="ctr"/>
            <a:r>
              <a:rPr lang="en-US" sz="2400" dirty="0">
                <a:solidFill>
                  <a:schemeClr val="bg1"/>
                </a:solidFill>
                <a:latin typeface="+mj-lt"/>
              </a:rPr>
              <a:t>Find these tips and other valuable materials on the web at </a:t>
            </a:r>
            <a:r>
              <a:rPr lang="en-US" sz="2400" dirty="0">
                <a:solidFill>
                  <a:schemeClr val="accent1">
                    <a:lumMod val="40000"/>
                    <a:lumOff val="60000"/>
                  </a:schemeClr>
                </a:solidFill>
                <a:latin typeface="+mj-lt"/>
              </a:rPr>
              <a:t>www.taxresolutioninstitute.org/200A</a:t>
            </a:r>
          </a:p>
          <a:p>
            <a:pPr algn="ctr"/>
            <a:r>
              <a:rPr lang="en-US" sz="2400" dirty="0">
                <a:solidFill>
                  <a:schemeClr val="bg1"/>
                </a:solidFill>
                <a:latin typeface="+mj-lt"/>
              </a:rPr>
              <a:t>tab or by emailing us at </a:t>
            </a:r>
            <a:r>
              <a:rPr lang="en-US" sz="2400" dirty="0">
                <a:solidFill>
                  <a:schemeClr val="accent1">
                    <a:lumMod val="40000"/>
                    <a:lumOff val="60000"/>
                  </a:schemeClr>
                </a:solidFill>
                <a:latin typeface="+mj-lt"/>
              </a:rPr>
              <a:t>info@taxresolutioninstitute.com </a:t>
            </a:r>
          </a:p>
        </p:txBody>
      </p:sp>
      <p:sp>
        <p:nvSpPr>
          <p:cNvPr id="2" name="TextBox 1"/>
          <p:cNvSpPr txBox="1"/>
          <p:nvPr/>
        </p:nvSpPr>
        <p:spPr>
          <a:xfrm>
            <a:off x="1976582" y="611349"/>
            <a:ext cx="2492943" cy="338554"/>
          </a:xfrm>
          <a:prstGeom prst="rect">
            <a:avLst/>
          </a:prstGeom>
          <a:solidFill>
            <a:schemeClr val="bg1"/>
          </a:solidFill>
        </p:spPr>
        <p:txBody>
          <a:bodyPr wrap="square" rtlCol="0">
            <a:spAutoFit/>
          </a:bodyPr>
          <a:lstStyle/>
          <a:p>
            <a:r>
              <a:rPr lang="en-US" sz="1600" b="1" dirty="0"/>
              <a:t>Installment Agreements</a:t>
            </a:r>
          </a:p>
        </p:txBody>
      </p:sp>
      <p:sp>
        <p:nvSpPr>
          <p:cNvPr id="3" name="Slide Number Placeholder 2"/>
          <p:cNvSpPr>
            <a:spLocks noGrp="1"/>
          </p:cNvSpPr>
          <p:nvPr>
            <p:ph type="sldNum" sz="quarter" idx="12"/>
          </p:nvPr>
        </p:nvSpPr>
        <p:spPr/>
        <p:txBody>
          <a:bodyPr/>
          <a:lstStyle/>
          <a:p>
            <a:fld id="{68C81B1B-BC7F-4EBD-9AC2-2B2BF5AF0E84}" type="slidenum">
              <a:rPr lang="en-US" smtClean="0"/>
              <a:pPr/>
              <a:t>115</a:t>
            </a:fld>
            <a:endParaRPr lang="en-US" dirty="0"/>
          </a:p>
        </p:txBody>
      </p:sp>
    </p:spTree>
    <p:extLst>
      <p:ext uri="{BB962C8B-B14F-4D97-AF65-F5344CB8AC3E}">
        <p14:creationId xmlns:p14="http://schemas.microsoft.com/office/powerpoint/2010/main" val="3652255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763792" y="2561991"/>
            <a:ext cx="10664416" cy="223189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5400" b="0" i="0" u="none" strike="noStrike" kern="1200" cap="none" spc="0" normalizeH="0" baseline="0" noProof="0" dirty="0">
                <a:ln>
                  <a:noFill/>
                </a:ln>
                <a:solidFill>
                  <a:srgbClr val="FFFF00"/>
                </a:solidFill>
                <a:effectLst/>
                <a:uLnTx/>
                <a:uFillTx/>
                <a:latin typeface="+mn-lt"/>
              </a:rPr>
              <a:t>Streamlined Installment </a:t>
            </a:r>
            <a:r>
              <a:rPr lang="en-US" sz="5400" noProof="0" dirty="0">
                <a:solidFill>
                  <a:srgbClr val="FFFF00"/>
                </a:solidFill>
                <a:latin typeface="+mn-lt"/>
              </a:rPr>
              <a:t>A</a:t>
            </a:r>
            <a:r>
              <a:rPr kumimoji="0" lang="en-US" sz="5400" b="0" i="0" u="none" strike="noStrike" kern="1200" cap="none" spc="0" normalizeH="0" baseline="0" noProof="0" dirty="0">
                <a:ln>
                  <a:noFill/>
                </a:ln>
                <a:solidFill>
                  <a:srgbClr val="FFFF00"/>
                </a:solidFill>
                <a:effectLst/>
                <a:uLnTx/>
                <a:uFillTx/>
                <a:latin typeface="+mn-lt"/>
              </a:rPr>
              <a:t>greements</a:t>
            </a:r>
          </a:p>
          <a:p>
            <a:pPr marL="0" marR="0" lvl="0" indent="0" defTabSz="914400" rtl="0" eaLnBrk="1" fontAlgn="auto" latinLnBrk="0" hangingPunct="1">
              <a:lnSpc>
                <a:spcPct val="100000"/>
              </a:lnSpc>
              <a:spcBef>
                <a:spcPct val="0"/>
              </a:spcBef>
              <a:spcAft>
                <a:spcPts val="0"/>
              </a:spcAft>
              <a:buClrTx/>
              <a:buSzTx/>
              <a:buFontTx/>
              <a:buNone/>
              <a:tabLst/>
              <a:defRPr/>
            </a:pPr>
            <a:endParaRPr lang="en-US" sz="1000" dirty="0">
              <a:latin typeface="+mn-lt"/>
            </a:endParaRPr>
          </a:p>
          <a:p>
            <a:pPr marL="0" marR="0" lvl="0" indent="0" defTabSz="914400" rtl="0" eaLnBrk="1" fontAlgn="auto" latinLnBrk="0" hangingPunct="1">
              <a:lnSpc>
                <a:spcPct val="100000"/>
              </a:lnSpc>
              <a:spcBef>
                <a:spcPct val="0"/>
              </a:spcBef>
              <a:spcAft>
                <a:spcPts val="0"/>
              </a:spcAft>
              <a:buClrTx/>
              <a:buSzTx/>
              <a:buFontTx/>
              <a:buNone/>
              <a:tabLst/>
              <a:defRPr/>
            </a:pPr>
            <a:r>
              <a:rPr lang="en-US" sz="3200" i="1" kern="0" noProof="0" dirty="0">
                <a:solidFill>
                  <a:schemeClr val="bg1"/>
                </a:solidFill>
              </a:rPr>
              <a:t>Earn </a:t>
            </a:r>
            <a:r>
              <a:rPr kumimoji="0" lang="en-US" sz="3200" b="0" i="1" u="none" strike="noStrike" kern="0" cap="none" spc="0" normalizeH="0" baseline="0" noProof="0" dirty="0">
                <a:ln>
                  <a:noFill/>
                </a:ln>
                <a:solidFill>
                  <a:schemeClr val="bg1"/>
                </a:solidFill>
                <a:effectLst/>
                <a:uLnTx/>
                <a:uFillTx/>
              </a:rPr>
              <a:t>$1,000 - $2,500 each</a:t>
            </a:r>
          </a:p>
          <a:p>
            <a:pPr marL="914400" marR="0" lvl="4" indent="0" defTabSz="914400" eaLnBrk="1" fontAlgn="auto" latinLnBrk="0" hangingPunct="1">
              <a:lnSpc>
                <a:spcPct val="100000"/>
              </a:lnSpc>
              <a:spcBef>
                <a:spcPct val="0"/>
              </a:spcBef>
              <a:spcAft>
                <a:spcPts val="0"/>
              </a:spcAft>
              <a:buClrTx/>
              <a:buSzTx/>
              <a:buFontTx/>
              <a:buNone/>
              <a:tabLst/>
              <a:defRPr/>
            </a:pPr>
            <a:endParaRPr kumimoji="0" lang="en-US" sz="2400" b="0" i="0" u="none" strike="noStrike" kern="0" cap="none" spc="0" normalizeH="0" baseline="0" noProof="0" dirty="0">
              <a:ln>
                <a:noFill/>
              </a:ln>
              <a:effectLst/>
              <a:uLnTx/>
              <a:uFillTx/>
            </a:endParaRPr>
          </a:p>
        </p:txBody>
      </p:sp>
      <p:sp>
        <p:nvSpPr>
          <p:cNvPr id="10" name="Title 1"/>
          <p:cNvSpPr txBox="1">
            <a:spLocks/>
          </p:cNvSpPr>
          <p:nvPr/>
        </p:nvSpPr>
        <p:spPr>
          <a:xfrm>
            <a:off x="175491" y="918665"/>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dirty="0">
                <a:ln>
                  <a:noFill/>
                </a:ln>
                <a:solidFill>
                  <a:schemeClr val="bg1"/>
                </a:solidFill>
                <a:effectLst/>
                <a:uLnTx/>
                <a:uFillTx/>
              </a:rPr>
              <a:t>Low Hanging Fruit</a:t>
            </a:r>
            <a:r>
              <a:rPr lang="en-US" sz="8000" dirty="0">
                <a:solidFill>
                  <a:schemeClr val="bg1"/>
                </a:solidFill>
              </a:rPr>
              <a:t> #3</a:t>
            </a:r>
            <a:endParaRPr kumimoji="0" lang="en-US" sz="8000" b="0" i="0" u="none" strike="noStrike" kern="1200" cap="none" spc="0" normalizeH="0" baseline="0" noProof="0" dirty="0">
              <a:ln>
                <a:noFill/>
              </a:ln>
              <a:solidFill>
                <a:schemeClr val="bg1"/>
              </a:solidFill>
              <a:effectLst/>
              <a:uLnTx/>
              <a:uFillTx/>
            </a:endParaRPr>
          </a:p>
        </p:txBody>
      </p:sp>
      <p:sp>
        <p:nvSpPr>
          <p:cNvPr id="13" name="Footer Placeholder 12"/>
          <p:cNvSpPr>
            <a:spLocks noGrp="1"/>
          </p:cNvSpPr>
          <p:nvPr>
            <p:ph type="ftr" sz="quarter" idx="11"/>
          </p:nvPr>
        </p:nvSpPr>
        <p:spPr>
          <a:xfrm>
            <a:off x="471340" y="6422420"/>
            <a:ext cx="10950805" cy="365125"/>
          </a:xfrm>
        </p:spPr>
        <p:txBody>
          <a:bodyPr/>
          <a:lstStyle/>
          <a:p>
            <a:r>
              <a:rPr lang="en-US" dirty="0"/>
              <a:t>www.taxresolutioninstitute.org                                                    info@taxresolutioninstitute.org                                                                                       (877) 829-8370</a:t>
            </a:r>
          </a:p>
        </p:txBody>
      </p:sp>
      <p:sp>
        <p:nvSpPr>
          <p:cNvPr id="14" name="Slide Number Placeholder 13"/>
          <p:cNvSpPr>
            <a:spLocks noGrp="1"/>
          </p:cNvSpPr>
          <p:nvPr>
            <p:ph type="sldNum" sz="quarter" idx="12"/>
          </p:nvPr>
        </p:nvSpPr>
        <p:spPr/>
        <p:txBody>
          <a:bodyPr/>
          <a:lstStyle/>
          <a:p>
            <a:fld id="{68C81B1B-BC7F-4EBD-9AC2-2B2BF5AF0E84}" type="slidenum">
              <a:rPr lang="en-US" smtClean="0"/>
              <a:pPr/>
              <a:t>116</a:t>
            </a:fld>
            <a:endParaRPr lang="en-US" dirty="0"/>
          </a:p>
        </p:txBody>
      </p:sp>
    </p:spTree>
    <p:extLst>
      <p:ext uri="{BB962C8B-B14F-4D97-AF65-F5344CB8AC3E}">
        <p14:creationId xmlns:p14="http://schemas.microsoft.com/office/powerpoint/2010/main" val="1735850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1292700" y="1250704"/>
            <a:ext cx="10664416" cy="462538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b="0" i="0" u="none" strike="noStrike" kern="1200" cap="none" spc="0" normalizeH="0" baseline="0" noProof="0" dirty="0">
                <a:ln>
                  <a:noFill/>
                </a:ln>
                <a:solidFill>
                  <a:schemeClr val="bg1"/>
                </a:solidFill>
                <a:effectLst/>
                <a:uLnTx/>
                <a:uFillTx/>
                <a:latin typeface="+mn-lt"/>
              </a:rPr>
              <a:t>Your expertise </a:t>
            </a:r>
            <a:r>
              <a:rPr lang="en-US" dirty="0">
                <a:solidFill>
                  <a:schemeClr val="bg1"/>
                </a:solidFill>
                <a:latin typeface="+mn-lt"/>
              </a:rPr>
              <a:t>should dictate the </a:t>
            </a:r>
            <a:r>
              <a:rPr kumimoji="0" lang="en-US" b="0" i="0" u="none" strike="noStrike" kern="1200" cap="none" spc="0" normalizeH="0" baseline="0" noProof="0" dirty="0">
                <a:ln>
                  <a:noFill/>
                </a:ln>
                <a:solidFill>
                  <a:schemeClr val="bg1"/>
                </a:solidFill>
                <a:effectLst/>
                <a:uLnTx/>
                <a:uFillTx/>
                <a:latin typeface="+mn-lt"/>
              </a:rPr>
              <a:t>fees you charge, not the time you spend…</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2000" b="0" i="0" u="none" strike="noStrike" kern="1200" cap="none" spc="0" normalizeH="0" baseline="0" noProof="0" dirty="0">
              <a:ln>
                <a:noFill/>
              </a:ln>
              <a:solidFill>
                <a:schemeClr val="bg1"/>
              </a:solidFill>
              <a:effectLst/>
              <a:uLnTx/>
              <a:uFillTx/>
              <a:latin typeface="+mn-lt"/>
            </a:endParaRPr>
          </a:p>
          <a:p>
            <a:pPr marL="1198563" marR="0" lvl="0" indent="-6858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solidFill>
                  <a:schemeClr val="bg1"/>
                </a:solidFill>
                <a:latin typeface="+mn-lt"/>
              </a:rPr>
              <a:t>A streamlined installment agreement requires more than just making a call…</a:t>
            </a:r>
          </a:p>
        </p:txBody>
      </p:sp>
      <p:sp>
        <p:nvSpPr>
          <p:cNvPr id="10" name="Title 1"/>
          <p:cNvSpPr txBox="1">
            <a:spLocks/>
          </p:cNvSpPr>
          <p:nvPr/>
        </p:nvSpPr>
        <p:spPr>
          <a:xfrm>
            <a:off x="175491" y="470884"/>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uLnTx/>
                <a:uFillTx/>
              </a:rPr>
              <a:t>IRS Streamlined </a:t>
            </a:r>
            <a:r>
              <a:rPr lang="en-US" sz="4800" dirty="0">
                <a:solidFill>
                  <a:srgbClr val="FFFF00"/>
                </a:solidFill>
              </a:rPr>
              <a:t>Installment Agreements</a:t>
            </a:r>
            <a:endParaRPr kumimoji="0" lang="en-US" sz="4800" b="0" i="0" u="none" strike="noStrike" kern="1200" cap="none" spc="0" normalizeH="0" baseline="0" noProof="0" dirty="0">
              <a:ln>
                <a:noFill/>
              </a:ln>
              <a:solidFill>
                <a:srgbClr val="FFFF00"/>
              </a:solidFill>
              <a:effectLst/>
              <a:uLnTx/>
              <a:uFillTx/>
            </a:endParaRPr>
          </a:p>
        </p:txBody>
      </p:sp>
      <p:sp>
        <p:nvSpPr>
          <p:cNvPr id="13" name="Footer Placeholder 12"/>
          <p:cNvSpPr>
            <a:spLocks noGrp="1"/>
          </p:cNvSpPr>
          <p:nvPr>
            <p:ph type="ftr" sz="quarter" idx="11"/>
          </p:nvPr>
        </p:nvSpPr>
        <p:spPr>
          <a:xfrm>
            <a:off x="471340" y="6422420"/>
            <a:ext cx="10950805" cy="365125"/>
          </a:xfrm>
        </p:spPr>
        <p:txBody>
          <a:bodyPr/>
          <a:lstStyle/>
          <a:p>
            <a:r>
              <a:rPr lang="en-US" dirty="0"/>
              <a:t>www.taxresolutioninstitute.org                                                    info@taxresolutioninstitute.org                                                                                       (877) 829-8370</a:t>
            </a:r>
          </a:p>
        </p:txBody>
      </p:sp>
      <p:sp>
        <p:nvSpPr>
          <p:cNvPr id="14" name="Slide Number Placeholder 13"/>
          <p:cNvSpPr>
            <a:spLocks noGrp="1"/>
          </p:cNvSpPr>
          <p:nvPr>
            <p:ph type="sldNum" sz="quarter" idx="12"/>
          </p:nvPr>
        </p:nvSpPr>
        <p:spPr/>
        <p:txBody>
          <a:bodyPr/>
          <a:lstStyle/>
          <a:p>
            <a:fld id="{68C81B1B-BC7F-4EBD-9AC2-2B2BF5AF0E84}" type="slidenum">
              <a:rPr lang="en-US" smtClean="0"/>
              <a:pPr/>
              <a:t>117</a:t>
            </a:fld>
            <a:endParaRPr lang="en-US" dirty="0"/>
          </a:p>
        </p:txBody>
      </p:sp>
    </p:spTree>
    <p:extLst>
      <p:ext uri="{BB962C8B-B14F-4D97-AF65-F5344CB8AC3E}">
        <p14:creationId xmlns:p14="http://schemas.microsoft.com/office/powerpoint/2010/main" val="3267153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1429731" y="1500870"/>
            <a:ext cx="10664416" cy="4625382"/>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b="0" i="0" u="none" strike="noStrike" kern="1200" cap="none" spc="0" normalizeH="0" baseline="0" noProof="0" dirty="0">
                <a:ln>
                  <a:noFill/>
                </a:ln>
                <a:solidFill>
                  <a:schemeClr val="bg1"/>
                </a:solidFill>
                <a:effectLst/>
                <a:uLnTx/>
                <a:uFillTx/>
                <a:latin typeface="+mn-lt"/>
              </a:rPr>
              <a:t>Things to consider…</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2000" b="0" i="0" u="none" strike="noStrike" kern="1200" cap="none" spc="0" normalizeH="0" baseline="0" noProof="0" dirty="0">
              <a:ln>
                <a:noFill/>
              </a:ln>
              <a:solidFill>
                <a:schemeClr val="bg1"/>
              </a:solidFill>
              <a:effectLst/>
              <a:uLnTx/>
              <a:uFillTx/>
              <a:latin typeface="+mn-lt"/>
            </a:endParaRPr>
          </a:p>
          <a:p>
            <a:pPr marL="1198563" marR="0" lvl="0" indent="-6858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solidFill>
                  <a:schemeClr val="bg1"/>
                </a:solidFill>
                <a:latin typeface="+mn-lt"/>
              </a:rPr>
              <a:t>Does the client owe $25,000 or less?</a:t>
            </a:r>
          </a:p>
          <a:p>
            <a:pPr marL="1198563" marR="0" lvl="0" indent="-6858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bg1"/>
                </a:solidFill>
                <a:effectLst/>
                <a:uLnTx/>
                <a:uFillTx/>
                <a:latin typeface="+mn-lt"/>
              </a:rPr>
              <a:t>Does the client owe $50,000 or less?</a:t>
            </a:r>
          </a:p>
          <a:p>
            <a:pPr marL="1198563" marR="0" lvl="0" indent="-6858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bg1"/>
                </a:solidFill>
                <a:effectLst/>
                <a:uLnTx/>
                <a:uFillTx/>
                <a:latin typeface="+mn-lt"/>
              </a:rPr>
              <a:t>Does the client owe $100,000 or less?</a:t>
            </a:r>
          </a:p>
          <a:p>
            <a:pPr marL="1198563" marR="0" lvl="0" indent="-6858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solidFill>
                  <a:schemeClr val="bg1"/>
                </a:solidFill>
                <a:latin typeface="+mn-lt"/>
              </a:rPr>
              <a:t>Did you advise the client to pay down their liability if they owe more?</a:t>
            </a:r>
            <a:endParaRPr kumimoji="0" lang="en-US" b="0" i="0" u="none" strike="noStrike" kern="1200" cap="none" spc="0" normalizeH="0" baseline="0" noProof="0" dirty="0">
              <a:ln>
                <a:noFill/>
              </a:ln>
              <a:solidFill>
                <a:schemeClr val="bg1"/>
              </a:solidFill>
              <a:effectLst/>
              <a:uLnTx/>
              <a:uFillTx/>
              <a:latin typeface="+mn-lt"/>
            </a:endParaRPr>
          </a:p>
          <a:p>
            <a:pPr marL="1198563" marR="0" lvl="0" indent="-6858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bg1"/>
                </a:solidFill>
                <a:effectLst/>
                <a:uLnTx/>
                <a:uFillTx/>
                <a:latin typeface="+mn-lt"/>
              </a:rPr>
              <a:t>Is the client in current</a:t>
            </a:r>
            <a:r>
              <a:rPr lang="en-US" dirty="0">
                <a:solidFill>
                  <a:schemeClr val="bg1"/>
                </a:solidFill>
                <a:latin typeface="+mn-lt"/>
              </a:rPr>
              <a:t> compliance?</a:t>
            </a:r>
          </a:p>
          <a:p>
            <a:pPr marL="1198563" marR="0" lvl="0" indent="-6858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bg1"/>
                </a:solidFill>
                <a:effectLst/>
                <a:uLnTx/>
                <a:uFillTx/>
                <a:latin typeface="+mn-lt"/>
              </a:rPr>
              <a:t>Have recent tax filing</a:t>
            </a:r>
            <a:r>
              <a:rPr lang="en-US" dirty="0">
                <a:solidFill>
                  <a:schemeClr val="bg1"/>
                </a:solidFill>
                <a:latin typeface="+mn-lt"/>
              </a:rPr>
              <a:t>s posted?</a:t>
            </a:r>
          </a:p>
        </p:txBody>
      </p:sp>
      <p:sp>
        <p:nvSpPr>
          <p:cNvPr id="10" name="Title 1"/>
          <p:cNvSpPr txBox="1">
            <a:spLocks/>
          </p:cNvSpPr>
          <p:nvPr/>
        </p:nvSpPr>
        <p:spPr>
          <a:xfrm>
            <a:off x="175491" y="470884"/>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uLnTx/>
                <a:uFillTx/>
              </a:rPr>
              <a:t>IRS Streamlined </a:t>
            </a:r>
            <a:r>
              <a:rPr lang="en-US" sz="4800" dirty="0">
                <a:solidFill>
                  <a:srgbClr val="FFFF00"/>
                </a:solidFill>
              </a:rPr>
              <a:t>Installment Agreements</a:t>
            </a:r>
            <a:endParaRPr kumimoji="0" lang="en-US" sz="4800" b="0" i="0" u="none" strike="noStrike" kern="1200" cap="none" spc="0" normalizeH="0" baseline="0" noProof="0" dirty="0">
              <a:ln>
                <a:noFill/>
              </a:ln>
              <a:solidFill>
                <a:srgbClr val="FFFF00"/>
              </a:solidFill>
              <a:effectLst/>
              <a:uLnTx/>
              <a:uFillTx/>
            </a:endParaRPr>
          </a:p>
        </p:txBody>
      </p:sp>
      <p:sp>
        <p:nvSpPr>
          <p:cNvPr id="13" name="Footer Placeholder 12"/>
          <p:cNvSpPr>
            <a:spLocks noGrp="1"/>
          </p:cNvSpPr>
          <p:nvPr>
            <p:ph type="ftr" sz="quarter" idx="11"/>
          </p:nvPr>
        </p:nvSpPr>
        <p:spPr>
          <a:xfrm>
            <a:off x="471340" y="6422420"/>
            <a:ext cx="10950805" cy="365125"/>
          </a:xfrm>
        </p:spPr>
        <p:txBody>
          <a:bodyPr/>
          <a:lstStyle/>
          <a:p>
            <a:r>
              <a:rPr lang="en-US" dirty="0"/>
              <a:t>www.taxresolutioninstitute.org                                                    info@taxresolutioninstitute.org                                                                                       (877) 829-8370</a:t>
            </a:r>
          </a:p>
        </p:txBody>
      </p:sp>
      <p:sp>
        <p:nvSpPr>
          <p:cNvPr id="14" name="Slide Number Placeholder 13"/>
          <p:cNvSpPr>
            <a:spLocks noGrp="1"/>
          </p:cNvSpPr>
          <p:nvPr>
            <p:ph type="sldNum" sz="quarter" idx="12"/>
          </p:nvPr>
        </p:nvSpPr>
        <p:spPr/>
        <p:txBody>
          <a:bodyPr/>
          <a:lstStyle/>
          <a:p>
            <a:fld id="{68C81B1B-BC7F-4EBD-9AC2-2B2BF5AF0E84}" type="slidenum">
              <a:rPr lang="en-US" smtClean="0"/>
              <a:pPr/>
              <a:t>118</a:t>
            </a:fld>
            <a:endParaRPr lang="en-US" dirty="0"/>
          </a:p>
        </p:txBody>
      </p:sp>
    </p:spTree>
    <p:extLst>
      <p:ext uri="{BB962C8B-B14F-4D97-AF65-F5344CB8AC3E}">
        <p14:creationId xmlns:p14="http://schemas.microsoft.com/office/powerpoint/2010/main" val="1783788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758567" y="1076894"/>
            <a:ext cx="10931063" cy="546201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4000" dirty="0">
                <a:solidFill>
                  <a:schemeClr val="bg1"/>
                </a:solidFill>
                <a:latin typeface="+mn-lt"/>
              </a:rPr>
              <a:t>Preparation</a:t>
            </a:r>
            <a:r>
              <a:rPr kumimoji="0" lang="en-US" sz="4000" b="0" i="0" u="none" strike="noStrike" kern="1200" cap="none" spc="0" normalizeH="0" baseline="0" noProof="0" dirty="0">
                <a:ln>
                  <a:noFill/>
                </a:ln>
                <a:solidFill>
                  <a:schemeClr val="bg1"/>
                </a:solidFill>
                <a:effectLst/>
                <a:uLnTx/>
                <a:uFillTx/>
                <a:latin typeface="+mn-lt"/>
              </a:rPr>
              <a:t>…</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mn-lt"/>
            </a:endParaRPr>
          </a:p>
          <a:p>
            <a:pPr marL="974725" lvl="0" indent="-341313" algn="l">
              <a:buFont typeface="Arial" panose="020B0604020202020204" pitchFamily="34" charset="0"/>
              <a:buChar char="•"/>
              <a:defRPr/>
            </a:pPr>
            <a:r>
              <a:rPr lang="en-US" sz="4000" dirty="0">
                <a:solidFill>
                  <a:schemeClr val="bg1"/>
                </a:solidFill>
              </a:rPr>
              <a:t>Do you have your client’s bank information (account and routing number)?</a:t>
            </a:r>
          </a:p>
          <a:p>
            <a:pPr marL="974725" lvl="0" indent="-341313" algn="l">
              <a:buFont typeface="Arial" panose="020B0604020202020204" pitchFamily="34" charset="0"/>
              <a:buChar char="•"/>
              <a:defRPr/>
            </a:pPr>
            <a:r>
              <a:rPr lang="en-US" sz="4000" dirty="0">
                <a:solidFill>
                  <a:schemeClr val="bg1"/>
                </a:solidFill>
              </a:rPr>
              <a:t>Did you predetermine a day of the month to debit your client’s account?</a:t>
            </a:r>
          </a:p>
          <a:p>
            <a:pPr marL="974725" lvl="0" indent="-341313" algn="l">
              <a:buFont typeface="Arial" panose="020B0604020202020204" pitchFamily="34" charset="0"/>
              <a:buChar char="•"/>
              <a:defRPr/>
            </a:pPr>
            <a:r>
              <a:rPr lang="en-US" sz="4000" dirty="0">
                <a:solidFill>
                  <a:schemeClr val="bg1"/>
                </a:solidFill>
              </a:rPr>
              <a:t>Have you completed IRS form 9465?</a:t>
            </a:r>
          </a:p>
          <a:p>
            <a:pPr marL="974725" lvl="0" indent="-341313" algn="l">
              <a:buFont typeface="Arial" panose="020B0604020202020204" pitchFamily="34" charset="0"/>
              <a:buChar char="•"/>
              <a:defRPr/>
            </a:pPr>
            <a:r>
              <a:rPr lang="en-US" sz="4000" dirty="0">
                <a:solidFill>
                  <a:schemeClr val="bg1"/>
                </a:solidFill>
              </a:rPr>
              <a:t>Have you completed form 433D?</a:t>
            </a:r>
            <a:endParaRPr kumimoji="0" lang="en-US" sz="4000" b="0" i="0" u="none" strike="noStrike" kern="1200" cap="none" spc="0" normalizeH="0" baseline="0" noProof="0" dirty="0">
              <a:ln>
                <a:noFill/>
              </a:ln>
              <a:solidFill>
                <a:schemeClr val="bg1"/>
              </a:solidFill>
              <a:effectLst/>
              <a:uLnTx/>
              <a:uFillTx/>
              <a:latin typeface="+mn-lt"/>
            </a:endParaRPr>
          </a:p>
        </p:txBody>
      </p:sp>
      <p:sp>
        <p:nvSpPr>
          <p:cNvPr id="10" name="Title 1"/>
          <p:cNvSpPr txBox="1">
            <a:spLocks/>
          </p:cNvSpPr>
          <p:nvPr/>
        </p:nvSpPr>
        <p:spPr>
          <a:xfrm>
            <a:off x="175491" y="390870"/>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uLnTx/>
                <a:uFillTx/>
              </a:rPr>
              <a:t>IRS Streamlined </a:t>
            </a:r>
            <a:r>
              <a:rPr lang="en-US" sz="4800" dirty="0">
                <a:solidFill>
                  <a:srgbClr val="FFFF00"/>
                </a:solidFill>
              </a:rPr>
              <a:t>Installment Agreements</a:t>
            </a:r>
            <a:endParaRPr kumimoji="0" lang="en-US" sz="4800" b="0" i="0" u="none" strike="noStrike" kern="1200" cap="none" spc="0" normalizeH="0" baseline="0" noProof="0" dirty="0">
              <a:ln>
                <a:noFill/>
              </a:ln>
              <a:solidFill>
                <a:srgbClr val="FFFF00"/>
              </a:solidFill>
              <a:effectLst/>
              <a:uLnTx/>
              <a:uFillTx/>
            </a:endParaRPr>
          </a:p>
        </p:txBody>
      </p:sp>
      <p:sp>
        <p:nvSpPr>
          <p:cNvPr id="13" name="Footer Placeholder 12"/>
          <p:cNvSpPr>
            <a:spLocks noGrp="1"/>
          </p:cNvSpPr>
          <p:nvPr>
            <p:ph type="ftr" sz="quarter" idx="11"/>
          </p:nvPr>
        </p:nvSpPr>
        <p:spPr>
          <a:xfrm>
            <a:off x="471340" y="6422420"/>
            <a:ext cx="10950805" cy="365125"/>
          </a:xfrm>
        </p:spPr>
        <p:txBody>
          <a:bodyPr/>
          <a:lstStyle/>
          <a:p>
            <a:r>
              <a:rPr lang="en-US" dirty="0"/>
              <a:t>www.taxresolutioninstitute.org                                                    info@taxresolutioninstitute.org                                                                                       (877) 829-8370</a:t>
            </a:r>
          </a:p>
        </p:txBody>
      </p:sp>
      <p:sp>
        <p:nvSpPr>
          <p:cNvPr id="14" name="Slide Number Placeholder 13"/>
          <p:cNvSpPr>
            <a:spLocks noGrp="1"/>
          </p:cNvSpPr>
          <p:nvPr>
            <p:ph type="sldNum" sz="quarter" idx="12"/>
          </p:nvPr>
        </p:nvSpPr>
        <p:spPr/>
        <p:txBody>
          <a:bodyPr/>
          <a:lstStyle/>
          <a:p>
            <a:fld id="{68C81B1B-BC7F-4EBD-9AC2-2B2BF5AF0E84}" type="slidenum">
              <a:rPr lang="en-US" smtClean="0"/>
              <a:pPr/>
              <a:t>119</a:t>
            </a:fld>
            <a:endParaRPr lang="en-US" dirty="0"/>
          </a:p>
        </p:txBody>
      </p:sp>
    </p:spTree>
    <p:extLst>
      <p:ext uri="{BB962C8B-B14F-4D97-AF65-F5344CB8AC3E}">
        <p14:creationId xmlns:p14="http://schemas.microsoft.com/office/powerpoint/2010/main" val="2486015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758567" y="1076894"/>
            <a:ext cx="10931063" cy="546201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4000" dirty="0">
                <a:solidFill>
                  <a:schemeClr val="bg1"/>
                </a:solidFill>
                <a:latin typeface="+mn-lt"/>
              </a:rPr>
              <a:t>Complete the task in one call</a:t>
            </a:r>
            <a:r>
              <a:rPr kumimoji="0" lang="en-US" sz="4000" b="0" i="0" u="none" strike="noStrike" kern="1200" cap="none" spc="0" normalizeH="0" baseline="0" noProof="0" dirty="0">
                <a:ln>
                  <a:noFill/>
                </a:ln>
                <a:solidFill>
                  <a:schemeClr val="bg1"/>
                </a:solidFill>
                <a:effectLst/>
                <a:uLnTx/>
                <a:uFillTx/>
                <a:latin typeface="+mn-lt"/>
              </a:rPr>
              <a:t>…</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mn-lt"/>
            </a:endParaRPr>
          </a:p>
          <a:p>
            <a:pPr marL="974725" lvl="0" indent="-341313" algn="l">
              <a:buFont typeface="Arial" panose="020B0604020202020204" pitchFamily="34" charset="0"/>
              <a:buChar char="•"/>
              <a:defRPr/>
            </a:pPr>
            <a:r>
              <a:rPr lang="en-US" sz="4000" dirty="0">
                <a:solidFill>
                  <a:schemeClr val="bg1"/>
                </a:solidFill>
              </a:rPr>
              <a:t>Do your homework before you make the call…pull transcripts to verify information</a:t>
            </a:r>
          </a:p>
          <a:p>
            <a:pPr marL="974725" lvl="0" indent="-341313" algn="l">
              <a:buFont typeface="Arial" panose="020B0604020202020204" pitchFamily="34" charset="0"/>
              <a:buChar char="•"/>
              <a:defRPr/>
            </a:pPr>
            <a:r>
              <a:rPr lang="en-US" sz="4000" dirty="0">
                <a:solidFill>
                  <a:schemeClr val="bg1"/>
                </a:solidFill>
              </a:rPr>
              <a:t>Make sure you have time to wait on hold</a:t>
            </a:r>
          </a:p>
          <a:p>
            <a:pPr marL="974725" lvl="0" indent="-341313" algn="l">
              <a:buFont typeface="Arial" panose="020B0604020202020204" pitchFamily="34" charset="0"/>
              <a:buChar char="•"/>
              <a:defRPr/>
            </a:pPr>
            <a:r>
              <a:rPr lang="en-US" sz="4000" dirty="0">
                <a:solidFill>
                  <a:schemeClr val="bg1"/>
                </a:solidFill>
              </a:rPr>
              <a:t>Have all forms completed prior to the call</a:t>
            </a:r>
          </a:p>
          <a:p>
            <a:pPr marL="974725" lvl="0" indent="-341313" algn="l">
              <a:buFont typeface="Arial" panose="020B0604020202020204" pitchFamily="34" charset="0"/>
              <a:buChar char="•"/>
              <a:defRPr/>
            </a:pPr>
            <a:r>
              <a:rPr lang="en-US" sz="4000" dirty="0">
                <a:solidFill>
                  <a:schemeClr val="bg1"/>
                </a:solidFill>
              </a:rPr>
              <a:t>Get client signatures as necessary</a:t>
            </a:r>
            <a:endParaRPr kumimoji="0" lang="en-US" sz="4000" b="0" i="0" u="none" strike="noStrike" kern="1200" cap="none" spc="0" normalizeH="0" baseline="0" noProof="0" dirty="0">
              <a:ln>
                <a:noFill/>
              </a:ln>
              <a:solidFill>
                <a:schemeClr val="bg1"/>
              </a:solidFill>
              <a:effectLst/>
              <a:uLnTx/>
              <a:uFillTx/>
              <a:latin typeface="+mn-lt"/>
            </a:endParaRPr>
          </a:p>
        </p:txBody>
      </p:sp>
      <p:sp>
        <p:nvSpPr>
          <p:cNvPr id="10" name="Title 1"/>
          <p:cNvSpPr txBox="1">
            <a:spLocks/>
          </p:cNvSpPr>
          <p:nvPr/>
        </p:nvSpPr>
        <p:spPr>
          <a:xfrm>
            <a:off x="175491" y="390870"/>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uLnTx/>
                <a:uFillTx/>
              </a:rPr>
              <a:t>IRS Streamlined </a:t>
            </a:r>
            <a:r>
              <a:rPr lang="en-US" sz="4800" dirty="0">
                <a:solidFill>
                  <a:srgbClr val="FFFF00"/>
                </a:solidFill>
              </a:rPr>
              <a:t>Installment Agreements</a:t>
            </a:r>
            <a:endParaRPr kumimoji="0" lang="en-US" sz="4800" b="0" i="0" u="none" strike="noStrike" kern="1200" cap="none" spc="0" normalizeH="0" baseline="0" noProof="0" dirty="0">
              <a:ln>
                <a:noFill/>
              </a:ln>
              <a:solidFill>
                <a:srgbClr val="FFFF00"/>
              </a:solidFill>
              <a:effectLst/>
              <a:uLnTx/>
              <a:uFillTx/>
            </a:endParaRPr>
          </a:p>
        </p:txBody>
      </p:sp>
      <p:sp>
        <p:nvSpPr>
          <p:cNvPr id="13" name="Footer Placeholder 12"/>
          <p:cNvSpPr>
            <a:spLocks noGrp="1"/>
          </p:cNvSpPr>
          <p:nvPr>
            <p:ph type="ftr" sz="quarter" idx="11"/>
          </p:nvPr>
        </p:nvSpPr>
        <p:spPr>
          <a:xfrm>
            <a:off x="471340" y="6422420"/>
            <a:ext cx="10950805" cy="365125"/>
          </a:xfrm>
        </p:spPr>
        <p:txBody>
          <a:bodyPr/>
          <a:lstStyle/>
          <a:p>
            <a:r>
              <a:rPr lang="en-US" dirty="0"/>
              <a:t>www.taxresolutioninstitute.org                                                    info@taxresolutioninstitute.org                                                                                       (877) 829-8370</a:t>
            </a:r>
          </a:p>
        </p:txBody>
      </p:sp>
      <p:sp>
        <p:nvSpPr>
          <p:cNvPr id="14" name="Slide Number Placeholder 13"/>
          <p:cNvSpPr>
            <a:spLocks noGrp="1"/>
          </p:cNvSpPr>
          <p:nvPr>
            <p:ph type="sldNum" sz="quarter" idx="12"/>
          </p:nvPr>
        </p:nvSpPr>
        <p:spPr/>
        <p:txBody>
          <a:bodyPr/>
          <a:lstStyle/>
          <a:p>
            <a:fld id="{68C81B1B-BC7F-4EBD-9AC2-2B2BF5AF0E84}" type="slidenum">
              <a:rPr lang="en-US" smtClean="0"/>
              <a:pPr/>
              <a:t>120</a:t>
            </a:fld>
            <a:endParaRPr lang="en-US" dirty="0"/>
          </a:p>
        </p:txBody>
      </p:sp>
    </p:spTree>
    <p:extLst>
      <p:ext uri="{BB962C8B-B14F-4D97-AF65-F5344CB8AC3E}">
        <p14:creationId xmlns:p14="http://schemas.microsoft.com/office/powerpoint/2010/main" val="892210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758567" y="1076894"/>
            <a:ext cx="10931063" cy="546201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4000" dirty="0">
                <a:solidFill>
                  <a:schemeClr val="bg1"/>
                </a:solidFill>
                <a:latin typeface="+mn-lt"/>
              </a:rPr>
              <a:t>Summary</a:t>
            </a:r>
            <a:endParaRPr kumimoji="0" lang="en-US" sz="4000" b="0" i="0" u="none" strike="noStrike" kern="1200" cap="none" spc="0" normalizeH="0" baseline="0" noProof="0" dirty="0">
              <a:ln>
                <a:noFill/>
              </a:ln>
              <a:solidFill>
                <a:schemeClr val="bg1"/>
              </a:solidFill>
              <a:effectLst/>
              <a:uLnTx/>
              <a:uFillTx/>
              <a:latin typeface="+mn-lt"/>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mn-lt"/>
            </a:endParaRPr>
          </a:p>
          <a:p>
            <a:pPr marL="974725" lvl="0" indent="-341313" algn="l">
              <a:buFont typeface="Arial" panose="020B0604020202020204" pitchFamily="34" charset="0"/>
              <a:buChar char="•"/>
              <a:defRPr/>
            </a:pPr>
            <a:r>
              <a:rPr lang="en-US" sz="4000" dirty="0">
                <a:solidFill>
                  <a:schemeClr val="bg1"/>
                </a:solidFill>
              </a:rPr>
              <a:t>Streamlined installment agreements seem simple but if you are not prepared, you can easily spend extra time completing the task  </a:t>
            </a:r>
          </a:p>
          <a:p>
            <a:pPr marL="974725" lvl="0" indent="-341313" algn="l">
              <a:buFont typeface="Arial" panose="020B0604020202020204" pitchFamily="34" charset="0"/>
              <a:buChar char="•"/>
              <a:defRPr/>
            </a:pPr>
            <a:endParaRPr lang="en-US" sz="1100" dirty="0">
              <a:solidFill>
                <a:schemeClr val="bg1"/>
              </a:solidFill>
            </a:endParaRPr>
          </a:p>
          <a:p>
            <a:pPr marL="974725" lvl="0" indent="-341313" algn="l">
              <a:buFont typeface="Arial" panose="020B0604020202020204" pitchFamily="34" charset="0"/>
              <a:buChar char="•"/>
              <a:defRPr/>
            </a:pPr>
            <a:r>
              <a:rPr lang="en-US" sz="4000" dirty="0">
                <a:solidFill>
                  <a:schemeClr val="bg1"/>
                </a:solidFill>
              </a:rPr>
              <a:t>If you are prepared and get things done efficiently, you should be compensated for your knowledge</a:t>
            </a:r>
          </a:p>
        </p:txBody>
      </p:sp>
      <p:sp>
        <p:nvSpPr>
          <p:cNvPr id="10" name="Title 1"/>
          <p:cNvSpPr txBox="1">
            <a:spLocks/>
          </p:cNvSpPr>
          <p:nvPr/>
        </p:nvSpPr>
        <p:spPr>
          <a:xfrm>
            <a:off x="175491" y="390870"/>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uLnTx/>
                <a:uFillTx/>
              </a:rPr>
              <a:t>IRS Streamlined </a:t>
            </a:r>
            <a:r>
              <a:rPr lang="en-US" sz="4800" dirty="0">
                <a:solidFill>
                  <a:srgbClr val="FFFF00"/>
                </a:solidFill>
              </a:rPr>
              <a:t>Installment Agreements</a:t>
            </a:r>
            <a:endParaRPr kumimoji="0" lang="en-US" sz="4800" b="0" i="0" u="none" strike="noStrike" kern="1200" cap="none" spc="0" normalizeH="0" baseline="0" noProof="0" dirty="0">
              <a:ln>
                <a:noFill/>
              </a:ln>
              <a:solidFill>
                <a:srgbClr val="FFFF00"/>
              </a:solidFill>
              <a:effectLst/>
              <a:uLnTx/>
              <a:uFillTx/>
            </a:endParaRPr>
          </a:p>
        </p:txBody>
      </p:sp>
      <p:sp>
        <p:nvSpPr>
          <p:cNvPr id="13" name="Footer Placeholder 12"/>
          <p:cNvSpPr>
            <a:spLocks noGrp="1"/>
          </p:cNvSpPr>
          <p:nvPr>
            <p:ph type="ftr" sz="quarter" idx="11"/>
          </p:nvPr>
        </p:nvSpPr>
        <p:spPr>
          <a:xfrm>
            <a:off x="471340" y="6422420"/>
            <a:ext cx="10950805" cy="365125"/>
          </a:xfrm>
        </p:spPr>
        <p:txBody>
          <a:bodyPr/>
          <a:lstStyle/>
          <a:p>
            <a:r>
              <a:rPr lang="en-US" dirty="0"/>
              <a:t>www.taxresolutioninstitute.org                                                    info@taxresolutioninstitute.org                                                                                       (877) 829-8370</a:t>
            </a:r>
          </a:p>
        </p:txBody>
      </p:sp>
      <p:sp>
        <p:nvSpPr>
          <p:cNvPr id="14" name="Slide Number Placeholder 13"/>
          <p:cNvSpPr>
            <a:spLocks noGrp="1"/>
          </p:cNvSpPr>
          <p:nvPr>
            <p:ph type="sldNum" sz="quarter" idx="12"/>
          </p:nvPr>
        </p:nvSpPr>
        <p:spPr/>
        <p:txBody>
          <a:bodyPr/>
          <a:lstStyle/>
          <a:p>
            <a:fld id="{68C81B1B-BC7F-4EBD-9AC2-2B2BF5AF0E84}" type="slidenum">
              <a:rPr lang="en-US" smtClean="0"/>
              <a:pPr/>
              <a:t>121</a:t>
            </a:fld>
            <a:endParaRPr lang="en-US" dirty="0"/>
          </a:p>
        </p:txBody>
      </p:sp>
    </p:spTree>
    <p:extLst>
      <p:ext uri="{BB962C8B-B14F-4D97-AF65-F5344CB8AC3E}">
        <p14:creationId xmlns:p14="http://schemas.microsoft.com/office/powerpoint/2010/main" val="370689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1"/>
          <p:cNvSpPr txBox="1">
            <a:spLocks/>
          </p:cNvSpPr>
          <p:nvPr/>
        </p:nvSpPr>
        <p:spPr>
          <a:xfrm>
            <a:off x="466725" y="797602"/>
            <a:ext cx="11458575" cy="5494093"/>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100" dirty="0">
                <a:solidFill>
                  <a:srgbClr val="002060"/>
                </a:solidFill>
                <a:cs typeface="Arial" panose="020B0604020202020204" pitchFamily="34" charset="0"/>
              </a:rPr>
              <a:t>Why are we here today?</a:t>
            </a:r>
          </a:p>
          <a:p>
            <a:endParaRPr lang="en-US" sz="2900" dirty="0">
              <a:solidFill>
                <a:srgbClr val="002060"/>
              </a:solidFill>
              <a:cs typeface="Arial" panose="020B0604020202020204" pitchFamily="34" charset="0"/>
            </a:endParaRPr>
          </a:p>
          <a:p>
            <a:pPr algn="l"/>
            <a:r>
              <a:rPr lang="en-US" sz="2900" dirty="0">
                <a:solidFill>
                  <a:srgbClr val="002060"/>
                </a:solidFill>
                <a:cs typeface="Arial" panose="020B0604020202020204" pitchFamily="34" charset="0"/>
              </a:rPr>
              <a:t>The Tax Resolution Institute prides itself in assisting accounting, legal and other professionals resolve their client’s tax problems and grow their businesses</a:t>
            </a:r>
          </a:p>
          <a:p>
            <a:pPr algn="l"/>
            <a:endParaRPr lang="en-US" sz="2900" dirty="0">
              <a:solidFill>
                <a:srgbClr val="002060"/>
              </a:solidFill>
              <a:cs typeface="Arial" panose="020B0604020202020204" pitchFamily="34" charset="0"/>
            </a:endParaRPr>
          </a:p>
          <a:p>
            <a:pPr algn="l"/>
            <a:r>
              <a:rPr lang="en-US" sz="2900" dirty="0">
                <a:solidFill>
                  <a:srgbClr val="002060"/>
                </a:solidFill>
                <a:cs typeface="Arial" panose="020B0604020202020204" pitchFamily="34" charset="0"/>
              </a:rPr>
              <a:t>Take advantage of one of our many programs</a:t>
            </a:r>
          </a:p>
          <a:p>
            <a:endParaRPr lang="en-US" sz="4500" dirty="0">
              <a:solidFill>
                <a:srgbClr val="002060"/>
              </a:solidFill>
              <a:cs typeface="Arial" panose="020B0604020202020204" pitchFamily="34" charset="0"/>
            </a:endParaRPr>
          </a:p>
          <a:p>
            <a:pPr marL="800100" indent="-231775" algn="l">
              <a:buFont typeface="Arial" panose="020B0604020202020204" pitchFamily="34" charset="0"/>
              <a:buChar char="•"/>
            </a:pPr>
            <a:r>
              <a:rPr lang="en-US" sz="6400" dirty="0">
                <a:solidFill>
                  <a:srgbClr val="002060"/>
                </a:solidFill>
                <a:cs typeface="Arial" panose="020B0604020202020204" pitchFamily="34" charset="0"/>
              </a:rPr>
              <a:t>We help you make more money</a:t>
            </a:r>
          </a:p>
          <a:p>
            <a:pPr marL="800100" indent="-231775" algn="l">
              <a:buFont typeface="Arial" panose="020B0604020202020204" pitchFamily="34" charset="0"/>
              <a:buChar char="•"/>
            </a:pPr>
            <a:endParaRPr lang="en-US" sz="4500" dirty="0">
              <a:solidFill>
                <a:srgbClr val="002060"/>
              </a:solidFill>
              <a:cs typeface="Arial" panose="020B0604020202020204" pitchFamily="34" charset="0"/>
            </a:endParaRPr>
          </a:p>
          <a:p>
            <a:pPr marL="800100" indent="-231775" algn="l">
              <a:buFont typeface="Arial" panose="020B0604020202020204" pitchFamily="34" charset="0"/>
              <a:buChar char="•"/>
            </a:pPr>
            <a:r>
              <a:rPr lang="en-US" sz="4500" dirty="0">
                <a:solidFill>
                  <a:srgbClr val="002060"/>
                </a:solidFill>
                <a:cs typeface="Arial" panose="020B0604020202020204" pitchFamily="34" charset="0"/>
              </a:rPr>
              <a:t>We teach you how to become a tax resolution specialist</a:t>
            </a:r>
          </a:p>
          <a:p>
            <a:pPr marL="800100" indent="-231775" algn="l">
              <a:buFont typeface="Arial" panose="020B0604020202020204" pitchFamily="34" charset="0"/>
              <a:buChar char="•"/>
            </a:pPr>
            <a:endParaRPr lang="en-US" sz="4500" dirty="0">
              <a:solidFill>
                <a:srgbClr val="002060"/>
              </a:solidFill>
              <a:cs typeface="Arial" panose="020B0604020202020204" pitchFamily="34" charset="0"/>
            </a:endParaRPr>
          </a:p>
          <a:p>
            <a:pPr marL="800100" indent="-231775" algn="l">
              <a:buFont typeface="Arial" panose="020B0604020202020204" pitchFamily="34" charset="0"/>
              <a:buChar char="•"/>
            </a:pPr>
            <a:r>
              <a:rPr lang="en-US" sz="4500" dirty="0">
                <a:solidFill>
                  <a:srgbClr val="002060"/>
                </a:solidFill>
                <a:cs typeface="Arial" panose="020B0604020202020204" pitchFamily="34" charset="0"/>
              </a:rPr>
              <a:t>We become your partner working side-by-side to fix your client’s IRS and State income, payroll (collection issues) and tax audit issues</a:t>
            </a:r>
          </a:p>
          <a:p>
            <a:pPr marL="800100" indent="-231775" algn="l">
              <a:buFont typeface="Arial" panose="020B0604020202020204" pitchFamily="34" charset="0"/>
              <a:buChar char="•"/>
            </a:pPr>
            <a:endParaRPr lang="en-US" sz="4500" dirty="0">
              <a:solidFill>
                <a:srgbClr val="002060"/>
              </a:solidFill>
              <a:cs typeface="Arial" panose="020B0604020202020204" pitchFamily="34" charset="0"/>
            </a:endParaRPr>
          </a:p>
          <a:p>
            <a:pPr marL="800100" indent="-231775" algn="l">
              <a:buFont typeface="Arial" panose="020B0604020202020204" pitchFamily="34" charset="0"/>
              <a:buChar char="•"/>
            </a:pPr>
            <a:r>
              <a:rPr lang="en-US" sz="4500" dirty="0">
                <a:solidFill>
                  <a:srgbClr val="002060"/>
                </a:solidFill>
                <a:cs typeface="Arial" panose="020B0604020202020204" pitchFamily="34" charset="0"/>
              </a:rPr>
              <a:t>Or…we become your trusted referral source</a:t>
            </a:r>
          </a:p>
          <a:p>
            <a:pPr marL="800100" indent="-231775" algn="l">
              <a:buFont typeface="Arial" panose="020B0604020202020204" pitchFamily="34" charset="0"/>
              <a:buChar char="•"/>
            </a:pPr>
            <a:endParaRPr lang="en-US" sz="3200" i="1" dirty="0">
              <a:solidFill>
                <a:srgbClr val="002060"/>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1512323" y="113325"/>
            <a:ext cx="10025213" cy="684277"/>
          </a:xfrm>
        </p:spPr>
        <p:txBody>
          <a:bodyPr>
            <a:noAutofit/>
          </a:bodyPr>
          <a:lstStyle/>
          <a:p>
            <a:pPr algn="ctr"/>
            <a:r>
              <a:rPr lang="en-US" sz="5400" b="1" dirty="0">
                <a:solidFill>
                  <a:srgbClr val="002060"/>
                </a:solidFill>
                <a:latin typeface="Calibri Light" panose="020F0302020204030204" pitchFamily="34" charset="0"/>
                <a:cs typeface="Arial" panose="020B0604020202020204" pitchFamily="34" charset="0"/>
              </a:rPr>
              <a:t>Tax Tax and More Tax</a:t>
            </a:r>
          </a:p>
        </p:txBody>
      </p:sp>
      <p:sp>
        <p:nvSpPr>
          <p:cNvPr id="5" name="TextBox 4"/>
          <p:cNvSpPr txBox="1"/>
          <p:nvPr/>
        </p:nvSpPr>
        <p:spPr>
          <a:xfrm>
            <a:off x="304800" y="6375343"/>
            <a:ext cx="11730182" cy="369332"/>
          </a:xfrm>
          <a:prstGeom prst="rect">
            <a:avLst/>
          </a:prstGeom>
          <a:noFill/>
        </p:spPr>
        <p:txBody>
          <a:bodyPr wrap="square" rtlCol="0">
            <a:spAutoFit/>
          </a:bodyPr>
          <a:lstStyle/>
          <a:p>
            <a:r>
              <a:rPr lang="en-US" dirty="0"/>
              <a:t>(800) 658-7590                                                                                                                                         www.taxresolutioninstitute.org</a:t>
            </a:r>
          </a:p>
        </p:txBody>
      </p:sp>
    </p:spTree>
    <p:extLst>
      <p:ext uri="{BB962C8B-B14F-4D97-AF65-F5344CB8AC3E}">
        <p14:creationId xmlns:p14="http://schemas.microsoft.com/office/powerpoint/2010/main" val="358727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881063" y="2210655"/>
            <a:ext cx="10429875" cy="827820"/>
          </a:xfrm>
        </p:spPr>
        <p:txBody>
          <a:bodyPr>
            <a:noAutofit/>
          </a:bodyPr>
          <a:lstStyle/>
          <a:p>
            <a:pPr marL="0" indent="0" algn="ctr">
              <a:buNone/>
            </a:pPr>
            <a:r>
              <a:rPr lang="en-US" sz="5400" dirty="0">
                <a:solidFill>
                  <a:schemeClr val="bg1"/>
                </a:solidFill>
                <a:latin typeface="+mj-lt"/>
              </a:rPr>
              <a:t>Case Study</a:t>
            </a:r>
          </a:p>
          <a:p>
            <a:pPr marL="0" indent="0" algn="ctr">
              <a:buNone/>
            </a:pPr>
            <a:r>
              <a:rPr lang="en-US" sz="5400" dirty="0">
                <a:solidFill>
                  <a:schemeClr val="bg1"/>
                </a:solidFill>
                <a:latin typeface="+mj-lt"/>
              </a:rPr>
              <a:t>Installment Agreement</a:t>
            </a:r>
            <a:endParaRPr lang="en-US" sz="4400" dirty="0">
              <a:solidFill>
                <a:schemeClr val="bg1"/>
              </a:solidFill>
              <a:latin typeface="+mj-lt"/>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123</a:t>
            </a:fld>
            <a:endParaRPr lang="en-US" dirty="0"/>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1233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625" y="301337"/>
            <a:ext cx="11515725" cy="6338454"/>
          </a:xfrm>
        </p:spPr>
        <p:txBody>
          <a:bodyPr>
            <a:normAutofit fontScale="55000" lnSpcReduction="20000"/>
          </a:bodyPr>
          <a:lstStyle/>
          <a:p>
            <a:pPr marL="0" indent="0" algn="ctr">
              <a:buNone/>
            </a:pPr>
            <a:r>
              <a:rPr lang="en-US" sz="3600" i="1" dirty="0">
                <a:solidFill>
                  <a:schemeClr val="bg1"/>
                </a:solidFill>
                <a:latin typeface="+mj-lt"/>
              </a:rPr>
              <a:t>Case Study (CS-2)</a:t>
            </a:r>
            <a:endParaRPr lang="en-US" sz="2100" i="1" dirty="0">
              <a:solidFill>
                <a:schemeClr val="bg1"/>
              </a:solidFill>
              <a:latin typeface="+mj-lt"/>
            </a:endParaRPr>
          </a:p>
          <a:p>
            <a:pPr marL="0" indent="0" algn="ctr">
              <a:buNone/>
            </a:pPr>
            <a:r>
              <a:rPr lang="en-US" sz="5400" dirty="0">
                <a:solidFill>
                  <a:schemeClr val="bg1"/>
                </a:solidFill>
                <a:latin typeface="+mj-lt"/>
              </a:rPr>
              <a:t>Installment Agreement</a:t>
            </a:r>
            <a:endParaRPr lang="en-US" sz="1900" dirty="0">
              <a:solidFill>
                <a:schemeClr val="bg1"/>
              </a:solidFill>
              <a:latin typeface="+mj-lt"/>
            </a:endParaRPr>
          </a:p>
          <a:p>
            <a:pPr lvl="0"/>
            <a:r>
              <a:rPr lang="en-US" sz="5900" dirty="0">
                <a:solidFill>
                  <a:schemeClr val="bg1"/>
                </a:solidFill>
                <a:latin typeface="+mj-lt"/>
              </a:rPr>
              <a:t>Family of 4</a:t>
            </a:r>
          </a:p>
          <a:p>
            <a:pPr lvl="0"/>
            <a:r>
              <a:rPr lang="en-US" sz="5900" dirty="0">
                <a:solidFill>
                  <a:schemeClr val="bg1"/>
                </a:solidFill>
                <a:latin typeface="+mj-lt"/>
              </a:rPr>
              <a:t>Living in Los Angeles</a:t>
            </a:r>
          </a:p>
          <a:p>
            <a:pPr lvl="0"/>
            <a:r>
              <a:rPr lang="en-US" sz="5900" dirty="0">
                <a:solidFill>
                  <a:schemeClr val="bg1"/>
                </a:solidFill>
                <a:latin typeface="+mj-lt"/>
              </a:rPr>
              <a:t>Husband is a self-employed salesperson (expects to earn substantially more income in the near future)</a:t>
            </a:r>
          </a:p>
          <a:p>
            <a:pPr lvl="0"/>
            <a:r>
              <a:rPr lang="en-US" sz="5900" dirty="0">
                <a:solidFill>
                  <a:schemeClr val="bg1"/>
                </a:solidFill>
                <a:latin typeface="+mj-lt"/>
              </a:rPr>
              <a:t>Wife works and is a W-2 wage earner</a:t>
            </a:r>
          </a:p>
          <a:p>
            <a:pPr lvl="0"/>
            <a:r>
              <a:rPr lang="en-US" sz="5900" dirty="0">
                <a:solidFill>
                  <a:schemeClr val="bg1"/>
                </a:solidFill>
                <a:latin typeface="+mj-lt"/>
              </a:rPr>
              <a:t>Taxes are withheld from Wife’s paycheck and Husband is making estimated tax payments.</a:t>
            </a:r>
          </a:p>
          <a:p>
            <a:pPr lvl="0"/>
            <a:r>
              <a:rPr lang="en-US" sz="5900" dirty="0">
                <a:solidFill>
                  <a:schemeClr val="bg1"/>
                </a:solidFill>
                <a:latin typeface="+mj-lt"/>
              </a:rPr>
              <a:t>Wife owns a vehicle with a small amount of equity</a:t>
            </a:r>
          </a:p>
          <a:p>
            <a:pPr lvl="0"/>
            <a:r>
              <a:rPr lang="en-US" sz="5900" dirty="0">
                <a:solidFill>
                  <a:schemeClr val="bg1"/>
                </a:solidFill>
                <a:latin typeface="+mj-lt"/>
              </a:rPr>
              <a:t>Husband leases another vehicle </a:t>
            </a:r>
          </a:p>
          <a:p>
            <a:pPr lvl="0"/>
            <a:r>
              <a:rPr lang="en-US" sz="5900" dirty="0">
                <a:solidFill>
                  <a:schemeClr val="bg1"/>
                </a:solidFill>
                <a:latin typeface="+mj-lt"/>
              </a:rPr>
              <a:t>They own a single family home with some equity</a:t>
            </a:r>
          </a:p>
          <a:p>
            <a:pPr lvl="0"/>
            <a:r>
              <a:rPr lang="en-US" sz="5900" dirty="0">
                <a:solidFill>
                  <a:schemeClr val="bg1"/>
                </a:solidFill>
                <a:latin typeface="+mj-lt"/>
              </a:rPr>
              <a:t>Wife has an IRA with a relatively low value ($12,858)</a:t>
            </a:r>
          </a:p>
          <a:p>
            <a:pPr lvl="0"/>
            <a:r>
              <a:rPr lang="en-US" sz="5900" dirty="0">
                <a:solidFill>
                  <a:schemeClr val="bg1"/>
                </a:solidFill>
                <a:latin typeface="+mj-lt"/>
              </a:rPr>
              <a:t>They owe approximately $487,000 in unpaid taxes.</a:t>
            </a:r>
          </a:p>
          <a:p>
            <a:pPr marL="0" indent="0" algn="ctr">
              <a:buNone/>
            </a:pPr>
            <a:endParaRPr lang="en-US" sz="5400" dirty="0"/>
          </a:p>
        </p:txBody>
      </p:sp>
      <p:sp>
        <p:nvSpPr>
          <p:cNvPr id="4" name="TextBox 3"/>
          <p:cNvSpPr txBox="1"/>
          <p:nvPr/>
        </p:nvSpPr>
        <p:spPr>
          <a:xfrm>
            <a:off x="6520794" y="6346659"/>
            <a:ext cx="5671206" cy="369332"/>
          </a:xfrm>
          <a:prstGeom prst="rect">
            <a:avLst/>
          </a:prstGeom>
          <a:noFill/>
        </p:spPr>
        <p:txBody>
          <a:bodyPr wrap="square" rtlCol="0">
            <a:spAutoFit/>
          </a:bodyPr>
          <a:lstStyle/>
          <a:p>
            <a:r>
              <a:rPr lang="en-US" dirty="0">
                <a:solidFill>
                  <a:schemeClr val="bg2">
                    <a:lumMod val="50000"/>
                  </a:schemeClr>
                </a:solidFill>
              </a:rPr>
              <a:t>access your free content at www.taxresolutioninstitute.org</a:t>
            </a:r>
          </a:p>
        </p:txBody>
      </p:sp>
    </p:spTree>
    <p:extLst>
      <p:ext uri="{BB962C8B-B14F-4D97-AF65-F5344CB8AC3E}">
        <p14:creationId xmlns:p14="http://schemas.microsoft.com/office/powerpoint/2010/main" val="3420083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4590" y="2602675"/>
            <a:ext cx="2248185" cy="388379"/>
          </a:xfrm>
        </p:spPr>
        <p:txBody>
          <a:bodyPr>
            <a:noAutofit/>
          </a:bodyPr>
          <a:lstStyle/>
          <a:p>
            <a:pPr marL="0" indent="0" algn="ctr">
              <a:spcBef>
                <a:spcPts val="0"/>
              </a:spcBef>
              <a:buNone/>
            </a:pPr>
            <a:r>
              <a:rPr lang="en-US" sz="3600" dirty="0">
                <a:solidFill>
                  <a:schemeClr val="bg1"/>
                </a:solidFill>
                <a:latin typeface="+mj-lt"/>
              </a:rPr>
              <a:t>Installment</a:t>
            </a:r>
          </a:p>
          <a:p>
            <a:pPr marL="0" indent="0" algn="ctr">
              <a:spcBef>
                <a:spcPts val="0"/>
              </a:spcBef>
              <a:buNone/>
            </a:pPr>
            <a:r>
              <a:rPr lang="en-US" sz="3600" dirty="0">
                <a:solidFill>
                  <a:schemeClr val="bg1"/>
                </a:solidFill>
                <a:latin typeface="+mj-lt"/>
              </a:rPr>
              <a:t>Agreement</a:t>
            </a:r>
          </a:p>
          <a:p>
            <a:pPr marL="0" indent="0" algn="ctr">
              <a:spcBef>
                <a:spcPts val="0"/>
              </a:spcBef>
              <a:buNone/>
            </a:pPr>
            <a:r>
              <a:rPr lang="en-US" sz="3600" dirty="0">
                <a:solidFill>
                  <a:schemeClr val="bg1"/>
                </a:solidFill>
                <a:latin typeface="+mj-lt"/>
              </a:rPr>
              <a:t>Analysis</a:t>
            </a:r>
          </a:p>
        </p:txBody>
      </p:sp>
      <p:sp>
        <p:nvSpPr>
          <p:cNvPr id="4" name="Rectangle 3">
            <a:extLst>
              <a:ext uri="{FF2B5EF4-FFF2-40B4-BE49-F238E27FC236}">
                <a16:creationId xmlns:a16="http://schemas.microsoft.com/office/drawing/2014/main" id="{5B0D7620-6B0A-4B6B-B9C3-343BF784FCD9}"/>
              </a:ext>
            </a:extLst>
          </p:cNvPr>
          <p:cNvSpPr/>
          <p:nvPr/>
        </p:nvSpPr>
        <p:spPr>
          <a:xfrm>
            <a:off x="2645546" y="0"/>
            <a:ext cx="954645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Moon 4">
            <a:extLst>
              <a:ext uri="{FF2B5EF4-FFF2-40B4-BE49-F238E27FC236}">
                <a16:creationId xmlns:a16="http://schemas.microsoft.com/office/drawing/2014/main" id="{4C9103A3-4D67-41B2-B394-3F0B35C5E9B2}"/>
              </a:ext>
            </a:extLst>
          </p:cNvPr>
          <p:cNvSpPr/>
          <p:nvPr/>
        </p:nvSpPr>
        <p:spPr>
          <a:xfrm rot="10800000">
            <a:off x="0" y="-4065226"/>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3923927854"/>
              </p:ext>
            </p:extLst>
          </p:nvPr>
        </p:nvGraphicFramePr>
        <p:xfrm>
          <a:off x="3131087" y="471015"/>
          <a:ext cx="8521004" cy="5915970"/>
        </p:xfrm>
        <a:graphic>
          <a:graphicData uri="http://schemas.openxmlformats.org/drawingml/2006/table">
            <a:tbl>
              <a:tblPr>
                <a:tableStyleId>{EB9631B5-78F2-41C9-869B-9F39066F8104}</a:tableStyleId>
              </a:tblPr>
              <a:tblGrid>
                <a:gridCol w="471018">
                  <a:extLst>
                    <a:ext uri="{9D8B030D-6E8A-4147-A177-3AD203B41FA5}">
                      <a16:colId xmlns:a16="http://schemas.microsoft.com/office/drawing/2014/main" val="3691558435"/>
                    </a:ext>
                  </a:extLst>
                </a:gridCol>
                <a:gridCol w="1784692">
                  <a:extLst>
                    <a:ext uri="{9D8B030D-6E8A-4147-A177-3AD203B41FA5}">
                      <a16:colId xmlns:a16="http://schemas.microsoft.com/office/drawing/2014/main" val="464430693"/>
                    </a:ext>
                  </a:extLst>
                </a:gridCol>
                <a:gridCol w="538059">
                  <a:extLst>
                    <a:ext uri="{9D8B030D-6E8A-4147-A177-3AD203B41FA5}">
                      <a16:colId xmlns:a16="http://schemas.microsoft.com/office/drawing/2014/main" val="3125264476"/>
                    </a:ext>
                  </a:extLst>
                </a:gridCol>
                <a:gridCol w="2059584">
                  <a:extLst>
                    <a:ext uri="{9D8B030D-6E8A-4147-A177-3AD203B41FA5}">
                      <a16:colId xmlns:a16="http://schemas.microsoft.com/office/drawing/2014/main" val="3373761511"/>
                    </a:ext>
                  </a:extLst>
                </a:gridCol>
                <a:gridCol w="403074">
                  <a:extLst>
                    <a:ext uri="{9D8B030D-6E8A-4147-A177-3AD203B41FA5}">
                      <a16:colId xmlns:a16="http://schemas.microsoft.com/office/drawing/2014/main" val="2820727220"/>
                    </a:ext>
                  </a:extLst>
                </a:gridCol>
                <a:gridCol w="1200287">
                  <a:extLst>
                    <a:ext uri="{9D8B030D-6E8A-4147-A177-3AD203B41FA5}">
                      <a16:colId xmlns:a16="http://schemas.microsoft.com/office/drawing/2014/main" val="2896534758"/>
                    </a:ext>
                  </a:extLst>
                </a:gridCol>
                <a:gridCol w="902665">
                  <a:extLst>
                    <a:ext uri="{9D8B030D-6E8A-4147-A177-3AD203B41FA5}">
                      <a16:colId xmlns:a16="http://schemas.microsoft.com/office/drawing/2014/main" val="1198552399"/>
                    </a:ext>
                  </a:extLst>
                </a:gridCol>
                <a:gridCol w="1161625">
                  <a:extLst>
                    <a:ext uri="{9D8B030D-6E8A-4147-A177-3AD203B41FA5}">
                      <a16:colId xmlns:a16="http://schemas.microsoft.com/office/drawing/2014/main" val="2987251698"/>
                    </a:ext>
                  </a:extLst>
                </a:gridCol>
              </a:tblGrid>
              <a:tr h="257175">
                <a:tc gridSpan="8">
                  <a:txBody>
                    <a:bodyPr/>
                    <a:lstStyle/>
                    <a:p>
                      <a:pPr algn="ctr" fontAlgn="b"/>
                      <a:r>
                        <a:rPr lang="en-US" sz="2000" b="1" u="none" strike="noStrike" dirty="0">
                          <a:effectLst/>
                        </a:rPr>
                        <a:t>Installment Agreement - Family of Four  (Case Study 1)</a:t>
                      </a:r>
                      <a:endParaRPr lang="en-US" sz="2000" b="1" i="0" u="none" strike="noStrike" dirty="0">
                        <a:solidFill>
                          <a:srgbClr val="000000"/>
                        </a:solidFill>
                        <a:effectLst/>
                        <a:latin typeface="+mj-lt"/>
                      </a:endParaRPr>
                    </a:p>
                  </a:txBody>
                  <a:tcPr marL="4485" marR="4485" marT="448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ctr" fontAlgn="b"/>
                      <a:endParaRPr lang="en-US" sz="2000" b="1" i="0" u="none" strike="noStrike" dirty="0">
                        <a:solidFill>
                          <a:srgbClr val="000000"/>
                        </a:solidFill>
                        <a:effectLst/>
                        <a:latin typeface="+mj-lt"/>
                      </a:endParaRPr>
                    </a:p>
                  </a:txBody>
                  <a:tcPr marL="4485" marR="4485" marT="4485" marB="0" anchor="b"/>
                </a:tc>
                <a:extLst>
                  <a:ext uri="{0D108BD9-81ED-4DB2-BD59-A6C34878D82A}">
                    <a16:rowId xmlns:a16="http://schemas.microsoft.com/office/drawing/2014/main" val="4149212347"/>
                  </a:ext>
                </a:extLst>
              </a:tr>
              <a:tr h="368208">
                <a:tc>
                  <a:txBody>
                    <a:bodyPr/>
                    <a:lstStyle/>
                    <a:p>
                      <a:pPr algn="l" fontAlgn="b"/>
                      <a:endParaRPr lang="en-US" sz="1700" b="1" i="0" u="sng" strike="noStrike" dirty="0">
                        <a:solidFill>
                          <a:srgbClr val="000000"/>
                        </a:solidFill>
                        <a:effectLst/>
                        <a:latin typeface="+mj-lt"/>
                      </a:endParaRPr>
                    </a:p>
                  </a:txBody>
                  <a:tcPr marL="4485" marR="4485" marT="0" marB="0" anchor="b"/>
                </a:tc>
                <a:tc gridSpan="2">
                  <a:txBody>
                    <a:bodyPr/>
                    <a:lstStyle/>
                    <a:p>
                      <a:pPr algn="l" fontAlgn="b"/>
                      <a:r>
                        <a:rPr lang="en-US" sz="1700" u="sng" strike="noStrike" dirty="0">
                          <a:effectLst/>
                        </a:rPr>
                        <a:t>Item</a:t>
                      </a:r>
                      <a:endParaRPr lang="en-US" sz="1700" b="1" i="0" u="sng" strike="noStrike" dirty="0">
                        <a:solidFill>
                          <a:srgbClr val="000000"/>
                        </a:solidFill>
                        <a:effectLst/>
                        <a:latin typeface="+mj-lt"/>
                      </a:endParaRPr>
                    </a:p>
                  </a:txBody>
                  <a:tcPr marL="4485" marR="4485" marT="0" marB="0" anchor="b"/>
                </a:tc>
                <a:tc hMerge="1">
                  <a:txBody>
                    <a:bodyPr/>
                    <a:lstStyle/>
                    <a:p>
                      <a:endParaRPr lang="en-US"/>
                    </a:p>
                  </a:txBody>
                  <a:tcPr marL="4485" marR="4485" marT="4485" marB="0" anchor="b"/>
                </a:tc>
                <a:tc>
                  <a:txBody>
                    <a:bodyPr/>
                    <a:lstStyle/>
                    <a:p>
                      <a:endParaRPr lang="en-US" sz="1700" dirty="0"/>
                    </a:p>
                  </a:txBody>
                  <a:tcPr marL="4485" marR="4485" marT="0" marB="0" anchor="b"/>
                </a:tc>
                <a:tc>
                  <a:txBody>
                    <a:bodyPr/>
                    <a:lstStyle/>
                    <a:p>
                      <a:pPr algn="ctr" fontAlgn="b"/>
                      <a:endParaRPr lang="en-US" sz="1700" b="1" i="0" u="sng" strike="noStrike" dirty="0">
                        <a:solidFill>
                          <a:srgbClr val="000000"/>
                        </a:solidFill>
                        <a:effectLst/>
                        <a:latin typeface="+mj-lt"/>
                      </a:endParaRPr>
                    </a:p>
                  </a:txBody>
                  <a:tcPr marL="4485" marR="4485" marT="0" marB="0" anchor="b"/>
                </a:tc>
                <a:tc>
                  <a:txBody>
                    <a:bodyPr/>
                    <a:lstStyle/>
                    <a:p>
                      <a:pPr algn="ctr" fontAlgn="b"/>
                      <a:r>
                        <a:rPr lang="en-US" sz="1700" u="none" strike="noStrike" dirty="0">
                          <a:effectLst/>
                        </a:rPr>
                        <a:t> Monthly</a:t>
                      </a:r>
                      <a:r>
                        <a:rPr lang="en-US" sz="1700" u="none" strike="noStrike" baseline="0" dirty="0">
                          <a:effectLst/>
                        </a:rPr>
                        <a:t> </a:t>
                      </a:r>
                      <a:r>
                        <a:rPr lang="en-US" sz="1700" u="sng" strike="noStrike" dirty="0">
                          <a:effectLst/>
                        </a:rPr>
                        <a:t>Amount</a:t>
                      </a:r>
                      <a:endParaRPr lang="en-US" sz="1700" b="1" i="0" u="sng" strike="noStrike" dirty="0">
                        <a:solidFill>
                          <a:srgbClr val="000000"/>
                        </a:solidFill>
                        <a:effectLst/>
                        <a:latin typeface="+mj-lt"/>
                      </a:endParaRPr>
                    </a:p>
                  </a:txBody>
                  <a:tcPr marL="4485" marR="4485" marT="0" marB="0" anchor="b"/>
                </a:tc>
                <a:tc>
                  <a:txBody>
                    <a:bodyPr/>
                    <a:lstStyle/>
                    <a:p>
                      <a:pPr algn="ctr" fontAlgn="b"/>
                      <a:endParaRPr lang="en-US" sz="1700" b="1" i="0" u="sng" strike="noStrike" dirty="0">
                        <a:solidFill>
                          <a:srgbClr val="000000"/>
                        </a:solidFill>
                        <a:effectLst/>
                        <a:latin typeface="+mj-lt"/>
                      </a:endParaRPr>
                    </a:p>
                  </a:txBody>
                  <a:tcPr marL="4485" marR="4485" marT="0" marB="0" anchor="b"/>
                </a:tc>
                <a:tc>
                  <a:txBody>
                    <a:bodyPr/>
                    <a:lstStyle/>
                    <a:p>
                      <a:pPr algn="ctr" fontAlgn="b"/>
                      <a:endParaRPr lang="en-US" sz="1700" b="1" i="0" u="sng" strike="noStrike" dirty="0">
                        <a:solidFill>
                          <a:srgbClr val="000000"/>
                        </a:solidFill>
                        <a:effectLst/>
                        <a:latin typeface="+mj-lt"/>
                      </a:endParaRPr>
                    </a:p>
                  </a:txBody>
                  <a:tcPr marL="4485" marR="4485" marT="0" marB="0" anchor="b"/>
                </a:tc>
                <a:extLst>
                  <a:ext uri="{0D108BD9-81ED-4DB2-BD59-A6C34878D82A}">
                    <a16:rowId xmlns:a16="http://schemas.microsoft.com/office/drawing/2014/main" val="234559120"/>
                  </a:ext>
                </a:extLst>
              </a:tr>
              <a:tr h="368208">
                <a:tc gridSpan="3">
                  <a:txBody>
                    <a:bodyPr/>
                    <a:lstStyle/>
                    <a:p>
                      <a:pPr algn="l" fontAlgn="b"/>
                      <a:r>
                        <a:rPr lang="en-US" sz="1700" u="none" strike="noStrike" dirty="0">
                          <a:effectLst/>
                        </a:rPr>
                        <a:t>Income</a:t>
                      </a:r>
                      <a:endParaRPr lang="en-US" sz="1700" b="1" i="1" u="none" strike="noStrike" dirty="0">
                        <a:solidFill>
                          <a:srgbClr val="000000"/>
                        </a:solidFill>
                        <a:effectLst/>
                        <a:latin typeface="+mj-lt"/>
                      </a:endParaRPr>
                    </a:p>
                  </a:txBody>
                  <a:tcPr marL="4485" marR="4485" marT="4485" marB="0" anchor="b"/>
                </a:tc>
                <a:tc hMerge="1">
                  <a:txBody>
                    <a:bodyPr/>
                    <a:lstStyle/>
                    <a:p>
                      <a:endParaRPr lang="en-US"/>
                    </a:p>
                  </a:txBody>
                  <a:tcPr/>
                </a:tc>
                <a:tc hMerge="1">
                  <a:txBody>
                    <a:bodyPr/>
                    <a:lstStyle/>
                    <a:p>
                      <a:endParaRPr lang="en-US"/>
                    </a:p>
                  </a:txBody>
                  <a:tcPr marL="4485" marR="4485" marT="4485" marB="0" anchor="b"/>
                </a:tc>
                <a:tc>
                  <a:txBody>
                    <a:bodyPr/>
                    <a:lstStyle/>
                    <a:p>
                      <a:endParaRPr lang="en-US" sz="1700" dirty="0"/>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extLst>
                  <a:ext uri="{0D108BD9-81ED-4DB2-BD59-A6C34878D82A}">
                    <a16:rowId xmlns:a16="http://schemas.microsoft.com/office/drawing/2014/main" val="994976486"/>
                  </a:ext>
                </a:extLst>
              </a:tr>
              <a:tr h="246959">
                <a:tc>
                  <a:txBody>
                    <a:bodyPr/>
                    <a:lstStyle/>
                    <a:p>
                      <a:pPr algn="l" fontAlgn="b"/>
                      <a:endParaRPr lang="en-US" sz="1700" b="0" i="0" u="none" strike="noStrike" dirty="0">
                        <a:solidFill>
                          <a:srgbClr val="000000"/>
                        </a:solidFill>
                        <a:effectLst/>
                        <a:latin typeface="+mj-lt"/>
                      </a:endParaRPr>
                    </a:p>
                  </a:txBody>
                  <a:tcPr marL="4485" marR="4485" marT="4485" marB="0" anchor="b"/>
                </a:tc>
                <a:tc gridSpan="2">
                  <a:txBody>
                    <a:bodyPr/>
                    <a:lstStyle/>
                    <a:p>
                      <a:pPr algn="l" fontAlgn="b"/>
                      <a:r>
                        <a:rPr lang="en-US" sz="1700" u="none" strike="noStrike" dirty="0">
                          <a:effectLst/>
                        </a:rPr>
                        <a:t>Gross</a:t>
                      </a:r>
                      <a:r>
                        <a:rPr lang="en-US" sz="1700" u="none" strike="noStrike" baseline="0" dirty="0">
                          <a:effectLst/>
                        </a:rPr>
                        <a:t> Wages</a:t>
                      </a:r>
                      <a:endParaRPr lang="en-US" sz="1700" b="0" i="0" u="none" strike="noStrike" dirty="0">
                        <a:solidFill>
                          <a:srgbClr val="000000"/>
                        </a:solidFill>
                        <a:effectLst/>
                        <a:latin typeface="+mj-lt"/>
                      </a:endParaRPr>
                    </a:p>
                  </a:txBody>
                  <a:tcPr marL="4485" marR="4485" marT="4485" marB="0" anchor="b"/>
                </a:tc>
                <a:tc hMerge="1">
                  <a:txBody>
                    <a:bodyPr/>
                    <a:lstStyle/>
                    <a:p>
                      <a:pPr algn="r" fontAlgn="b"/>
                      <a:endParaRPr lang="en-US" sz="1200" b="0" i="0" u="none" strike="noStrike" dirty="0">
                        <a:solidFill>
                          <a:srgbClr val="000000"/>
                        </a:solidFill>
                        <a:effectLst/>
                        <a:latin typeface="+mj-lt"/>
                      </a:endParaRPr>
                    </a:p>
                  </a:txBody>
                  <a:tcPr marL="4485" marR="4485" marT="4485" marB="0" anchor="b"/>
                </a:tc>
                <a:tc>
                  <a:txBody>
                    <a:bodyPr/>
                    <a:lstStyle/>
                    <a:p>
                      <a:pPr algn="r" fontAlgn="b"/>
                      <a:r>
                        <a:rPr lang="en-US" sz="1700" u="none" strike="noStrike" dirty="0">
                          <a:effectLst/>
                        </a:rPr>
                        <a:t>Taxpayer</a:t>
                      </a:r>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r" fontAlgn="b"/>
                      <a:r>
                        <a:rPr lang="en-US" sz="1700" u="none" strike="noStrike" dirty="0">
                          <a:effectLst/>
                        </a:rPr>
                        <a:t>8,662 </a:t>
                      </a:r>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lnB>
                      <a:noFill/>
                    </a:lnB>
                  </a:tcPr>
                </a:tc>
                <a:tc>
                  <a:txBody>
                    <a:bodyPr/>
                    <a:lstStyle/>
                    <a:p>
                      <a:pPr algn="l" fontAlgn="b"/>
                      <a:endParaRPr lang="en-US" sz="1700" b="0" i="0" u="none" strike="noStrike" dirty="0">
                        <a:solidFill>
                          <a:srgbClr val="00B0F0"/>
                        </a:solidFill>
                        <a:effectLst/>
                        <a:latin typeface="+mj-lt"/>
                      </a:endParaRPr>
                    </a:p>
                  </a:txBody>
                  <a:tcPr marL="4485" marR="4485" marT="4485" marB="0" anchor="b"/>
                </a:tc>
                <a:extLst>
                  <a:ext uri="{0D108BD9-81ED-4DB2-BD59-A6C34878D82A}">
                    <a16:rowId xmlns:a16="http://schemas.microsoft.com/office/drawing/2014/main" val="2899899814"/>
                  </a:ext>
                </a:extLst>
              </a:tr>
              <a:tr h="246959">
                <a:tc>
                  <a:txBody>
                    <a:bodyPr/>
                    <a:lstStyle/>
                    <a:p>
                      <a:pPr algn="l" fontAlgn="b"/>
                      <a:endParaRPr lang="en-US" sz="1700" b="0" i="0" u="none" strike="noStrike" dirty="0">
                        <a:solidFill>
                          <a:srgbClr val="000000"/>
                        </a:solidFill>
                        <a:effectLst/>
                        <a:latin typeface="+mj-lt"/>
                      </a:endParaRPr>
                    </a:p>
                  </a:txBody>
                  <a:tcPr marL="4485" marR="4485" marT="4485" marB="0" anchor="b"/>
                </a:tc>
                <a:tc gridSpan="2">
                  <a:txBody>
                    <a:bodyPr/>
                    <a:lstStyle/>
                    <a:p>
                      <a:pPr algn="l" fontAlgn="b"/>
                      <a:endParaRPr lang="en-US" sz="1700" b="0" i="0" u="none" strike="noStrike" dirty="0">
                        <a:solidFill>
                          <a:srgbClr val="000000"/>
                        </a:solidFill>
                        <a:effectLst/>
                        <a:latin typeface="+mj-lt"/>
                      </a:endParaRPr>
                    </a:p>
                  </a:txBody>
                  <a:tcPr marL="4485" marR="4485" marT="4485" marB="0" anchor="b"/>
                </a:tc>
                <a:tc hMerge="1">
                  <a:txBody>
                    <a:bodyPr/>
                    <a:lstStyle/>
                    <a:p>
                      <a:pPr algn="r" fontAlgn="b"/>
                      <a:endParaRPr lang="en-US" sz="1200" b="0" i="0" u="none" strike="noStrike" dirty="0">
                        <a:solidFill>
                          <a:srgbClr val="000000"/>
                        </a:solidFill>
                        <a:effectLst/>
                        <a:latin typeface="+mj-lt"/>
                      </a:endParaRPr>
                    </a:p>
                  </a:txBody>
                  <a:tcPr marL="4485" marR="4485" marT="4485" marB="0" anchor="b"/>
                </a:tc>
                <a:tc>
                  <a:txBody>
                    <a:bodyPr/>
                    <a:lstStyle/>
                    <a:p>
                      <a:pPr algn="r" fontAlgn="b"/>
                      <a:r>
                        <a:rPr lang="en-US" sz="1700" u="none" strike="noStrike" dirty="0">
                          <a:effectLst/>
                        </a:rPr>
                        <a:t>Spouse</a:t>
                      </a:r>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r" fontAlgn="b"/>
                      <a:r>
                        <a:rPr lang="en-US" sz="1700" u="none" strike="noStrike" dirty="0">
                          <a:effectLst/>
                        </a:rPr>
                        <a:t>5,576 </a:t>
                      </a:r>
                      <a:endParaRPr lang="en-US" sz="1700" b="0" i="0" u="none" strike="noStrike" dirty="0">
                        <a:solidFill>
                          <a:srgbClr val="000000"/>
                        </a:solidFill>
                        <a:effectLst/>
                        <a:latin typeface="+mj-lt"/>
                      </a:endParaRPr>
                    </a:p>
                  </a:txBody>
                  <a:tcPr marL="4485" marR="4485" marT="4485" marB="0" anchor="b">
                    <a:lnR>
                      <a:noFill/>
                    </a:lnR>
                  </a:tcPr>
                </a:tc>
                <a:tc>
                  <a:txBody>
                    <a:bodyPr/>
                    <a:lstStyle/>
                    <a:p>
                      <a:pPr algn="l" fontAlgn="b"/>
                      <a:endParaRPr lang="en-US" sz="1700" b="0" i="0" u="none" strike="noStrike" dirty="0">
                        <a:solidFill>
                          <a:srgbClr val="000000"/>
                        </a:solidFill>
                        <a:effectLst/>
                        <a:latin typeface="+mj-lt"/>
                      </a:endParaRPr>
                    </a:p>
                  </a:txBody>
                  <a:tcPr marL="4485" marR="4485" marT="4485"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700" b="0" i="0" u="none" strike="noStrike" dirty="0">
                        <a:solidFill>
                          <a:srgbClr val="00B0F0"/>
                        </a:solidFill>
                        <a:effectLst/>
                        <a:latin typeface="+mj-lt"/>
                      </a:endParaRPr>
                    </a:p>
                  </a:txBody>
                  <a:tcPr marL="4485" marR="4485" marT="4485" marB="0" anchor="b">
                    <a:lnL>
                      <a:noFill/>
                    </a:lnL>
                  </a:tcPr>
                </a:tc>
                <a:extLst>
                  <a:ext uri="{0D108BD9-81ED-4DB2-BD59-A6C34878D82A}">
                    <a16:rowId xmlns:a16="http://schemas.microsoft.com/office/drawing/2014/main" val="1676116697"/>
                  </a:ext>
                </a:extLst>
              </a:tr>
              <a:tr h="246959">
                <a:tc>
                  <a:txBody>
                    <a:bodyPr/>
                    <a:lstStyle/>
                    <a:p>
                      <a:pPr algn="l" fontAlgn="b"/>
                      <a:endParaRPr lang="en-US" sz="1700" b="0" i="0" u="none" strike="noStrike" dirty="0">
                        <a:solidFill>
                          <a:srgbClr val="000000"/>
                        </a:solidFill>
                        <a:effectLst/>
                        <a:latin typeface="+mj-lt"/>
                      </a:endParaRPr>
                    </a:p>
                  </a:txBody>
                  <a:tcPr marL="4485" marR="4485" marT="4485" marB="0" anchor="b"/>
                </a:tc>
                <a:tc gridSpan="2">
                  <a:txBody>
                    <a:bodyPr/>
                    <a:lstStyle/>
                    <a:p>
                      <a:pPr algn="l" fontAlgn="b"/>
                      <a:endParaRPr lang="en-US" sz="1700" b="0" i="0" u="none" strike="noStrike" dirty="0">
                        <a:solidFill>
                          <a:srgbClr val="000000"/>
                        </a:solidFill>
                        <a:effectLst/>
                        <a:latin typeface="+mj-lt"/>
                      </a:endParaRPr>
                    </a:p>
                  </a:txBody>
                  <a:tcPr marL="4485" marR="4485" marT="4485" marB="0" anchor="b"/>
                </a:tc>
                <a:tc hMerge="1">
                  <a:txBody>
                    <a:bodyPr/>
                    <a:lstStyle/>
                    <a:p>
                      <a:pPr algn="r" fontAlgn="b"/>
                      <a:endParaRPr lang="en-US" sz="1200" b="1" i="0" u="none" strike="noStrike" dirty="0">
                        <a:solidFill>
                          <a:srgbClr val="000000"/>
                        </a:solidFill>
                        <a:effectLst/>
                        <a:latin typeface="+mj-lt"/>
                      </a:endParaRPr>
                    </a:p>
                  </a:txBody>
                  <a:tcPr marL="4485" marR="4485" marT="4485" marB="0" anchor="b"/>
                </a:tc>
                <a:tc>
                  <a:txBody>
                    <a:bodyPr/>
                    <a:lstStyle/>
                    <a:p>
                      <a:pPr algn="r" fontAlgn="b"/>
                      <a:r>
                        <a:rPr lang="en-US" sz="1700" u="none" strike="noStrike" dirty="0">
                          <a:effectLst/>
                        </a:rPr>
                        <a:t>Total:</a:t>
                      </a:r>
                      <a:endParaRPr lang="en-US" sz="1700" b="1"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r" fontAlgn="b"/>
                      <a:r>
                        <a:rPr lang="en-US" sz="1700" u="none" strike="noStrike" dirty="0">
                          <a:effectLst/>
                        </a:rPr>
                        <a:t>14,238 </a:t>
                      </a:r>
                      <a:endParaRPr lang="en-US" sz="1700" b="1" i="0" u="none" strike="noStrike" dirty="0">
                        <a:solidFill>
                          <a:srgbClr val="000000"/>
                        </a:solidFill>
                        <a:effectLst/>
                        <a:latin typeface="+mj-lt"/>
                      </a:endParaRPr>
                    </a:p>
                  </a:txBody>
                  <a:tcPr marL="4485" marR="4485" marT="4485" marB="0" anchor="b">
                    <a:lnT w="12700" cap="flat" cmpd="sng" algn="ctr">
                      <a:solidFill>
                        <a:schemeClr val="tx1"/>
                      </a:solidFill>
                      <a:prstDash val="solid"/>
                      <a:round/>
                      <a:headEnd type="none" w="med" len="med"/>
                      <a:tailEnd type="none" w="med" len="med"/>
                    </a:lnT>
                  </a:tcPr>
                </a:tc>
                <a:tc>
                  <a:txBody>
                    <a:bodyPr/>
                    <a:lstStyle/>
                    <a:p>
                      <a:pPr algn="l" fontAlgn="b"/>
                      <a:endParaRPr lang="en-US" sz="1700" b="0" i="0" u="none" strike="noStrike" dirty="0">
                        <a:solidFill>
                          <a:srgbClr val="000000"/>
                        </a:solidFill>
                        <a:effectLst/>
                        <a:latin typeface="+mj-lt"/>
                      </a:endParaRPr>
                    </a:p>
                  </a:txBody>
                  <a:tcPr marL="4485" marR="4485" marT="4485" marB="0" anchor="b"/>
                </a:tc>
                <a:extLst>
                  <a:ext uri="{0D108BD9-81ED-4DB2-BD59-A6C34878D82A}">
                    <a16:rowId xmlns:a16="http://schemas.microsoft.com/office/drawing/2014/main" val="3177298697"/>
                  </a:ext>
                </a:extLst>
              </a:tr>
              <a:tr h="368208">
                <a:tc gridSpan="3">
                  <a:txBody>
                    <a:bodyPr/>
                    <a:lstStyle/>
                    <a:p>
                      <a:pPr algn="l" fontAlgn="b"/>
                      <a:r>
                        <a:rPr lang="en-US" sz="1700" u="none" strike="noStrike" dirty="0">
                          <a:effectLst/>
                        </a:rPr>
                        <a:t>Expenses</a:t>
                      </a:r>
                      <a:endParaRPr lang="en-US" sz="1700" b="1" i="1" u="none" strike="noStrike" dirty="0">
                        <a:solidFill>
                          <a:srgbClr val="000000"/>
                        </a:solidFill>
                        <a:effectLst/>
                        <a:latin typeface="+mj-lt"/>
                      </a:endParaRPr>
                    </a:p>
                  </a:txBody>
                  <a:tcPr marL="4485" marR="4485" marT="4485" marB="0" anchor="b"/>
                </a:tc>
                <a:tc hMerge="1">
                  <a:txBody>
                    <a:bodyPr/>
                    <a:lstStyle/>
                    <a:p>
                      <a:endParaRPr lang="en-US"/>
                    </a:p>
                  </a:txBody>
                  <a:tcPr/>
                </a:tc>
                <a:tc hMerge="1">
                  <a:txBody>
                    <a:bodyPr/>
                    <a:lstStyle/>
                    <a:p>
                      <a:endParaRPr lang="en-US"/>
                    </a:p>
                  </a:txBody>
                  <a:tcPr marL="4485" marR="4485" marT="4485" marB="0" anchor="b"/>
                </a:tc>
                <a:tc>
                  <a:txBody>
                    <a:bodyPr/>
                    <a:lstStyle/>
                    <a:p>
                      <a:endParaRPr lang="en-US" sz="1700" dirty="0"/>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extLst>
                  <a:ext uri="{0D108BD9-81ED-4DB2-BD59-A6C34878D82A}">
                    <a16:rowId xmlns:a16="http://schemas.microsoft.com/office/drawing/2014/main" val="3864686925"/>
                  </a:ext>
                </a:extLst>
              </a:tr>
              <a:tr h="246959">
                <a:tc>
                  <a:txBody>
                    <a:bodyPr/>
                    <a:lstStyle/>
                    <a:p>
                      <a:pPr algn="l" fontAlgn="b"/>
                      <a:endParaRPr lang="en-US" sz="1700" b="0" i="0" u="none" strike="noStrike" dirty="0">
                        <a:solidFill>
                          <a:srgbClr val="000000"/>
                        </a:solidFill>
                        <a:effectLst/>
                        <a:latin typeface="+mj-lt"/>
                      </a:endParaRPr>
                    </a:p>
                  </a:txBody>
                  <a:tcPr marL="4485" marR="4485" marT="4485" marB="0" anchor="b"/>
                </a:tc>
                <a:tc gridSpan="3">
                  <a:txBody>
                    <a:bodyPr/>
                    <a:lstStyle/>
                    <a:p>
                      <a:pPr algn="l" fontAlgn="b"/>
                      <a:r>
                        <a:rPr lang="en-US" sz="1700" u="none" strike="noStrike" dirty="0">
                          <a:effectLst/>
                        </a:rPr>
                        <a:t>Housing and Utilities</a:t>
                      </a:r>
                      <a:endParaRPr lang="en-US" sz="1700" b="1" i="0" u="none" strike="noStrike" dirty="0">
                        <a:solidFill>
                          <a:srgbClr val="000000"/>
                        </a:solidFill>
                        <a:effectLst/>
                        <a:latin typeface="+mj-lt"/>
                      </a:endParaRPr>
                    </a:p>
                  </a:txBody>
                  <a:tcPr marL="4485" marR="4485" marT="4485" marB="0" anchor="b"/>
                </a:tc>
                <a:tc hMerge="1">
                  <a:txBody>
                    <a:bodyPr/>
                    <a:lstStyle/>
                    <a:p>
                      <a:endParaRPr lang="en-US"/>
                    </a:p>
                  </a:txBody>
                  <a:tcPr/>
                </a:tc>
                <a:tc hMerge="1">
                  <a:txBody>
                    <a:bodyPr/>
                    <a:lstStyle/>
                    <a:p>
                      <a:endParaRPr lang="en-US"/>
                    </a:p>
                  </a:txBody>
                  <a:tcPr/>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extLst>
                  <a:ext uri="{0D108BD9-81ED-4DB2-BD59-A6C34878D82A}">
                    <a16:rowId xmlns:a16="http://schemas.microsoft.com/office/drawing/2014/main" val="3397158093"/>
                  </a:ext>
                </a:extLst>
              </a:tr>
              <a:tr h="246959">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gridSpan="2">
                  <a:txBody>
                    <a:bodyPr/>
                    <a:lstStyle/>
                    <a:p>
                      <a:pPr algn="r" fontAlgn="b"/>
                      <a:r>
                        <a:rPr lang="en-US" sz="1700" u="none" strike="noStrike" dirty="0">
                          <a:effectLst/>
                        </a:rPr>
                        <a:t>Mortgage</a:t>
                      </a:r>
                      <a:endParaRPr lang="en-US" sz="1700" b="0" i="0" u="none" strike="noStrike" dirty="0">
                        <a:solidFill>
                          <a:srgbClr val="000000"/>
                        </a:solidFill>
                        <a:effectLst/>
                        <a:latin typeface="+mj-lt"/>
                      </a:endParaRPr>
                    </a:p>
                  </a:txBody>
                  <a:tcPr marL="4485" marR="4485" marT="4485" marB="0" anchor="b"/>
                </a:tc>
                <a:tc hMerge="1">
                  <a:txBody>
                    <a:bodyPr/>
                    <a:lstStyle/>
                    <a:p>
                      <a:endParaRPr lang="en-US"/>
                    </a:p>
                  </a:txBody>
                  <a:tcPr/>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r" fontAlgn="b"/>
                      <a:r>
                        <a:rPr lang="en-US" sz="1700" u="none" strike="noStrike" dirty="0">
                          <a:effectLst/>
                        </a:rPr>
                        <a:t>3,079 </a:t>
                      </a:r>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B0F0"/>
                        </a:solidFill>
                        <a:effectLst/>
                        <a:latin typeface="+mj-lt"/>
                      </a:endParaRPr>
                    </a:p>
                  </a:txBody>
                  <a:tcPr marL="4485" marR="4485" marT="4485" marB="0" anchor="b"/>
                </a:tc>
                <a:extLst>
                  <a:ext uri="{0D108BD9-81ED-4DB2-BD59-A6C34878D82A}">
                    <a16:rowId xmlns:a16="http://schemas.microsoft.com/office/drawing/2014/main" val="3758440553"/>
                  </a:ext>
                </a:extLst>
              </a:tr>
              <a:tr h="246959">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gridSpan="2">
                  <a:txBody>
                    <a:bodyPr/>
                    <a:lstStyle/>
                    <a:p>
                      <a:pPr algn="r" fontAlgn="b"/>
                      <a:r>
                        <a:rPr lang="en-US" sz="1700" u="none" strike="noStrike" dirty="0">
                          <a:effectLst/>
                        </a:rPr>
                        <a:t>Utilities</a:t>
                      </a:r>
                      <a:endParaRPr lang="en-US" sz="1700" b="0" i="0" u="none" strike="noStrike" dirty="0">
                        <a:solidFill>
                          <a:srgbClr val="000000"/>
                        </a:solidFill>
                        <a:effectLst/>
                        <a:latin typeface="+mj-lt"/>
                      </a:endParaRPr>
                    </a:p>
                  </a:txBody>
                  <a:tcPr marL="4485" marR="4485" marT="4485" marB="0" anchor="b"/>
                </a:tc>
                <a:tc hMerge="1">
                  <a:txBody>
                    <a:bodyPr/>
                    <a:lstStyle/>
                    <a:p>
                      <a:endParaRPr lang="en-US"/>
                    </a:p>
                  </a:txBody>
                  <a:tcPr/>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r" fontAlgn="b"/>
                      <a:r>
                        <a:rPr lang="en-US" sz="1700" u="none" strike="noStrike" dirty="0">
                          <a:effectLst/>
                        </a:rPr>
                        <a:t>256 </a:t>
                      </a:r>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B0F0"/>
                        </a:solidFill>
                        <a:effectLst/>
                        <a:latin typeface="+mj-lt"/>
                      </a:endParaRPr>
                    </a:p>
                  </a:txBody>
                  <a:tcPr marL="4485" marR="4485" marT="4485" marB="0" anchor="b"/>
                </a:tc>
                <a:extLst>
                  <a:ext uri="{0D108BD9-81ED-4DB2-BD59-A6C34878D82A}">
                    <a16:rowId xmlns:a16="http://schemas.microsoft.com/office/drawing/2014/main" val="2231977730"/>
                  </a:ext>
                </a:extLst>
              </a:tr>
              <a:tr h="368208">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r>
                        <a:rPr lang="en-US" sz="1700" u="none" strike="noStrike" kern="1200" dirty="0">
                          <a:effectLst/>
                        </a:rPr>
                        <a:t>Food/Clothing/Etc</a:t>
                      </a:r>
                      <a:endParaRPr lang="en-US" sz="1700" b="0" i="0" u="none" strike="noStrike" dirty="0">
                        <a:solidFill>
                          <a:srgbClr val="000000"/>
                        </a:solidFill>
                        <a:effectLst/>
                        <a:latin typeface="+mj-lt"/>
                      </a:endParaRPr>
                    </a:p>
                  </a:txBody>
                  <a:tcPr marL="4485" marR="4485" marT="4485" marB="0" anchor="b"/>
                </a:tc>
                <a:tc gridSpan="2">
                  <a:txBody>
                    <a:bodyPr/>
                    <a:lstStyle/>
                    <a:p>
                      <a:endParaRPr lang="en-US" sz="1700" dirty="0"/>
                    </a:p>
                  </a:txBody>
                  <a:tcPr marL="4485" marR="4485" marT="4485" marB="0" anchor="b"/>
                </a:tc>
                <a:tc hMerge="1">
                  <a:txBody>
                    <a:bodyPr/>
                    <a:lstStyle/>
                    <a:p>
                      <a:endParaRPr lang="en-US"/>
                    </a:p>
                  </a:txBody>
                  <a:tcPr/>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r" fontAlgn="b"/>
                      <a:r>
                        <a:rPr lang="en-US" sz="1700" u="none" strike="noStrike" dirty="0">
                          <a:effectLst/>
                        </a:rPr>
                        <a:t>1,694 </a:t>
                      </a:r>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2060"/>
                        </a:solidFill>
                        <a:effectLst/>
                        <a:latin typeface="+mj-lt"/>
                      </a:endParaRPr>
                    </a:p>
                  </a:txBody>
                  <a:tcPr marL="4485" marR="4485" marT="4485" marB="0" anchor="b"/>
                </a:tc>
                <a:extLst>
                  <a:ext uri="{0D108BD9-81ED-4DB2-BD59-A6C34878D82A}">
                    <a16:rowId xmlns:a16="http://schemas.microsoft.com/office/drawing/2014/main" val="59542435"/>
                  </a:ext>
                </a:extLst>
              </a:tr>
              <a:tr h="246959">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r>
                        <a:rPr lang="en-US" sz="1700" u="none" strike="noStrike" dirty="0">
                          <a:effectLst/>
                        </a:rPr>
                        <a:t>Transportation</a:t>
                      </a:r>
                      <a:endParaRPr lang="en-US" sz="1700" b="0" i="0" u="none" strike="noStrike" dirty="0">
                        <a:solidFill>
                          <a:srgbClr val="000000"/>
                        </a:solidFill>
                        <a:effectLst/>
                        <a:latin typeface="+mj-lt"/>
                      </a:endParaRPr>
                    </a:p>
                  </a:txBody>
                  <a:tcPr marL="4485" marR="4485" marT="4485" marB="0" anchor="b"/>
                </a:tc>
                <a:tc gridSpan="2">
                  <a:txBody>
                    <a:bodyPr/>
                    <a:lstStyle/>
                    <a:p>
                      <a:pPr algn="r" fontAlgn="b"/>
                      <a:r>
                        <a:rPr lang="en-US" sz="1700" u="none" strike="noStrike" dirty="0">
                          <a:effectLst/>
                        </a:rPr>
                        <a:t>Payments</a:t>
                      </a:r>
                      <a:endParaRPr lang="en-US" sz="1700" b="0" i="0" u="none" strike="noStrike" dirty="0">
                        <a:solidFill>
                          <a:srgbClr val="000000"/>
                        </a:solidFill>
                        <a:effectLst/>
                        <a:latin typeface="+mj-lt"/>
                      </a:endParaRPr>
                    </a:p>
                  </a:txBody>
                  <a:tcPr marL="4485" marR="4485" marT="4485" marB="0" anchor="b"/>
                </a:tc>
                <a:tc hMerge="1">
                  <a:txBody>
                    <a:bodyPr/>
                    <a:lstStyle/>
                    <a:p>
                      <a:endParaRPr lang="en-US"/>
                    </a:p>
                  </a:txBody>
                  <a:tcPr/>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r" fontAlgn="b"/>
                      <a:r>
                        <a:rPr lang="en-US" sz="1700" u="none" strike="noStrike" dirty="0">
                          <a:effectLst/>
                        </a:rPr>
                        <a:t>970 </a:t>
                      </a:r>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2060"/>
                        </a:solidFill>
                        <a:effectLst/>
                        <a:latin typeface="+mj-lt"/>
                      </a:endParaRPr>
                    </a:p>
                  </a:txBody>
                  <a:tcPr marL="4485" marR="4485" marT="4485" marB="0" anchor="b"/>
                </a:tc>
                <a:extLst>
                  <a:ext uri="{0D108BD9-81ED-4DB2-BD59-A6C34878D82A}">
                    <a16:rowId xmlns:a16="http://schemas.microsoft.com/office/drawing/2014/main" val="4156478307"/>
                  </a:ext>
                </a:extLst>
              </a:tr>
              <a:tr h="246959">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gridSpan="2">
                  <a:txBody>
                    <a:bodyPr/>
                    <a:lstStyle/>
                    <a:p>
                      <a:pPr algn="r" fontAlgn="b"/>
                      <a:r>
                        <a:rPr lang="en-US" sz="1700" u="none" strike="noStrike" dirty="0">
                          <a:effectLst/>
                        </a:rPr>
                        <a:t>Maintenance/gas/insurance</a:t>
                      </a:r>
                      <a:endParaRPr lang="en-US" sz="1700" b="0" i="0" u="none" strike="noStrike" dirty="0">
                        <a:solidFill>
                          <a:srgbClr val="000000"/>
                        </a:solidFill>
                        <a:effectLst/>
                        <a:latin typeface="+mj-lt"/>
                      </a:endParaRPr>
                    </a:p>
                  </a:txBody>
                  <a:tcPr marL="4485" marR="4485" marT="4485" marB="0" anchor="b"/>
                </a:tc>
                <a:tc hMerge="1">
                  <a:txBody>
                    <a:bodyPr/>
                    <a:lstStyle/>
                    <a:p>
                      <a:endParaRPr lang="en-US"/>
                    </a:p>
                  </a:txBody>
                  <a:tcPr/>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r" fontAlgn="b"/>
                      <a:r>
                        <a:rPr lang="en-US" sz="1700" u="none" strike="noStrike" dirty="0">
                          <a:effectLst/>
                        </a:rPr>
                        <a:t>994 </a:t>
                      </a:r>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2060"/>
                        </a:solidFill>
                        <a:effectLst/>
                        <a:latin typeface="+mj-lt"/>
                      </a:endParaRPr>
                    </a:p>
                  </a:txBody>
                  <a:tcPr marL="4485" marR="4485" marT="4485" marB="0" anchor="b"/>
                </a:tc>
                <a:extLst>
                  <a:ext uri="{0D108BD9-81ED-4DB2-BD59-A6C34878D82A}">
                    <a16:rowId xmlns:a16="http://schemas.microsoft.com/office/drawing/2014/main" val="3855677653"/>
                  </a:ext>
                </a:extLst>
              </a:tr>
              <a:tr h="246959">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r>
                        <a:rPr lang="en-US" sz="1700" u="none" strike="noStrike" dirty="0">
                          <a:effectLst/>
                        </a:rPr>
                        <a:t>Medical</a:t>
                      </a:r>
                      <a:endParaRPr lang="en-US" sz="1700" b="0" i="0" u="none" strike="noStrike" dirty="0">
                        <a:solidFill>
                          <a:srgbClr val="000000"/>
                        </a:solidFill>
                        <a:effectLst/>
                        <a:latin typeface="+mj-lt"/>
                      </a:endParaRPr>
                    </a:p>
                  </a:txBody>
                  <a:tcPr marL="4485" marR="4485" marT="4485" marB="0" anchor="b"/>
                </a:tc>
                <a:tc gridSpan="2">
                  <a:txBody>
                    <a:bodyPr/>
                    <a:lstStyle/>
                    <a:p>
                      <a:pPr algn="r" fontAlgn="b"/>
                      <a:r>
                        <a:rPr lang="en-US" sz="1700" u="none" strike="noStrike" dirty="0">
                          <a:effectLst/>
                        </a:rPr>
                        <a:t>Health insurance</a:t>
                      </a:r>
                      <a:endParaRPr lang="en-US" sz="1700" b="0" i="0" u="none" strike="noStrike" dirty="0">
                        <a:solidFill>
                          <a:srgbClr val="000000"/>
                        </a:solidFill>
                        <a:effectLst/>
                        <a:latin typeface="+mj-lt"/>
                      </a:endParaRPr>
                    </a:p>
                  </a:txBody>
                  <a:tcPr marL="4485" marR="4485" marT="4485" marB="0" anchor="b"/>
                </a:tc>
                <a:tc hMerge="1">
                  <a:txBody>
                    <a:bodyPr/>
                    <a:lstStyle/>
                    <a:p>
                      <a:endParaRPr lang="en-US"/>
                    </a:p>
                  </a:txBody>
                  <a:tcPr/>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r" fontAlgn="b"/>
                      <a:r>
                        <a:rPr lang="en-US" sz="1700" u="none" strike="noStrike" dirty="0">
                          <a:effectLst/>
                        </a:rPr>
                        <a:t>674 </a:t>
                      </a:r>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B0F0"/>
                        </a:solidFill>
                        <a:effectLst/>
                        <a:latin typeface="+mj-lt"/>
                      </a:endParaRPr>
                    </a:p>
                  </a:txBody>
                  <a:tcPr marL="4485" marR="4485" marT="4485" marB="0" anchor="b"/>
                </a:tc>
                <a:extLst>
                  <a:ext uri="{0D108BD9-81ED-4DB2-BD59-A6C34878D82A}">
                    <a16:rowId xmlns:a16="http://schemas.microsoft.com/office/drawing/2014/main" val="510999991"/>
                  </a:ext>
                </a:extLst>
              </a:tr>
              <a:tr h="293991">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gridSpan="2">
                  <a:txBody>
                    <a:bodyPr/>
                    <a:lstStyle/>
                    <a:p>
                      <a:pPr algn="r" fontAlgn="b"/>
                      <a:r>
                        <a:rPr lang="en-US" sz="1700" u="none" strike="noStrike" dirty="0">
                          <a:effectLst/>
                        </a:rPr>
                        <a:t>Out-of-pocket health care</a:t>
                      </a:r>
                      <a:endParaRPr lang="en-US" sz="1700" b="0" i="0" u="none" strike="noStrike" dirty="0">
                        <a:solidFill>
                          <a:srgbClr val="000000"/>
                        </a:solidFill>
                        <a:effectLst/>
                        <a:latin typeface="+mj-lt"/>
                      </a:endParaRPr>
                    </a:p>
                  </a:txBody>
                  <a:tcPr marL="4485" marR="4485" marT="4485" marB="0" anchor="b"/>
                </a:tc>
                <a:tc hMerge="1">
                  <a:txBody>
                    <a:bodyPr/>
                    <a:lstStyle/>
                    <a:p>
                      <a:endParaRPr lang="en-US"/>
                    </a:p>
                  </a:txBody>
                  <a:tcPr/>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r" fontAlgn="b"/>
                      <a:r>
                        <a:rPr lang="en-US" sz="1700" u="none" strike="noStrike" dirty="0">
                          <a:effectLst/>
                        </a:rPr>
                        <a:t>208 </a:t>
                      </a:r>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2060"/>
                        </a:solidFill>
                        <a:effectLst/>
                        <a:latin typeface="+mj-lt"/>
                      </a:endParaRPr>
                    </a:p>
                  </a:txBody>
                  <a:tcPr marL="4485" marR="4485" marT="4485" marB="0" anchor="b"/>
                </a:tc>
                <a:extLst>
                  <a:ext uri="{0D108BD9-81ED-4DB2-BD59-A6C34878D82A}">
                    <a16:rowId xmlns:a16="http://schemas.microsoft.com/office/drawing/2014/main" val="3572073639"/>
                  </a:ext>
                </a:extLst>
              </a:tr>
              <a:tr h="246959">
                <a:tc>
                  <a:txBody>
                    <a:bodyPr/>
                    <a:lstStyle/>
                    <a:p>
                      <a:pPr algn="l" fontAlgn="b"/>
                      <a:endParaRPr lang="en-US" sz="1700" b="0" i="0" u="none" strike="noStrike" dirty="0">
                        <a:solidFill>
                          <a:srgbClr val="000000"/>
                        </a:solidFill>
                        <a:effectLst/>
                        <a:latin typeface="+mn-lt"/>
                      </a:endParaRPr>
                    </a:p>
                  </a:txBody>
                  <a:tcPr marL="4485" marR="4485" marT="4485" marB="0" anchor="b"/>
                </a:tc>
                <a:tc>
                  <a:txBody>
                    <a:bodyPr/>
                    <a:lstStyle/>
                    <a:p>
                      <a:pPr algn="l" fontAlgn="b"/>
                      <a:r>
                        <a:rPr lang="en-US" sz="1700" b="0" i="0" u="none" strike="noStrike" dirty="0">
                          <a:solidFill>
                            <a:srgbClr val="000000"/>
                          </a:solidFill>
                          <a:effectLst/>
                          <a:latin typeface="+mn-lt"/>
                        </a:rPr>
                        <a:t>Taxes</a:t>
                      </a:r>
                    </a:p>
                  </a:txBody>
                  <a:tcPr marL="4485" marR="4485" marT="4485" marB="0" anchor="b"/>
                </a:tc>
                <a:tc gridSpan="2">
                  <a:txBody>
                    <a:bodyPr/>
                    <a:lstStyle/>
                    <a:p>
                      <a:pPr algn="r" fontAlgn="b"/>
                      <a:endParaRPr lang="en-US" sz="1700" b="0" i="0" u="none" strike="noStrike" dirty="0">
                        <a:solidFill>
                          <a:srgbClr val="000000"/>
                        </a:solidFill>
                        <a:effectLst/>
                        <a:latin typeface="+mj-lt"/>
                      </a:endParaRPr>
                    </a:p>
                  </a:txBody>
                  <a:tcPr marL="4485" marR="4485" marT="4485" marB="0" anchor="b"/>
                </a:tc>
                <a:tc hMerge="1">
                  <a:txBody>
                    <a:bodyPr/>
                    <a:lstStyle/>
                    <a:p>
                      <a:endParaRPr lang="en-US"/>
                    </a:p>
                  </a:txBody>
                  <a:tcPr/>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r" fontAlgn="b"/>
                      <a:r>
                        <a:rPr lang="en-US" sz="1700" b="0" i="0" u="none" strike="noStrike" dirty="0">
                          <a:solidFill>
                            <a:srgbClr val="000000"/>
                          </a:solidFill>
                          <a:effectLst/>
                          <a:latin typeface="+mn-lt"/>
                        </a:rPr>
                        <a:t>5,790</a:t>
                      </a:r>
                    </a:p>
                  </a:txBody>
                  <a:tcPr marL="4485" marR="4485" marT="4485" marB="0" anchor="b"/>
                </a:tc>
                <a:tc>
                  <a:txBody>
                    <a:bodyPr/>
                    <a:lstStyle/>
                    <a:p>
                      <a:pPr algn="l" fontAlgn="b"/>
                      <a:endParaRPr lang="en-US" sz="1700" b="0" i="0" u="none" strike="noStrike" dirty="0">
                        <a:solidFill>
                          <a:srgbClr val="000000"/>
                        </a:solidFill>
                        <a:effectLst/>
                        <a:latin typeface="+mn-lt"/>
                      </a:endParaRPr>
                    </a:p>
                  </a:txBody>
                  <a:tcPr marL="4485" marR="4485" marT="4485"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en-US" sz="1700" b="0" i="0" u="none" strike="noStrike" kern="1200" dirty="0">
                        <a:solidFill>
                          <a:srgbClr val="00B0F0"/>
                        </a:solidFill>
                        <a:effectLst/>
                        <a:latin typeface="+mn-lt"/>
                        <a:ea typeface="+mn-ea"/>
                        <a:cs typeface="+mn-cs"/>
                      </a:endParaRPr>
                    </a:p>
                  </a:txBody>
                  <a:tcPr marL="4485" marR="4485" marT="4485" marB="0" anchor="b"/>
                </a:tc>
                <a:extLst>
                  <a:ext uri="{0D108BD9-81ED-4DB2-BD59-A6C34878D82A}">
                    <a16:rowId xmlns:a16="http://schemas.microsoft.com/office/drawing/2014/main" val="304821792"/>
                  </a:ext>
                </a:extLst>
              </a:tr>
              <a:tr h="246959">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r>
                        <a:rPr lang="en-US" sz="1700" u="none" strike="noStrike" dirty="0">
                          <a:effectLst/>
                        </a:rPr>
                        <a:t>Other</a:t>
                      </a:r>
                      <a:endParaRPr lang="en-US" sz="1700" b="0" i="0" u="none" strike="noStrike" dirty="0">
                        <a:solidFill>
                          <a:srgbClr val="000000"/>
                        </a:solidFill>
                        <a:effectLst/>
                        <a:latin typeface="+mj-lt"/>
                      </a:endParaRPr>
                    </a:p>
                  </a:txBody>
                  <a:tcPr marL="4485" marR="4485" marT="4485" marB="0" anchor="b"/>
                </a:tc>
                <a:tc gridSpan="2">
                  <a:txBody>
                    <a:bodyPr/>
                    <a:lstStyle/>
                    <a:p>
                      <a:pPr algn="r" fontAlgn="b"/>
                      <a:r>
                        <a:rPr lang="en-US" sz="1700" u="none" strike="noStrike" dirty="0">
                          <a:effectLst/>
                        </a:rPr>
                        <a:t>Childcare</a:t>
                      </a:r>
                      <a:endParaRPr lang="en-US" sz="1700" b="0" i="0" u="none" strike="noStrike" dirty="0">
                        <a:solidFill>
                          <a:srgbClr val="000000"/>
                        </a:solidFill>
                        <a:effectLst/>
                        <a:latin typeface="+mj-lt"/>
                      </a:endParaRPr>
                    </a:p>
                  </a:txBody>
                  <a:tcPr marL="4485" marR="4485" marT="4485" marB="0" anchor="b"/>
                </a:tc>
                <a:tc hMerge="1">
                  <a:txBody>
                    <a:bodyPr/>
                    <a:lstStyle/>
                    <a:p>
                      <a:endParaRPr lang="en-US"/>
                    </a:p>
                  </a:txBody>
                  <a:tcPr/>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r" fontAlgn="b"/>
                      <a:r>
                        <a:rPr lang="en-US" sz="1700" u="none" strike="noStrike" dirty="0">
                          <a:effectLst/>
                        </a:rPr>
                        <a:t>219 </a:t>
                      </a:r>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lnB>
                      <a:noFill/>
                    </a:lnB>
                  </a:tcPr>
                </a:tc>
                <a:tc>
                  <a:txBody>
                    <a:bodyPr/>
                    <a:lstStyle/>
                    <a:p>
                      <a:pPr algn="l" fontAlgn="b"/>
                      <a:endParaRPr lang="en-US" sz="1700" b="0" i="0" u="none" strike="noStrike" dirty="0">
                        <a:solidFill>
                          <a:srgbClr val="00B0F0"/>
                        </a:solidFill>
                        <a:effectLst/>
                        <a:latin typeface="+mj-lt"/>
                      </a:endParaRPr>
                    </a:p>
                  </a:txBody>
                  <a:tcPr marL="4485" marR="4485" marT="4485" marB="0" anchor="b"/>
                </a:tc>
                <a:extLst>
                  <a:ext uri="{0D108BD9-81ED-4DB2-BD59-A6C34878D82A}">
                    <a16:rowId xmlns:a16="http://schemas.microsoft.com/office/drawing/2014/main" val="2697560778"/>
                  </a:ext>
                </a:extLst>
              </a:tr>
              <a:tr h="246959">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gridSpan="2">
                  <a:txBody>
                    <a:bodyPr/>
                    <a:lstStyle/>
                    <a:p>
                      <a:pPr algn="r" fontAlgn="b"/>
                      <a:r>
                        <a:rPr lang="en-US" sz="1700" u="none" strike="noStrike" dirty="0">
                          <a:effectLst/>
                        </a:rPr>
                        <a:t>Life insurance</a:t>
                      </a:r>
                      <a:endParaRPr lang="en-US" sz="1700" b="0" i="0" u="none" strike="noStrike" dirty="0">
                        <a:solidFill>
                          <a:srgbClr val="000000"/>
                        </a:solidFill>
                        <a:effectLst/>
                        <a:latin typeface="+mj-lt"/>
                      </a:endParaRPr>
                    </a:p>
                  </a:txBody>
                  <a:tcPr marL="4485" marR="4485" marT="4485" marB="0" anchor="b"/>
                </a:tc>
                <a:tc hMerge="1">
                  <a:txBody>
                    <a:bodyPr/>
                    <a:lstStyle/>
                    <a:p>
                      <a:endParaRPr lang="en-US"/>
                    </a:p>
                  </a:txBody>
                  <a:tcPr/>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r" fontAlgn="b"/>
                      <a:r>
                        <a:rPr lang="en-US" sz="1700" u="none" strike="noStrike" dirty="0">
                          <a:effectLst/>
                        </a:rPr>
                        <a:t>135 </a:t>
                      </a:r>
                      <a:endParaRPr lang="en-US" sz="1700" b="0" i="0" u="none" strike="noStrike" dirty="0">
                        <a:solidFill>
                          <a:srgbClr val="000000"/>
                        </a:solidFill>
                        <a:effectLst/>
                        <a:latin typeface="+mj-lt"/>
                      </a:endParaRPr>
                    </a:p>
                  </a:txBody>
                  <a:tcPr marL="4485" marR="4485" marT="4485" marB="0" anchor="b">
                    <a:lnR>
                      <a:noFill/>
                    </a:lnR>
                  </a:tcPr>
                </a:tc>
                <a:tc>
                  <a:txBody>
                    <a:bodyPr/>
                    <a:lstStyle/>
                    <a:p>
                      <a:pPr algn="l" fontAlgn="b"/>
                      <a:r>
                        <a:rPr lang="en-US" sz="1700" u="none" strike="noStrike" dirty="0">
                          <a:effectLst/>
                        </a:rPr>
                        <a:t> </a:t>
                      </a:r>
                      <a:endParaRPr lang="en-US" sz="1700" b="0" i="0" u="none" strike="noStrike" dirty="0">
                        <a:solidFill>
                          <a:srgbClr val="000000"/>
                        </a:solidFill>
                        <a:effectLst/>
                        <a:latin typeface="+mj-lt"/>
                      </a:endParaRPr>
                    </a:p>
                  </a:txBody>
                  <a:tcPr marL="4485" marR="4485" marT="4485"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700" b="0" i="0" u="none" strike="noStrike" dirty="0">
                        <a:solidFill>
                          <a:srgbClr val="00B0F0"/>
                        </a:solidFill>
                        <a:effectLst/>
                        <a:latin typeface="+mj-lt"/>
                      </a:endParaRPr>
                    </a:p>
                  </a:txBody>
                  <a:tcPr marL="4485" marR="4485" marT="4485" marB="0" anchor="b">
                    <a:lnL>
                      <a:noFill/>
                    </a:lnL>
                  </a:tcPr>
                </a:tc>
                <a:extLst>
                  <a:ext uri="{0D108BD9-81ED-4DB2-BD59-A6C34878D82A}">
                    <a16:rowId xmlns:a16="http://schemas.microsoft.com/office/drawing/2014/main" val="120476931"/>
                  </a:ext>
                </a:extLst>
              </a:tr>
              <a:tr h="246959">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gridSpan="2">
                  <a:txBody>
                    <a:bodyPr/>
                    <a:lstStyle/>
                    <a:p>
                      <a:pPr algn="r" fontAlgn="b"/>
                      <a:r>
                        <a:rPr lang="en-US" sz="1700" u="none" strike="noStrike" dirty="0">
                          <a:effectLst/>
                        </a:rPr>
                        <a:t>Living expenses:</a:t>
                      </a:r>
                      <a:endParaRPr lang="en-US" sz="1700" b="1" i="0" u="none" strike="noStrike" dirty="0">
                        <a:solidFill>
                          <a:srgbClr val="000000"/>
                        </a:solidFill>
                        <a:effectLst/>
                        <a:latin typeface="+mj-lt"/>
                      </a:endParaRPr>
                    </a:p>
                  </a:txBody>
                  <a:tcPr marL="4485" marR="4485" marT="4485" marB="0" anchor="b"/>
                </a:tc>
                <a:tc hMerge="1">
                  <a:txBody>
                    <a:bodyPr/>
                    <a:lstStyle/>
                    <a:p>
                      <a:endParaRPr lang="en-US"/>
                    </a:p>
                  </a:txBody>
                  <a:tcPr/>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r" fontAlgn="b"/>
                      <a:r>
                        <a:rPr lang="en-US" sz="1700" u="none" strike="noStrike" dirty="0">
                          <a:effectLst/>
                        </a:rPr>
                        <a:t>14,019 </a:t>
                      </a:r>
                      <a:endParaRPr lang="en-US" sz="1700" b="1" i="0" u="none" strike="noStrike" dirty="0">
                        <a:solidFill>
                          <a:srgbClr val="000000"/>
                        </a:solidFill>
                        <a:effectLst/>
                        <a:latin typeface="+mj-lt"/>
                      </a:endParaRPr>
                    </a:p>
                  </a:txBody>
                  <a:tcPr marL="4485" marR="4485" marT="4485" marB="0" anchor="b">
                    <a:lnT w="12700" cap="flat" cmpd="sng" algn="ctr">
                      <a:solidFill>
                        <a:schemeClr val="tx1"/>
                      </a:solidFill>
                      <a:prstDash val="solid"/>
                      <a:round/>
                      <a:headEnd type="none" w="med" len="med"/>
                      <a:tailEnd type="none" w="med" len="med"/>
                    </a:lnT>
                  </a:tcPr>
                </a:tc>
                <a:tc>
                  <a:txBody>
                    <a:bodyPr/>
                    <a:lstStyle/>
                    <a:p>
                      <a:pPr algn="l" fontAlgn="b"/>
                      <a:endParaRPr lang="en-US" sz="1700" b="0" i="0" u="none" strike="noStrike" dirty="0">
                        <a:solidFill>
                          <a:srgbClr val="000000"/>
                        </a:solidFill>
                        <a:effectLst/>
                        <a:latin typeface="+mj-lt"/>
                      </a:endParaRPr>
                    </a:p>
                  </a:txBody>
                  <a:tcPr marL="4485" marR="4485" marT="4485" marB="0" anchor="b"/>
                </a:tc>
                <a:extLst>
                  <a:ext uri="{0D108BD9-81ED-4DB2-BD59-A6C34878D82A}">
                    <a16:rowId xmlns:a16="http://schemas.microsoft.com/office/drawing/2014/main" val="764227333"/>
                  </a:ext>
                </a:extLst>
              </a:tr>
              <a:tr h="246959">
                <a:tc>
                  <a:txBody>
                    <a:bodyPr/>
                    <a:lstStyle/>
                    <a:p>
                      <a:pPr algn="l" fontAlgn="b"/>
                      <a:endParaRPr lang="en-US" sz="1700" b="0" i="0" u="none" strike="noStrike" dirty="0">
                        <a:solidFill>
                          <a:srgbClr val="000000"/>
                        </a:solidFill>
                        <a:effectLst/>
                        <a:latin typeface="+mj-lt"/>
                      </a:endParaRPr>
                    </a:p>
                  </a:txBody>
                  <a:tcPr marL="4485" marR="4485" marT="4485" marB="0" anchor="b"/>
                </a:tc>
                <a:tc>
                  <a:txBody>
                    <a:bodyPr/>
                    <a:lstStyle/>
                    <a:p>
                      <a:pPr algn="l" fontAlgn="b"/>
                      <a:endParaRPr lang="en-US" sz="1700" b="1" i="0" u="none" strike="noStrike" dirty="0">
                        <a:solidFill>
                          <a:srgbClr val="000000"/>
                        </a:solidFill>
                        <a:effectLst/>
                        <a:latin typeface="+mj-lt"/>
                      </a:endParaRPr>
                    </a:p>
                  </a:txBody>
                  <a:tcPr marL="4485" marR="4485" marT="4485" marB="0" anchor="b"/>
                </a:tc>
                <a:tc gridSpan="4">
                  <a:txBody>
                    <a:bodyPr/>
                    <a:lstStyle/>
                    <a:p>
                      <a:pPr algn="r" fontAlgn="b"/>
                      <a:r>
                        <a:rPr lang="en-US" sz="1700" b="1" u="none" strike="noStrike" dirty="0">
                          <a:effectLst/>
                        </a:rPr>
                        <a:t>Proposed installment amount:</a:t>
                      </a:r>
                      <a:endParaRPr lang="en-US" sz="1700" b="1" i="0" u="none" strike="noStrike" dirty="0">
                        <a:solidFill>
                          <a:srgbClr val="000000"/>
                        </a:solidFill>
                        <a:effectLst/>
                        <a:latin typeface="+mj-lt"/>
                      </a:endParaRPr>
                    </a:p>
                  </a:txBody>
                  <a:tcPr marL="4485" marR="4485" marT="4485" marB="0" anchor="b"/>
                </a:tc>
                <a:tc hMerge="1">
                  <a:txBody>
                    <a:bodyPr/>
                    <a:lstStyle/>
                    <a:p>
                      <a:endParaRPr lang="en-US"/>
                    </a:p>
                  </a:txBody>
                  <a:tcPr/>
                </a:tc>
                <a:tc hMerge="1">
                  <a:txBody>
                    <a:bodyPr/>
                    <a:lstStyle/>
                    <a:p>
                      <a:pPr algn="l" fontAlgn="b"/>
                      <a:endParaRPr lang="en-US" sz="1200" b="1" i="0" u="none" strike="noStrike" dirty="0">
                        <a:solidFill>
                          <a:srgbClr val="000000"/>
                        </a:solidFill>
                        <a:effectLst/>
                        <a:latin typeface="+mj-lt"/>
                      </a:endParaRPr>
                    </a:p>
                  </a:txBody>
                  <a:tcPr marL="4485" marR="4485" marT="4485" marB="0" anchor="b"/>
                </a:tc>
                <a:tc hMerge="1">
                  <a:txBody>
                    <a:bodyPr/>
                    <a:lstStyle/>
                    <a:p>
                      <a:pPr algn="r" fontAlgn="b"/>
                      <a:endParaRPr lang="en-US" sz="1200" b="1" i="0" u="none" strike="noStrike" dirty="0">
                        <a:solidFill>
                          <a:srgbClr val="000000"/>
                        </a:solidFill>
                        <a:effectLst/>
                        <a:latin typeface="+mj-lt"/>
                      </a:endParaRPr>
                    </a:p>
                  </a:txBody>
                  <a:tcPr marL="4485" marR="4485" marT="4485" marB="0" anchor="b"/>
                </a:tc>
                <a:tc>
                  <a:txBody>
                    <a:bodyPr/>
                    <a:lstStyle/>
                    <a:p>
                      <a:pPr algn="r" fontAlgn="b"/>
                      <a:r>
                        <a:rPr lang="en-US" sz="1700" b="1" u="none" strike="noStrike" dirty="0">
                          <a:effectLst/>
                        </a:rPr>
                        <a:t>219 </a:t>
                      </a:r>
                      <a:endParaRPr lang="en-US" sz="1700" b="1" i="0" u="none" strike="noStrike" dirty="0">
                        <a:solidFill>
                          <a:srgbClr val="000000"/>
                        </a:solidFill>
                        <a:effectLst/>
                        <a:latin typeface="+mj-lt"/>
                      </a:endParaRPr>
                    </a:p>
                  </a:txBody>
                  <a:tcPr marL="4485" marR="4485" marT="4485" marB="0" anchor="b">
                    <a:solidFill>
                      <a:srgbClr val="FFFF00"/>
                    </a:solidFill>
                  </a:tcPr>
                </a:tc>
                <a:tc>
                  <a:txBody>
                    <a:bodyPr/>
                    <a:lstStyle/>
                    <a:p>
                      <a:pPr algn="l" fontAlgn="b"/>
                      <a:endParaRPr lang="en-US" sz="1700" b="0" i="0" u="none" strike="noStrike" dirty="0">
                        <a:solidFill>
                          <a:srgbClr val="000000"/>
                        </a:solidFill>
                        <a:effectLst/>
                        <a:latin typeface="+mj-lt"/>
                      </a:endParaRPr>
                    </a:p>
                  </a:txBody>
                  <a:tcPr marL="4485" marR="4485" marT="4485" marB="0" anchor="b">
                    <a:solidFill>
                      <a:srgbClr val="FFFF00"/>
                    </a:solidFill>
                  </a:tcPr>
                </a:tc>
                <a:extLst>
                  <a:ext uri="{0D108BD9-81ED-4DB2-BD59-A6C34878D82A}">
                    <a16:rowId xmlns:a16="http://schemas.microsoft.com/office/drawing/2014/main" val="2805137436"/>
                  </a:ext>
                </a:extLst>
              </a:tr>
            </a:tbl>
          </a:graphicData>
        </a:graphic>
      </p:graphicFrame>
    </p:spTree>
    <p:extLst>
      <p:ext uri="{BB962C8B-B14F-4D97-AF65-F5344CB8AC3E}">
        <p14:creationId xmlns:p14="http://schemas.microsoft.com/office/powerpoint/2010/main" val="2033760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2449227"/>
            <a:ext cx="8229600" cy="3305325"/>
          </a:xfrm>
          <a:noFill/>
        </p:spPr>
        <p:txBody>
          <a:bodyPr>
            <a:normAutofit/>
          </a:bodyPr>
          <a:lstStyle/>
          <a:p>
            <a:pPr marL="0" indent="0" algn="ctr">
              <a:buNone/>
            </a:pPr>
            <a:r>
              <a:rPr lang="en-US" sz="5400" dirty="0">
                <a:solidFill>
                  <a:schemeClr val="bg1"/>
                </a:solidFill>
              </a:rPr>
              <a:t>Installment Agreement</a:t>
            </a:r>
          </a:p>
          <a:p>
            <a:pPr marL="0" indent="0" algn="ctr">
              <a:buNone/>
            </a:pPr>
            <a:r>
              <a:rPr lang="en-US" sz="5400" dirty="0">
                <a:solidFill>
                  <a:schemeClr val="bg1"/>
                </a:solidFill>
              </a:rPr>
              <a:t>Success Stories</a:t>
            </a:r>
          </a:p>
        </p:txBody>
      </p:sp>
    </p:spTree>
    <p:extLst>
      <p:ext uri="{BB962C8B-B14F-4D97-AF65-F5344CB8AC3E}">
        <p14:creationId xmlns:p14="http://schemas.microsoft.com/office/powerpoint/2010/main" val="999418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5" name="Content Placeholder 2"/>
          <p:cNvSpPr txBox="1">
            <a:spLocks/>
          </p:cNvSpPr>
          <p:nvPr/>
        </p:nvSpPr>
        <p:spPr>
          <a:xfrm>
            <a:off x="352426" y="2209800"/>
            <a:ext cx="5038724" cy="34670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dirty="0">
                <a:solidFill>
                  <a:schemeClr val="bg1"/>
                </a:solidFill>
                <a:latin typeface="+mj-lt"/>
              </a:rPr>
              <a:t>IRS Installment Agreement</a:t>
            </a:r>
          </a:p>
          <a:p>
            <a:endParaRPr lang="en-US" sz="2000" dirty="0">
              <a:solidFill>
                <a:schemeClr val="bg1"/>
              </a:solidFill>
            </a:endParaRPr>
          </a:p>
        </p:txBody>
      </p:sp>
      <p:sp>
        <p:nvSpPr>
          <p:cNvPr id="6" name="Rectangle 5"/>
          <p:cNvSpPr/>
          <p:nvPr/>
        </p:nvSpPr>
        <p:spPr>
          <a:xfrm>
            <a:off x="5724525" y="0"/>
            <a:ext cx="6724650" cy="7105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Moon 7">
            <a:extLst>
              <a:ext uri="{FF2B5EF4-FFF2-40B4-BE49-F238E27FC236}">
                <a16:creationId xmlns:a16="http://schemas.microsoft.com/office/drawing/2014/main" id="{A3B8CE12-EE29-482A-9C11-84B625A3F5D3}"/>
              </a:ext>
            </a:extLst>
          </p:cNvPr>
          <p:cNvSpPr/>
          <p:nvPr/>
        </p:nvSpPr>
        <p:spPr>
          <a:xfrm rot="10800000">
            <a:off x="2605900" y="-4170001"/>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5213" y="461711"/>
            <a:ext cx="4775844" cy="6182228"/>
          </a:xfrm>
          <a:prstGeom prst="rect">
            <a:avLst/>
          </a:prstGeom>
        </p:spPr>
      </p:pic>
    </p:spTree>
    <p:extLst>
      <p:ext uri="{BB962C8B-B14F-4D97-AF65-F5344CB8AC3E}">
        <p14:creationId xmlns:p14="http://schemas.microsoft.com/office/powerpoint/2010/main" val="1596237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6" name="Rectangle 5"/>
          <p:cNvSpPr/>
          <p:nvPr/>
        </p:nvSpPr>
        <p:spPr>
          <a:xfrm>
            <a:off x="5724525" y="0"/>
            <a:ext cx="67246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oon 8">
            <a:extLst>
              <a:ext uri="{FF2B5EF4-FFF2-40B4-BE49-F238E27FC236}">
                <a16:creationId xmlns:a16="http://schemas.microsoft.com/office/drawing/2014/main" id="{F38357BF-BA55-4A7F-9810-5C2FFC5966D8}"/>
              </a:ext>
            </a:extLst>
          </p:cNvPr>
          <p:cNvSpPr/>
          <p:nvPr/>
        </p:nvSpPr>
        <p:spPr>
          <a:xfrm rot="10800000">
            <a:off x="2605900" y="-4170001"/>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9617" y="233101"/>
            <a:ext cx="5323037" cy="6958274"/>
          </a:xfrm>
          <a:prstGeom prst="rect">
            <a:avLst/>
          </a:prstGeom>
        </p:spPr>
      </p:pic>
      <p:sp>
        <p:nvSpPr>
          <p:cNvPr id="7" name="Content Placeholder 2">
            <a:extLst>
              <a:ext uri="{FF2B5EF4-FFF2-40B4-BE49-F238E27FC236}">
                <a16:creationId xmlns:a16="http://schemas.microsoft.com/office/drawing/2014/main" id="{EB67D563-34D2-4C31-BC5E-74CE2CB98040}"/>
              </a:ext>
            </a:extLst>
          </p:cNvPr>
          <p:cNvSpPr txBox="1">
            <a:spLocks/>
          </p:cNvSpPr>
          <p:nvPr/>
        </p:nvSpPr>
        <p:spPr>
          <a:xfrm>
            <a:off x="514351" y="2190750"/>
            <a:ext cx="5038724" cy="34670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dirty="0">
                <a:solidFill>
                  <a:schemeClr val="bg1"/>
                </a:solidFill>
                <a:latin typeface="+mj-lt"/>
              </a:rPr>
              <a:t>IRS Partial Pay Installment Agreement</a:t>
            </a:r>
          </a:p>
          <a:p>
            <a:endParaRPr lang="en-US" sz="2000" dirty="0">
              <a:solidFill>
                <a:schemeClr val="bg1"/>
              </a:solidFill>
            </a:endParaRPr>
          </a:p>
        </p:txBody>
      </p:sp>
    </p:spTree>
    <p:extLst>
      <p:ext uri="{BB962C8B-B14F-4D97-AF65-F5344CB8AC3E}">
        <p14:creationId xmlns:p14="http://schemas.microsoft.com/office/powerpoint/2010/main" val="677937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6" name="Rectangle 5"/>
          <p:cNvSpPr/>
          <p:nvPr/>
        </p:nvSpPr>
        <p:spPr>
          <a:xfrm>
            <a:off x="5724525" y="0"/>
            <a:ext cx="67246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oon 8">
            <a:extLst>
              <a:ext uri="{FF2B5EF4-FFF2-40B4-BE49-F238E27FC236}">
                <a16:creationId xmlns:a16="http://schemas.microsoft.com/office/drawing/2014/main" id="{A91933A6-CC89-40FD-81BC-1DD26F0DEC4C}"/>
              </a:ext>
            </a:extLst>
          </p:cNvPr>
          <p:cNvSpPr/>
          <p:nvPr/>
        </p:nvSpPr>
        <p:spPr>
          <a:xfrm rot="10800000">
            <a:off x="2605900" y="-4170001"/>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2018" y="428094"/>
            <a:ext cx="4740562" cy="6194809"/>
          </a:xfrm>
          <a:prstGeom prst="rect">
            <a:avLst/>
          </a:prstGeom>
        </p:spPr>
      </p:pic>
      <p:sp>
        <p:nvSpPr>
          <p:cNvPr id="7" name="Content Placeholder 2">
            <a:extLst>
              <a:ext uri="{FF2B5EF4-FFF2-40B4-BE49-F238E27FC236}">
                <a16:creationId xmlns:a16="http://schemas.microsoft.com/office/drawing/2014/main" id="{3CECB65A-5F6F-4DCE-AABB-AF66ED0CB993}"/>
              </a:ext>
            </a:extLst>
          </p:cNvPr>
          <p:cNvSpPr txBox="1">
            <a:spLocks/>
          </p:cNvSpPr>
          <p:nvPr/>
        </p:nvSpPr>
        <p:spPr>
          <a:xfrm>
            <a:off x="590551" y="2238375"/>
            <a:ext cx="5038724" cy="34670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dirty="0">
                <a:solidFill>
                  <a:schemeClr val="bg1"/>
                </a:solidFill>
                <a:latin typeface="+mj-lt"/>
              </a:rPr>
              <a:t>California FTB Installment Agreement</a:t>
            </a:r>
          </a:p>
          <a:p>
            <a:endParaRPr lang="en-US" sz="2000" dirty="0">
              <a:solidFill>
                <a:schemeClr val="bg1"/>
              </a:solidFill>
            </a:endParaRPr>
          </a:p>
        </p:txBody>
      </p:sp>
    </p:spTree>
    <p:extLst>
      <p:ext uri="{BB962C8B-B14F-4D97-AF65-F5344CB8AC3E}">
        <p14:creationId xmlns:p14="http://schemas.microsoft.com/office/powerpoint/2010/main" val="1813174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881063" y="2896455"/>
            <a:ext cx="10429875" cy="827820"/>
          </a:xfrm>
        </p:spPr>
        <p:txBody>
          <a:bodyPr>
            <a:noAutofit/>
          </a:bodyPr>
          <a:lstStyle/>
          <a:p>
            <a:pPr marL="0" indent="0" algn="ctr">
              <a:buNone/>
            </a:pPr>
            <a:r>
              <a:rPr lang="en-US" sz="5400" dirty="0">
                <a:solidFill>
                  <a:schemeClr val="bg1"/>
                </a:solidFill>
                <a:latin typeface="+mj-lt"/>
              </a:rPr>
              <a:t>IRS National &amp; Local Standards</a:t>
            </a:r>
            <a:endParaRPr lang="en-US" sz="4400" dirty="0">
              <a:solidFill>
                <a:schemeClr val="bg1"/>
              </a:solidFill>
              <a:latin typeface="+mj-lt"/>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130</a:t>
            </a:fld>
            <a:endParaRPr lang="en-US" dirty="0"/>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0912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61950" y="325757"/>
            <a:ext cx="11515725" cy="63528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981200" y="644844"/>
            <a:ext cx="8229600" cy="5714683"/>
          </a:xfrm>
        </p:spPr>
        <p:txBody>
          <a:bodyPr>
            <a:normAutofit/>
          </a:bodyPr>
          <a:lstStyle/>
          <a:p>
            <a:pPr marL="0" indent="0" algn="ctr">
              <a:buNone/>
            </a:pPr>
            <a:r>
              <a:rPr lang="en-US" dirty="0">
                <a:latin typeface="+mj-lt"/>
              </a:rPr>
              <a:t>Food, Clothing and Other Items</a:t>
            </a:r>
          </a:p>
        </p:txBody>
      </p:sp>
      <p:graphicFrame>
        <p:nvGraphicFramePr>
          <p:cNvPr id="4" name="Table 3"/>
          <p:cNvGraphicFramePr>
            <a:graphicFrameLocks noGrp="1"/>
          </p:cNvGraphicFramePr>
          <p:nvPr>
            <p:extLst>
              <p:ext uri="{D42A27DB-BD31-4B8C-83A1-F6EECF244321}">
                <p14:modId xmlns:p14="http://schemas.microsoft.com/office/powerpoint/2010/main" val="2488872631"/>
              </p:ext>
            </p:extLst>
          </p:nvPr>
        </p:nvGraphicFramePr>
        <p:xfrm>
          <a:off x="838200" y="1569952"/>
          <a:ext cx="10515600" cy="2650556"/>
        </p:xfrm>
        <a:graphic>
          <a:graphicData uri="http://schemas.openxmlformats.org/drawingml/2006/table">
            <a:tbl>
              <a:tblPr firstRow="1" firstCol="1" bandRow="1">
                <a:tableStyleId>{5C22544A-7EE6-4342-B048-85BDC9FD1C3A}</a:tableStyleId>
              </a:tblPr>
              <a:tblGrid>
                <a:gridCol w="3488607">
                  <a:extLst>
                    <a:ext uri="{9D8B030D-6E8A-4147-A177-3AD203B41FA5}">
                      <a16:colId xmlns:a16="http://schemas.microsoft.com/office/drawing/2014/main" val="1236748947"/>
                    </a:ext>
                  </a:extLst>
                </a:gridCol>
                <a:gridCol w="1780674">
                  <a:extLst>
                    <a:ext uri="{9D8B030D-6E8A-4147-A177-3AD203B41FA5}">
                      <a16:colId xmlns:a16="http://schemas.microsoft.com/office/drawing/2014/main" val="2141246299"/>
                    </a:ext>
                  </a:extLst>
                </a:gridCol>
                <a:gridCol w="1840017">
                  <a:extLst>
                    <a:ext uri="{9D8B030D-6E8A-4147-A177-3AD203B41FA5}">
                      <a16:colId xmlns:a16="http://schemas.microsoft.com/office/drawing/2014/main" val="1773523076"/>
                    </a:ext>
                  </a:extLst>
                </a:gridCol>
                <a:gridCol w="1779082">
                  <a:extLst>
                    <a:ext uri="{9D8B030D-6E8A-4147-A177-3AD203B41FA5}">
                      <a16:colId xmlns:a16="http://schemas.microsoft.com/office/drawing/2014/main" val="3171860426"/>
                    </a:ext>
                  </a:extLst>
                </a:gridCol>
                <a:gridCol w="1627220">
                  <a:extLst>
                    <a:ext uri="{9D8B030D-6E8A-4147-A177-3AD203B41FA5}">
                      <a16:colId xmlns:a16="http://schemas.microsoft.com/office/drawing/2014/main" val="860074322"/>
                    </a:ext>
                  </a:extLst>
                </a:gridCol>
              </a:tblGrid>
              <a:tr h="433136">
                <a:tc>
                  <a:txBody>
                    <a:bodyPr/>
                    <a:lstStyle/>
                    <a:p>
                      <a:pPr marL="0" marR="0" algn="ctr">
                        <a:spcBef>
                          <a:spcPts val="0"/>
                        </a:spcBef>
                        <a:spcAft>
                          <a:spcPts val="0"/>
                        </a:spcAft>
                      </a:pPr>
                      <a:r>
                        <a:rPr lang="en-US" sz="1800" dirty="0">
                          <a:effectLst/>
                        </a:rPr>
                        <a:t>Expense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spcBef>
                          <a:spcPts val="0"/>
                        </a:spcBef>
                        <a:spcAft>
                          <a:spcPts val="0"/>
                        </a:spcAft>
                      </a:pPr>
                      <a:r>
                        <a:rPr lang="en-US" sz="1800" dirty="0">
                          <a:effectLst/>
                        </a:rPr>
                        <a:t>1 Person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spcBef>
                          <a:spcPts val="0"/>
                        </a:spcBef>
                        <a:spcAft>
                          <a:spcPts val="0"/>
                        </a:spcAft>
                      </a:pPr>
                      <a:r>
                        <a:rPr lang="en-US" sz="1800" dirty="0">
                          <a:effectLst/>
                        </a:rPr>
                        <a:t>2 Persons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spcBef>
                          <a:spcPts val="0"/>
                        </a:spcBef>
                        <a:spcAft>
                          <a:spcPts val="0"/>
                        </a:spcAft>
                      </a:pPr>
                      <a:r>
                        <a:rPr lang="en-US" sz="1800" dirty="0">
                          <a:effectLst/>
                        </a:rPr>
                        <a:t>3 Persons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spcBef>
                          <a:spcPts val="0"/>
                        </a:spcBef>
                        <a:spcAft>
                          <a:spcPts val="0"/>
                        </a:spcAft>
                      </a:pPr>
                      <a:r>
                        <a:rPr lang="en-US" sz="1800" dirty="0">
                          <a:effectLst/>
                        </a:rPr>
                        <a:t>4 Persons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28129890"/>
                  </a:ext>
                </a:extLst>
              </a:tr>
              <a:tr h="0">
                <a:tc>
                  <a:txBody>
                    <a:bodyPr/>
                    <a:lstStyle/>
                    <a:p>
                      <a:pPr marL="0" marR="0">
                        <a:spcBef>
                          <a:spcPts val="0"/>
                        </a:spcBef>
                        <a:spcAft>
                          <a:spcPts val="0"/>
                        </a:spcAft>
                      </a:pPr>
                      <a:r>
                        <a:rPr lang="en-US" sz="1800" dirty="0">
                          <a:effectLst/>
                        </a:rPr>
                        <a:t>Food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$334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$646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$742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$888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664191079"/>
                  </a:ext>
                </a:extLst>
              </a:tr>
              <a:tr h="0">
                <a:tc>
                  <a:txBody>
                    <a:bodyPr/>
                    <a:lstStyle/>
                    <a:p>
                      <a:pPr marL="0" marR="0">
                        <a:spcBef>
                          <a:spcPts val="0"/>
                        </a:spcBef>
                        <a:spcAft>
                          <a:spcPts val="0"/>
                        </a:spcAft>
                      </a:pPr>
                      <a:r>
                        <a:rPr lang="en-US" sz="1800" dirty="0">
                          <a:effectLst/>
                        </a:rPr>
                        <a:t>Housekeeping supplies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$35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$64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$63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$75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937467794"/>
                  </a:ext>
                </a:extLst>
              </a:tr>
              <a:tr h="0">
                <a:tc>
                  <a:txBody>
                    <a:bodyPr/>
                    <a:lstStyle/>
                    <a:p>
                      <a:pPr marL="0" marR="0">
                        <a:spcBef>
                          <a:spcPts val="0"/>
                        </a:spcBef>
                        <a:spcAft>
                          <a:spcPts val="0"/>
                        </a:spcAft>
                      </a:pPr>
                      <a:r>
                        <a:rPr lang="en-US" sz="1800" dirty="0">
                          <a:effectLst/>
                        </a:rPr>
                        <a:t>Apparel &amp; services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$89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$142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$185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$264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216309306"/>
                  </a:ext>
                </a:extLst>
              </a:tr>
              <a:tr h="0">
                <a:tc>
                  <a:txBody>
                    <a:bodyPr/>
                    <a:lstStyle/>
                    <a:p>
                      <a:pPr marL="0" marR="0">
                        <a:spcBef>
                          <a:spcPts val="0"/>
                        </a:spcBef>
                        <a:spcAft>
                          <a:spcPts val="0"/>
                        </a:spcAft>
                      </a:pPr>
                      <a:r>
                        <a:rPr lang="en-US" sz="1800" dirty="0">
                          <a:effectLst/>
                        </a:rPr>
                        <a:t>Personal care products &amp; services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$38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$69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$71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$75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057455580"/>
                  </a:ext>
                </a:extLst>
              </a:tr>
              <a:tr h="0">
                <a:tc>
                  <a:txBody>
                    <a:bodyPr/>
                    <a:lstStyle/>
                    <a:p>
                      <a:pPr marL="0" marR="0">
                        <a:spcBef>
                          <a:spcPts val="0"/>
                        </a:spcBef>
                        <a:spcAft>
                          <a:spcPts val="0"/>
                        </a:spcAft>
                      </a:pPr>
                      <a:r>
                        <a:rPr lang="en-US" sz="1800" dirty="0">
                          <a:effectLst/>
                        </a:rPr>
                        <a:t>Miscellaneous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$151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$281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$323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$392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14384664"/>
                  </a:ext>
                </a:extLst>
              </a:tr>
              <a:tr h="0">
                <a:tc>
                  <a:txBody>
                    <a:bodyPr/>
                    <a:lstStyle/>
                    <a:p>
                      <a:pPr marL="0" marR="0">
                        <a:spcBef>
                          <a:spcPts val="0"/>
                        </a:spcBef>
                        <a:spcAft>
                          <a:spcPts val="0"/>
                        </a:spcAft>
                      </a:pPr>
                      <a:r>
                        <a:rPr lang="en-US" sz="1800" dirty="0">
                          <a:effectLst/>
                        </a:rPr>
                        <a:t>Total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$647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$1,202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$1,384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$1,694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solidFill>
                      <a:srgbClr val="FFFF00"/>
                    </a:solidFill>
                  </a:tcPr>
                </a:tc>
                <a:extLst>
                  <a:ext uri="{0D108BD9-81ED-4DB2-BD59-A6C34878D82A}">
                    <a16:rowId xmlns:a16="http://schemas.microsoft.com/office/drawing/2014/main" val="2277766628"/>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296651908"/>
              </p:ext>
            </p:extLst>
          </p:nvPr>
        </p:nvGraphicFramePr>
        <p:xfrm>
          <a:off x="838200" y="5016197"/>
          <a:ext cx="9427394" cy="739140"/>
        </p:xfrm>
        <a:graphic>
          <a:graphicData uri="http://schemas.openxmlformats.org/drawingml/2006/table">
            <a:tbl>
              <a:tblPr firstRow="1" firstCol="1" bandRow="1">
                <a:tableStyleId>{5C22544A-7EE6-4342-B048-85BDC9FD1C3A}</a:tableStyleId>
              </a:tblPr>
              <a:tblGrid>
                <a:gridCol w="6385811">
                  <a:extLst>
                    <a:ext uri="{9D8B030D-6E8A-4147-A177-3AD203B41FA5}">
                      <a16:colId xmlns:a16="http://schemas.microsoft.com/office/drawing/2014/main" val="2473957928"/>
                    </a:ext>
                  </a:extLst>
                </a:gridCol>
                <a:gridCol w="3041583">
                  <a:extLst>
                    <a:ext uri="{9D8B030D-6E8A-4147-A177-3AD203B41FA5}">
                      <a16:colId xmlns:a16="http://schemas.microsoft.com/office/drawing/2014/main" val="3597305544"/>
                    </a:ext>
                  </a:extLst>
                </a:gridCol>
              </a:tblGrid>
              <a:tr h="0">
                <a:tc>
                  <a:txBody>
                    <a:bodyPr/>
                    <a:lstStyle/>
                    <a:p>
                      <a:pPr marL="0" marR="0" algn="ctr">
                        <a:spcBef>
                          <a:spcPts val="0"/>
                        </a:spcBef>
                        <a:spcAft>
                          <a:spcPts val="0"/>
                        </a:spcAft>
                      </a:pPr>
                      <a:r>
                        <a:rPr lang="en-US" sz="1800" dirty="0">
                          <a:effectLst/>
                        </a:rPr>
                        <a:t>More than</a:t>
                      </a:r>
                      <a:r>
                        <a:rPr lang="en-US" sz="1800" baseline="0" dirty="0">
                          <a:effectLst/>
                        </a:rPr>
                        <a:t> 4</a:t>
                      </a:r>
                      <a:r>
                        <a:rPr lang="en-US" sz="1800" dirty="0">
                          <a:effectLst/>
                        </a:rPr>
                        <a:t> persons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spcBef>
                          <a:spcPts val="0"/>
                        </a:spcBef>
                        <a:spcAft>
                          <a:spcPts val="0"/>
                        </a:spcAft>
                      </a:pPr>
                      <a:r>
                        <a:rPr lang="en-US" sz="1800" dirty="0">
                          <a:effectLst/>
                        </a:rPr>
                        <a:t>Additional Persons Amount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385207393"/>
                  </a:ext>
                </a:extLst>
              </a:tr>
              <a:tr h="0">
                <a:tc>
                  <a:txBody>
                    <a:bodyPr/>
                    <a:lstStyle/>
                    <a:p>
                      <a:pPr marL="0" marR="0">
                        <a:spcBef>
                          <a:spcPts val="0"/>
                        </a:spcBef>
                        <a:spcAft>
                          <a:spcPts val="0"/>
                        </a:spcAft>
                      </a:pPr>
                      <a:r>
                        <a:rPr lang="en-US" sz="1800" dirty="0">
                          <a:effectLst/>
                        </a:rPr>
                        <a:t>For each additional person, add to four-person total allowance: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$357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716628907"/>
                  </a:ext>
                </a:extLst>
              </a:tr>
            </a:tbl>
          </a:graphicData>
        </a:graphic>
      </p:graphicFrame>
      <p:sp>
        <p:nvSpPr>
          <p:cNvPr id="11" name="Rectangle 1"/>
          <p:cNvSpPr>
            <a:spLocks noChangeArrowheads="1"/>
          </p:cNvSpPr>
          <p:nvPr/>
        </p:nvSpPr>
        <p:spPr bwMode="auto">
          <a:xfrm>
            <a:off x="838200" y="37226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606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61950" y="325757"/>
            <a:ext cx="11515725" cy="63528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981200" y="865346"/>
            <a:ext cx="8229600" cy="5714683"/>
          </a:xfrm>
        </p:spPr>
        <p:txBody>
          <a:bodyPr>
            <a:normAutofit/>
          </a:bodyPr>
          <a:lstStyle/>
          <a:p>
            <a:pPr marL="0" indent="0" algn="ctr">
              <a:buNone/>
            </a:pPr>
            <a:r>
              <a:rPr lang="en-US" dirty="0">
                <a:latin typeface="+mj-lt"/>
              </a:rPr>
              <a:t>Housing and Utilities</a:t>
            </a:r>
          </a:p>
        </p:txBody>
      </p:sp>
      <p:sp>
        <p:nvSpPr>
          <p:cNvPr id="11" name="Rectangle 1"/>
          <p:cNvSpPr>
            <a:spLocks noChangeArrowheads="1"/>
          </p:cNvSpPr>
          <p:nvPr/>
        </p:nvSpPr>
        <p:spPr bwMode="auto">
          <a:xfrm>
            <a:off x="838200" y="37226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411834696"/>
              </p:ext>
            </p:extLst>
          </p:nvPr>
        </p:nvGraphicFramePr>
        <p:xfrm>
          <a:off x="1078026" y="1645919"/>
          <a:ext cx="10087278" cy="4023360"/>
        </p:xfrm>
        <a:graphic>
          <a:graphicData uri="http://schemas.openxmlformats.org/drawingml/2006/table">
            <a:tbl>
              <a:tblPr lastRow="1">
                <a:tableStyleId>{327F97BB-C833-4FB7-BDE5-3F7075034690}</a:tableStyleId>
              </a:tblPr>
              <a:tblGrid>
                <a:gridCol w="1681213">
                  <a:extLst>
                    <a:ext uri="{9D8B030D-6E8A-4147-A177-3AD203B41FA5}">
                      <a16:colId xmlns:a16="http://schemas.microsoft.com/office/drawing/2014/main" val="2144704424"/>
                    </a:ext>
                  </a:extLst>
                </a:gridCol>
                <a:gridCol w="1681213">
                  <a:extLst>
                    <a:ext uri="{9D8B030D-6E8A-4147-A177-3AD203B41FA5}">
                      <a16:colId xmlns:a16="http://schemas.microsoft.com/office/drawing/2014/main" val="1192011410"/>
                    </a:ext>
                  </a:extLst>
                </a:gridCol>
                <a:gridCol w="1681213">
                  <a:extLst>
                    <a:ext uri="{9D8B030D-6E8A-4147-A177-3AD203B41FA5}">
                      <a16:colId xmlns:a16="http://schemas.microsoft.com/office/drawing/2014/main" val="2730609104"/>
                    </a:ext>
                  </a:extLst>
                </a:gridCol>
                <a:gridCol w="1681213">
                  <a:extLst>
                    <a:ext uri="{9D8B030D-6E8A-4147-A177-3AD203B41FA5}">
                      <a16:colId xmlns:a16="http://schemas.microsoft.com/office/drawing/2014/main" val="453861207"/>
                    </a:ext>
                  </a:extLst>
                </a:gridCol>
                <a:gridCol w="1681213">
                  <a:extLst>
                    <a:ext uri="{9D8B030D-6E8A-4147-A177-3AD203B41FA5}">
                      <a16:colId xmlns:a16="http://schemas.microsoft.com/office/drawing/2014/main" val="356723184"/>
                    </a:ext>
                  </a:extLst>
                </a:gridCol>
                <a:gridCol w="1681213">
                  <a:extLst>
                    <a:ext uri="{9D8B030D-6E8A-4147-A177-3AD203B41FA5}">
                      <a16:colId xmlns:a16="http://schemas.microsoft.com/office/drawing/2014/main" val="372054014"/>
                    </a:ext>
                  </a:extLst>
                </a:gridCol>
              </a:tblGrid>
              <a:tr h="1302288">
                <a:tc>
                  <a:txBody>
                    <a:bodyPr/>
                    <a:lstStyle/>
                    <a:p>
                      <a:endParaRPr lang="en-US" sz="1800" dirty="0">
                        <a:solidFill>
                          <a:schemeClr val="bg1"/>
                        </a:solidFill>
                      </a:endParaRPr>
                    </a:p>
                  </a:txBody>
                  <a:tcPr marL="21809" marR="21809" marT="21809" marB="218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1800" dirty="0">
                          <a:solidFill>
                            <a:schemeClr val="bg1"/>
                          </a:solidFill>
                        </a:rPr>
                        <a:t>Housing and Utilities for a Family of 1</a:t>
                      </a:r>
                    </a:p>
                  </a:txBody>
                  <a:tcPr marL="21809" marR="21809" marT="21809" marB="218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1800" dirty="0">
                          <a:solidFill>
                            <a:schemeClr val="bg1"/>
                          </a:solidFill>
                        </a:rPr>
                        <a:t>Housing and Utilities for a Family of 2</a:t>
                      </a:r>
                    </a:p>
                  </a:txBody>
                  <a:tcPr marL="21809" marR="21809" marT="21809" marB="218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1800" dirty="0">
                          <a:solidFill>
                            <a:schemeClr val="bg1"/>
                          </a:solidFill>
                        </a:rPr>
                        <a:t>Housing and Utilities for a Family of 3</a:t>
                      </a:r>
                    </a:p>
                  </a:txBody>
                  <a:tcPr marL="21809" marR="21809" marT="21809" marB="218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1800" dirty="0">
                          <a:solidFill>
                            <a:schemeClr val="bg1"/>
                          </a:solidFill>
                        </a:rPr>
                        <a:t>Housing and Utilities for a Family of 4</a:t>
                      </a:r>
                    </a:p>
                  </a:txBody>
                  <a:tcPr marL="21809" marR="21809" marT="21809" marB="218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1800" dirty="0">
                          <a:solidFill>
                            <a:schemeClr val="bg1"/>
                          </a:solidFill>
                        </a:rPr>
                        <a:t>Housing and Utilities for a Family of 5 or more</a:t>
                      </a:r>
                    </a:p>
                  </a:txBody>
                  <a:tcPr marL="21809" marR="21809" marT="21809" marB="218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2759096473"/>
                  </a:ext>
                </a:extLst>
              </a:tr>
              <a:tr h="403584">
                <a:tc>
                  <a:txBody>
                    <a:bodyPr/>
                    <a:lstStyle/>
                    <a:p>
                      <a:r>
                        <a:rPr lang="en-US" dirty="0"/>
                        <a:t>Kings County</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t>1,441</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t>1,693</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t>1,784</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t>1,989</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t>2,021</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39772275"/>
                  </a:ext>
                </a:extLst>
              </a:tr>
              <a:tr h="403584">
                <a:tc>
                  <a:txBody>
                    <a:bodyPr/>
                    <a:lstStyle/>
                    <a:p>
                      <a:r>
                        <a:rPr lang="en-US" dirty="0"/>
                        <a:t>Lake County</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t>1,499</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t>1,760</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t>1,855</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t>2,068</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t>2,102</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93512"/>
                  </a:ext>
                </a:extLst>
              </a:tr>
              <a:tr h="403584">
                <a:tc>
                  <a:txBody>
                    <a:bodyPr/>
                    <a:lstStyle/>
                    <a:p>
                      <a:r>
                        <a:rPr lang="en-US" dirty="0"/>
                        <a:t>Lassen County</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t>1,471</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t>1,728</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t>1,821</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t>2,030</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t>2,063</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77486"/>
                  </a:ext>
                </a:extLst>
              </a:tr>
              <a:tr h="703152">
                <a:tc>
                  <a:txBody>
                    <a:bodyPr/>
                    <a:lstStyle/>
                    <a:p>
                      <a:r>
                        <a:rPr lang="en-US" b="1" dirty="0">
                          <a:solidFill>
                            <a:schemeClr val="tx1"/>
                          </a:solidFill>
                        </a:rPr>
                        <a:t>Los Angeles County</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r"/>
                      <a:r>
                        <a:rPr lang="en-US" dirty="0"/>
                        <a:t>2,199</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t>2,583</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t>2,722</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1" dirty="0">
                          <a:solidFill>
                            <a:schemeClr val="tx1"/>
                          </a:solidFill>
                        </a:rPr>
                        <a:t>3,035</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r"/>
                      <a:r>
                        <a:rPr lang="en-US" dirty="0"/>
                        <a:t>3,084</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08216551"/>
                  </a:ext>
                </a:extLst>
              </a:tr>
              <a:tr h="403584">
                <a:tc>
                  <a:txBody>
                    <a:bodyPr/>
                    <a:lstStyle/>
                    <a:p>
                      <a:r>
                        <a:rPr lang="en-US" dirty="0"/>
                        <a:t>Madera County</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0" dirty="0"/>
                        <a:t>1,478</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0" dirty="0"/>
                        <a:t>1,736</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0" dirty="0"/>
                        <a:t>1,829</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0" dirty="0"/>
                        <a:t>2,039</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0" dirty="0"/>
                        <a:t>2,072</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44491020"/>
                  </a:ext>
                </a:extLst>
              </a:tr>
              <a:tr h="403584">
                <a:tc>
                  <a:txBody>
                    <a:bodyPr/>
                    <a:lstStyle/>
                    <a:p>
                      <a:r>
                        <a:rPr lang="en-US" dirty="0"/>
                        <a:t>Marin County</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0" dirty="0"/>
                        <a:t>3,067</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0" dirty="0"/>
                        <a:t>3,602</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0" dirty="0"/>
                        <a:t>3,796</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0" dirty="0"/>
                        <a:t>4,233</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0" dirty="0"/>
                        <a:t>4,301</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20507782"/>
                  </a:ext>
                </a:extLst>
              </a:tr>
            </a:tbl>
          </a:graphicData>
        </a:graphic>
      </p:graphicFrame>
    </p:spTree>
    <p:extLst>
      <p:ext uri="{BB962C8B-B14F-4D97-AF65-F5344CB8AC3E}">
        <p14:creationId xmlns:p14="http://schemas.microsoft.com/office/powerpoint/2010/main" val="285507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61950" y="325757"/>
            <a:ext cx="11515725" cy="63528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981200" y="433972"/>
            <a:ext cx="8229600" cy="5714683"/>
          </a:xfrm>
        </p:spPr>
        <p:txBody>
          <a:bodyPr>
            <a:normAutofit/>
          </a:bodyPr>
          <a:lstStyle/>
          <a:p>
            <a:pPr marL="0" indent="0" algn="ctr">
              <a:buNone/>
            </a:pPr>
            <a:r>
              <a:rPr lang="en-US" dirty="0">
                <a:latin typeface="+mj-lt"/>
              </a:rPr>
              <a:t>Transportation</a:t>
            </a:r>
          </a:p>
        </p:txBody>
      </p:sp>
      <p:sp>
        <p:nvSpPr>
          <p:cNvPr id="11" name="Rectangle 1"/>
          <p:cNvSpPr>
            <a:spLocks noChangeArrowheads="1"/>
          </p:cNvSpPr>
          <p:nvPr/>
        </p:nvSpPr>
        <p:spPr bwMode="auto">
          <a:xfrm>
            <a:off x="838200" y="37226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316141506"/>
              </p:ext>
            </p:extLst>
          </p:nvPr>
        </p:nvGraphicFramePr>
        <p:xfrm>
          <a:off x="2494021" y="3371085"/>
          <a:ext cx="7203959" cy="3083692"/>
        </p:xfrm>
        <a:graphic>
          <a:graphicData uri="http://schemas.openxmlformats.org/drawingml/2006/table">
            <a:tbl>
              <a:tblPr firstRow="1" firstCol="1" bandRow="1">
                <a:tableStyleId>{5C22544A-7EE6-4342-B048-85BDC9FD1C3A}</a:tableStyleId>
              </a:tblPr>
              <a:tblGrid>
                <a:gridCol w="3488607">
                  <a:extLst>
                    <a:ext uri="{9D8B030D-6E8A-4147-A177-3AD203B41FA5}">
                      <a16:colId xmlns:a16="http://schemas.microsoft.com/office/drawing/2014/main" val="1236748947"/>
                    </a:ext>
                  </a:extLst>
                </a:gridCol>
                <a:gridCol w="1780674">
                  <a:extLst>
                    <a:ext uri="{9D8B030D-6E8A-4147-A177-3AD203B41FA5}">
                      <a16:colId xmlns:a16="http://schemas.microsoft.com/office/drawing/2014/main" val="2141246299"/>
                    </a:ext>
                  </a:extLst>
                </a:gridCol>
                <a:gridCol w="1934678">
                  <a:extLst>
                    <a:ext uri="{9D8B030D-6E8A-4147-A177-3AD203B41FA5}">
                      <a16:colId xmlns:a16="http://schemas.microsoft.com/office/drawing/2014/main" val="1773523076"/>
                    </a:ext>
                  </a:extLst>
                </a:gridCol>
              </a:tblGrid>
              <a:tr h="433136">
                <a:tc gridSpan="3">
                  <a:txBody>
                    <a:bodyPr/>
                    <a:lstStyle/>
                    <a:p>
                      <a:pPr marL="0" marR="0" algn="ctr">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Operating Costs</a:t>
                      </a:r>
                    </a:p>
                  </a:txBody>
                  <a:tcPr marL="47625" marR="47625" marT="47625" marB="47625" anchor="ctr"/>
                </a:tc>
                <a:tc hMerge="1">
                  <a:txBody>
                    <a:bodyPr/>
                    <a:lstStyle/>
                    <a:p>
                      <a:pPr marL="0" marR="0" algn="ctr">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hMerge="1">
                  <a:txBody>
                    <a:bodyPr/>
                    <a:lstStyle/>
                    <a:p>
                      <a:pPr marL="0" marR="0" algn="ctr">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525860227"/>
                  </a:ext>
                </a:extLst>
              </a:tr>
              <a:tr h="433136">
                <a:tc>
                  <a:txBody>
                    <a:bodyPr/>
                    <a:lstStyle/>
                    <a:p>
                      <a:pPr marL="0" marR="0" algn="ctr">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spcBef>
                          <a:spcPts val="0"/>
                        </a:spcBef>
                        <a:spcAft>
                          <a:spcPts val="0"/>
                        </a:spcAft>
                      </a:pPr>
                      <a:r>
                        <a:rPr lang="en-US" sz="1800" dirty="0">
                          <a:effectLst/>
                        </a:rPr>
                        <a:t>1 Car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spcBef>
                          <a:spcPts val="0"/>
                        </a:spcBef>
                        <a:spcAft>
                          <a:spcPts val="0"/>
                        </a:spcAft>
                      </a:pPr>
                      <a:r>
                        <a:rPr lang="en-US" sz="1800" dirty="0">
                          <a:effectLst/>
                        </a:rPr>
                        <a:t>2 Cars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28129890"/>
                  </a:ext>
                </a:extLst>
              </a:tr>
              <a:tr h="0">
                <a:tc>
                  <a:txBody>
                    <a:bodyPr/>
                    <a:lstStyle/>
                    <a:p>
                      <a:pPr marL="0" marR="0">
                        <a:spcBef>
                          <a:spcPts val="0"/>
                        </a:spcBef>
                        <a:spcAft>
                          <a:spcPts val="0"/>
                        </a:spcAft>
                      </a:pPr>
                      <a:r>
                        <a:rPr lang="en-US" sz="1800" dirty="0">
                          <a:effectLst/>
                          <a:latin typeface="+mn-lt"/>
                          <a:ea typeface="+mn-ea"/>
                          <a:cs typeface="+mn-cs"/>
                        </a:rPr>
                        <a:t>West Region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$218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$436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664191079"/>
                  </a:ext>
                </a:extLst>
              </a:tr>
              <a:tr h="0">
                <a:tc>
                  <a:txBody>
                    <a:bodyPr/>
                    <a:lstStyle/>
                    <a:p>
                      <a:pPr marL="0" marR="0">
                        <a:spcBef>
                          <a:spcPts val="0"/>
                        </a:spcBef>
                        <a:spcAft>
                          <a:spcPts val="0"/>
                        </a:spcAft>
                      </a:pPr>
                      <a:r>
                        <a:rPr lang="en-US" sz="1800" b="1" dirty="0">
                          <a:solidFill>
                            <a:schemeClr val="tx1"/>
                          </a:solidFill>
                          <a:effectLst/>
                        </a:rPr>
                        <a:t>Los Angeles</a:t>
                      </a:r>
                      <a:endPar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solidFill>
                      <a:srgbClr val="FFFF00"/>
                    </a:solidFill>
                  </a:tcPr>
                </a:tc>
                <a:tc>
                  <a:txBody>
                    <a:bodyPr/>
                    <a:lstStyle/>
                    <a:p>
                      <a:pPr marL="0" marR="0" algn="r">
                        <a:spcBef>
                          <a:spcPts val="0"/>
                        </a:spcBef>
                        <a:spcAft>
                          <a:spcPts val="0"/>
                        </a:spcAft>
                      </a:pPr>
                      <a:r>
                        <a:rPr lang="en-US" sz="1800" b="0" dirty="0">
                          <a:effectLst/>
                        </a:rPr>
                        <a:t>$289</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b="1" dirty="0">
                          <a:effectLst/>
                        </a:rPr>
                        <a:t>$578</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solidFill>
                      <a:srgbClr val="FFFF00"/>
                    </a:solidFill>
                  </a:tcPr>
                </a:tc>
                <a:extLst>
                  <a:ext uri="{0D108BD9-81ED-4DB2-BD59-A6C34878D82A}">
                    <a16:rowId xmlns:a16="http://schemas.microsoft.com/office/drawing/2014/main" val="3937467794"/>
                  </a:ext>
                </a:extLst>
              </a:tr>
              <a:tr h="0">
                <a:tc>
                  <a:txBody>
                    <a:bodyPr/>
                    <a:lstStyle/>
                    <a:p>
                      <a:pPr marL="0" marR="0">
                        <a:spcBef>
                          <a:spcPts val="0"/>
                        </a:spcBef>
                        <a:spcAft>
                          <a:spcPts val="0"/>
                        </a:spcAft>
                      </a:pPr>
                      <a:r>
                        <a:rPr lang="en-US" sz="1800" dirty="0">
                          <a:effectLst/>
                        </a:rPr>
                        <a:t>Phoenix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$220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$440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216309306"/>
                  </a:ext>
                </a:extLst>
              </a:tr>
              <a:tr h="0">
                <a:tc>
                  <a:txBody>
                    <a:bodyPr/>
                    <a:lstStyle/>
                    <a:p>
                      <a:pPr marL="0" marR="0">
                        <a:spcBef>
                          <a:spcPts val="0"/>
                        </a:spcBef>
                        <a:spcAft>
                          <a:spcPts val="0"/>
                        </a:spcAft>
                      </a:pPr>
                      <a:r>
                        <a:rPr lang="en-US" sz="1800" dirty="0">
                          <a:effectLst/>
                          <a:latin typeface="+mn-lt"/>
                          <a:ea typeface="+mn-ea"/>
                          <a:cs typeface="+mn-cs"/>
                        </a:rPr>
                        <a:t>San</a:t>
                      </a:r>
                      <a:r>
                        <a:rPr lang="en-US" sz="1800" baseline="0" dirty="0">
                          <a:effectLst/>
                          <a:latin typeface="+mn-lt"/>
                          <a:ea typeface="+mn-ea"/>
                          <a:cs typeface="+mn-cs"/>
                        </a:rPr>
                        <a:t> Diego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$261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$522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057455580"/>
                  </a:ext>
                </a:extLst>
              </a:tr>
              <a:tr h="0">
                <a:tc>
                  <a:txBody>
                    <a:bodyPr/>
                    <a:lstStyle/>
                    <a:p>
                      <a:pPr marL="0" marR="0">
                        <a:spcBef>
                          <a:spcPts val="0"/>
                        </a:spcBef>
                        <a:spcAft>
                          <a:spcPts val="0"/>
                        </a:spcAft>
                      </a:pPr>
                      <a:r>
                        <a:rPr lang="en-US" sz="1800" dirty="0">
                          <a:effectLst/>
                        </a:rPr>
                        <a:t>San Francisco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$235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$470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14384664"/>
                  </a:ext>
                </a:extLst>
              </a:tr>
              <a:tr h="0">
                <a:tc>
                  <a:txBody>
                    <a:bodyPr/>
                    <a:lstStyle/>
                    <a:p>
                      <a:pPr marL="0" marR="0">
                        <a:spcBef>
                          <a:spcPts val="0"/>
                        </a:spcBef>
                        <a:spcAft>
                          <a:spcPts val="0"/>
                        </a:spcAft>
                      </a:pPr>
                      <a:r>
                        <a:rPr lang="en-US" sz="1800" dirty="0">
                          <a:effectLst/>
                        </a:rPr>
                        <a:t>Seattle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$216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$432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27776662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129382988"/>
              </p:ext>
            </p:extLst>
          </p:nvPr>
        </p:nvGraphicFramePr>
        <p:xfrm>
          <a:off x="2494021" y="1975700"/>
          <a:ext cx="7203959" cy="1235842"/>
        </p:xfrm>
        <a:graphic>
          <a:graphicData uri="http://schemas.openxmlformats.org/drawingml/2006/table">
            <a:tbl>
              <a:tblPr firstRow="1" firstCol="1" bandRow="1">
                <a:tableStyleId>{5C22544A-7EE6-4342-B048-85BDC9FD1C3A}</a:tableStyleId>
              </a:tblPr>
              <a:tblGrid>
                <a:gridCol w="3488607">
                  <a:extLst>
                    <a:ext uri="{9D8B030D-6E8A-4147-A177-3AD203B41FA5}">
                      <a16:colId xmlns:a16="http://schemas.microsoft.com/office/drawing/2014/main" val="1236748947"/>
                    </a:ext>
                  </a:extLst>
                </a:gridCol>
                <a:gridCol w="1780674">
                  <a:extLst>
                    <a:ext uri="{9D8B030D-6E8A-4147-A177-3AD203B41FA5}">
                      <a16:colId xmlns:a16="http://schemas.microsoft.com/office/drawing/2014/main" val="2141246299"/>
                    </a:ext>
                  </a:extLst>
                </a:gridCol>
                <a:gridCol w="1934678">
                  <a:extLst>
                    <a:ext uri="{9D8B030D-6E8A-4147-A177-3AD203B41FA5}">
                      <a16:colId xmlns:a16="http://schemas.microsoft.com/office/drawing/2014/main" val="1773523076"/>
                    </a:ext>
                  </a:extLst>
                </a:gridCol>
              </a:tblGrid>
              <a:tr h="433136">
                <a:tc gridSpan="3">
                  <a:txBody>
                    <a:bodyPr/>
                    <a:lstStyle/>
                    <a:p>
                      <a:pPr marL="0" marR="0" algn="ctr">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Ownership Costs</a:t>
                      </a:r>
                    </a:p>
                  </a:txBody>
                  <a:tcPr marL="47625" marR="47625" marT="47625" marB="47625" anchor="ctr"/>
                </a:tc>
                <a:tc hMerge="1">
                  <a:txBody>
                    <a:bodyPr/>
                    <a:lstStyle/>
                    <a:p>
                      <a:pPr marL="0" marR="0" algn="ctr">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hMerge="1">
                  <a:txBody>
                    <a:bodyPr/>
                    <a:lstStyle/>
                    <a:p>
                      <a:pPr marL="0" marR="0" algn="ctr">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525860227"/>
                  </a:ext>
                </a:extLst>
              </a:tr>
              <a:tr h="433136">
                <a:tc>
                  <a:txBody>
                    <a:bodyPr/>
                    <a:lstStyle/>
                    <a:p>
                      <a:pPr marL="0" marR="0" algn="ctr">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spcBef>
                          <a:spcPts val="0"/>
                        </a:spcBef>
                        <a:spcAft>
                          <a:spcPts val="0"/>
                        </a:spcAft>
                      </a:pPr>
                      <a:r>
                        <a:rPr lang="en-US" sz="1800" dirty="0">
                          <a:effectLst/>
                        </a:rPr>
                        <a:t>1 Car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spcBef>
                          <a:spcPts val="0"/>
                        </a:spcBef>
                        <a:spcAft>
                          <a:spcPts val="0"/>
                        </a:spcAft>
                      </a:pPr>
                      <a:r>
                        <a:rPr lang="en-US" sz="1800" dirty="0">
                          <a:effectLst/>
                        </a:rPr>
                        <a:t>2 Cars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28129890"/>
                  </a:ext>
                </a:extLst>
              </a:tr>
              <a:tr h="0">
                <a:tc>
                  <a:txBody>
                    <a:bodyPr/>
                    <a:lstStyle/>
                    <a:p>
                      <a:pPr marL="0" marR="0">
                        <a:spcBef>
                          <a:spcPts val="0"/>
                        </a:spcBef>
                        <a:spcAft>
                          <a:spcPts val="0"/>
                        </a:spcAft>
                      </a:pPr>
                      <a:r>
                        <a:rPr lang="en-US" sz="1800" dirty="0">
                          <a:effectLst/>
                          <a:latin typeface="+mn-lt"/>
                          <a:ea typeface="+mn-ea"/>
                          <a:cs typeface="+mn-cs"/>
                        </a:rPr>
                        <a:t>National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$497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$994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664191079"/>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67576826"/>
              </p:ext>
            </p:extLst>
          </p:nvPr>
        </p:nvGraphicFramePr>
        <p:xfrm>
          <a:off x="2494021" y="949885"/>
          <a:ext cx="7203959" cy="866272"/>
        </p:xfrm>
        <a:graphic>
          <a:graphicData uri="http://schemas.openxmlformats.org/drawingml/2006/table">
            <a:tbl>
              <a:tblPr firstRow="1" firstCol="1" bandRow="1">
                <a:tableStyleId>{5C22544A-7EE6-4342-B048-85BDC9FD1C3A}</a:tableStyleId>
              </a:tblPr>
              <a:tblGrid>
                <a:gridCol w="3488607">
                  <a:extLst>
                    <a:ext uri="{9D8B030D-6E8A-4147-A177-3AD203B41FA5}">
                      <a16:colId xmlns:a16="http://schemas.microsoft.com/office/drawing/2014/main" val="1236748947"/>
                    </a:ext>
                  </a:extLst>
                </a:gridCol>
                <a:gridCol w="3715352">
                  <a:extLst>
                    <a:ext uri="{9D8B030D-6E8A-4147-A177-3AD203B41FA5}">
                      <a16:colId xmlns:a16="http://schemas.microsoft.com/office/drawing/2014/main" val="2141246299"/>
                    </a:ext>
                  </a:extLst>
                </a:gridCol>
              </a:tblGrid>
              <a:tr h="433136">
                <a:tc gridSpan="2">
                  <a:txBody>
                    <a:bodyPr/>
                    <a:lstStyle/>
                    <a:p>
                      <a:pPr marL="0" marR="0" algn="ctr">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Public Transportation</a:t>
                      </a:r>
                    </a:p>
                  </a:txBody>
                  <a:tcPr marL="47625" marR="47625" marT="47625" marB="47625" anchor="ctr"/>
                </a:tc>
                <a:tc hMerge="1">
                  <a:txBody>
                    <a:bodyPr/>
                    <a:lstStyle/>
                    <a:p>
                      <a:pPr marL="0" marR="0" algn="ctr">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525860227"/>
                  </a:ext>
                </a:extLst>
              </a:tr>
              <a:tr h="433136">
                <a:tc>
                  <a:txBody>
                    <a:bodyPr/>
                    <a:lstStyle/>
                    <a:p>
                      <a:pPr marL="0" marR="0" algn="ctr">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National</a:t>
                      </a:r>
                    </a:p>
                  </a:txBody>
                  <a:tcPr marL="47625" marR="47625" marT="47625" marB="47625" anchor="ctr"/>
                </a:tc>
                <a:tc>
                  <a:txBody>
                    <a:bodyPr/>
                    <a:lstStyle/>
                    <a:p>
                      <a:pPr marL="0" marR="0" algn="r">
                        <a:spcBef>
                          <a:spcPts val="0"/>
                        </a:spcBef>
                        <a:spcAft>
                          <a:spcPts val="0"/>
                        </a:spcAft>
                      </a:pPr>
                      <a:r>
                        <a:rPr lang="en-US" sz="1800" dirty="0">
                          <a:effectLst/>
                        </a:rPr>
                        <a:t>$178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28129890"/>
                  </a:ext>
                </a:extLst>
              </a:tr>
            </a:tbl>
          </a:graphicData>
        </a:graphic>
      </p:graphicFrame>
    </p:spTree>
    <p:extLst>
      <p:ext uri="{BB962C8B-B14F-4D97-AF65-F5344CB8AC3E}">
        <p14:creationId xmlns:p14="http://schemas.microsoft.com/office/powerpoint/2010/main" val="1053588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61950" y="325757"/>
            <a:ext cx="11515725" cy="63528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981200" y="781050"/>
            <a:ext cx="8229600" cy="5367605"/>
          </a:xfrm>
        </p:spPr>
        <p:txBody>
          <a:bodyPr>
            <a:normAutofit/>
          </a:bodyPr>
          <a:lstStyle/>
          <a:p>
            <a:pPr marL="0" indent="0" algn="ctr">
              <a:buNone/>
            </a:pPr>
            <a:r>
              <a:rPr lang="en-US" dirty="0">
                <a:latin typeface="+mj-lt"/>
              </a:rPr>
              <a:t>Out-of-Pocket Health Care</a:t>
            </a:r>
          </a:p>
        </p:txBody>
      </p:sp>
      <p:sp>
        <p:nvSpPr>
          <p:cNvPr id="11" name="Rectangle 1"/>
          <p:cNvSpPr>
            <a:spLocks noChangeArrowheads="1"/>
          </p:cNvSpPr>
          <p:nvPr/>
        </p:nvSpPr>
        <p:spPr bwMode="auto">
          <a:xfrm>
            <a:off x="838200" y="37226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3249969600"/>
              </p:ext>
            </p:extLst>
          </p:nvPr>
        </p:nvGraphicFramePr>
        <p:xfrm>
          <a:off x="2494020" y="3213950"/>
          <a:ext cx="7203960" cy="1235842"/>
        </p:xfrm>
        <a:graphic>
          <a:graphicData uri="http://schemas.openxmlformats.org/drawingml/2006/table">
            <a:tbl>
              <a:tblPr firstRow="1" firstCol="1" bandRow="1">
                <a:tableStyleId>{5C22544A-7EE6-4342-B048-85BDC9FD1C3A}</a:tableStyleId>
              </a:tblPr>
              <a:tblGrid>
                <a:gridCol w="3488607">
                  <a:extLst>
                    <a:ext uri="{9D8B030D-6E8A-4147-A177-3AD203B41FA5}">
                      <a16:colId xmlns:a16="http://schemas.microsoft.com/office/drawing/2014/main" val="1236748947"/>
                    </a:ext>
                  </a:extLst>
                </a:gridCol>
                <a:gridCol w="3715353">
                  <a:extLst>
                    <a:ext uri="{9D8B030D-6E8A-4147-A177-3AD203B41FA5}">
                      <a16:colId xmlns:a16="http://schemas.microsoft.com/office/drawing/2014/main" val="2141246299"/>
                    </a:ext>
                  </a:extLst>
                </a:gridCol>
              </a:tblGrid>
              <a:tr h="433136">
                <a:tc>
                  <a:txBody>
                    <a:bodyPr/>
                    <a:lstStyle/>
                    <a:p>
                      <a:pPr marL="0" marR="0" algn="ctr">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Ownership Costs</a:t>
                      </a:r>
                    </a:p>
                  </a:txBody>
                  <a:tcPr marL="47625" marR="47625" marT="47625" marB="47625" anchor="ctr"/>
                </a:tc>
                <a:tc>
                  <a:txBody>
                    <a:bodyPr/>
                    <a:lstStyle/>
                    <a:p>
                      <a:pPr marL="0" marR="0" algn="ctr">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Out of Pocket costs</a:t>
                      </a:r>
                    </a:p>
                  </a:txBody>
                  <a:tcPr marL="47625" marR="47625" marT="47625" marB="47625" anchor="ctr"/>
                </a:tc>
                <a:extLst>
                  <a:ext uri="{0D108BD9-81ED-4DB2-BD59-A6C34878D82A}">
                    <a16:rowId xmlns:a16="http://schemas.microsoft.com/office/drawing/2014/main" val="3525860227"/>
                  </a:ext>
                </a:extLst>
              </a:tr>
              <a:tr h="433136">
                <a:tc>
                  <a:txBody>
                    <a:bodyPr/>
                    <a:lstStyle/>
                    <a:p>
                      <a:pPr marL="0" marR="0" algn="l">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Under 65</a:t>
                      </a:r>
                    </a:p>
                  </a:txBody>
                  <a:tcPr marL="47625" marR="47625" marT="47625" marB="47625" anchor="ctr"/>
                </a:tc>
                <a:tc>
                  <a:txBody>
                    <a:bodyPr/>
                    <a:lstStyle/>
                    <a:p>
                      <a:pPr marL="0" marR="0" algn="r">
                        <a:spcBef>
                          <a:spcPts val="0"/>
                        </a:spcBef>
                        <a:spcAft>
                          <a:spcPts val="0"/>
                        </a:spcAft>
                      </a:pPr>
                      <a:r>
                        <a:rPr lang="en-US" sz="1800" dirty="0">
                          <a:effectLst/>
                          <a:latin typeface="+mn-lt"/>
                          <a:ea typeface="+mn-ea"/>
                          <a:cs typeface="+mn-cs"/>
                        </a:rPr>
                        <a:t>$52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28129890"/>
                  </a:ext>
                </a:extLst>
              </a:tr>
              <a:tr h="0">
                <a:tc>
                  <a:txBody>
                    <a:bodyPr/>
                    <a:lstStyle/>
                    <a:p>
                      <a:pPr marL="0" marR="0">
                        <a:spcBef>
                          <a:spcPts val="0"/>
                        </a:spcBef>
                        <a:spcAft>
                          <a:spcPts val="0"/>
                        </a:spcAft>
                      </a:pPr>
                      <a:r>
                        <a:rPr lang="en-US" sz="1800" dirty="0">
                          <a:effectLst/>
                          <a:latin typeface="+mn-lt"/>
                          <a:ea typeface="+mn-ea"/>
                          <a:cs typeface="+mn-cs"/>
                        </a:rPr>
                        <a:t>65 and Older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r">
                        <a:spcBef>
                          <a:spcPts val="0"/>
                        </a:spcBef>
                        <a:spcAft>
                          <a:spcPts val="0"/>
                        </a:spcAft>
                      </a:pPr>
                      <a:r>
                        <a:rPr lang="en-US" sz="1800" dirty="0">
                          <a:effectLst/>
                        </a:rPr>
                        <a:t>$114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664191079"/>
                  </a:ext>
                </a:extLst>
              </a:tr>
            </a:tbl>
          </a:graphicData>
        </a:graphic>
      </p:graphicFrame>
    </p:spTree>
    <p:extLst>
      <p:ext uri="{BB962C8B-B14F-4D97-AF65-F5344CB8AC3E}">
        <p14:creationId xmlns:p14="http://schemas.microsoft.com/office/powerpoint/2010/main" val="3463707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881063" y="2944080"/>
            <a:ext cx="10429875" cy="827820"/>
          </a:xfrm>
        </p:spPr>
        <p:txBody>
          <a:bodyPr>
            <a:noAutofit/>
          </a:bodyPr>
          <a:lstStyle/>
          <a:p>
            <a:pPr marL="0" indent="0" algn="ctr">
              <a:buNone/>
            </a:pPr>
            <a:r>
              <a:rPr lang="en-US" sz="5400" dirty="0">
                <a:solidFill>
                  <a:schemeClr val="bg1"/>
                </a:solidFill>
                <a:latin typeface="+mj-lt"/>
              </a:rPr>
              <a:t>Offers in Compromise</a:t>
            </a:r>
            <a:endParaRPr lang="en-US" sz="4400" dirty="0">
              <a:solidFill>
                <a:schemeClr val="bg1"/>
              </a:solidFill>
              <a:latin typeface="+mj-lt"/>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135</a:t>
            </a:fld>
            <a:endParaRPr lang="en-US" dirty="0"/>
          </a:p>
        </p:txBody>
      </p:sp>
      <p:sp>
        <p:nvSpPr>
          <p:cNvPr id="8" name="TextBox 7"/>
          <p:cNvSpPr txBox="1"/>
          <p:nvPr/>
        </p:nvSpPr>
        <p:spPr>
          <a:xfrm>
            <a:off x="6808470" y="6356350"/>
            <a:ext cx="5671206" cy="369332"/>
          </a:xfrm>
          <a:prstGeom prst="rect">
            <a:avLst/>
          </a:prstGeom>
          <a:noFill/>
        </p:spPr>
        <p:txBody>
          <a:bodyPr wrap="square" rtlCol="0">
            <a:spAutoFit/>
          </a:bodyPr>
          <a:lstStyle/>
          <a:p>
            <a:r>
              <a:rPr lang="en-US" dirty="0">
                <a:solidFill>
                  <a:schemeClr val="accent1"/>
                </a:solidFill>
              </a:rPr>
              <a:t>Find us on the web at www.taxresolutioninstitute.org</a:t>
            </a:r>
          </a:p>
        </p:txBody>
      </p:sp>
    </p:spTree>
    <p:extLst>
      <p:ext uri="{BB962C8B-B14F-4D97-AF65-F5344CB8AC3E}">
        <p14:creationId xmlns:p14="http://schemas.microsoft.com/office/powerpoint/2010/main" val="3169351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0420" y="1574859"/>
            <a:ext cx="11477625" cy="3991927"/>
          </a:xfrm>
        </p:spPr>
        <p:txBody>
          <a:bodyPr>
            <a:normAutofit/>
          </a:bodyPr>
          <a:lstStyle/>
          <a:p>
            <a:pPr marL="0" indent="0">
              <a:buNone/>
            </a:pPr>
            <a:r>
              <a:rPr lang="en-US" sz="4400" dirty="0">
                <a:solidFill>
                  <a:schemeClr val="bg1"/>
                </a:solidFill>
                <a:latin typeface="+mj-lt"/>
              </a:rPr>
              <a:t>Offer in Compromise</a:t>
            </a:r>
          </a:p>
          <a:p>
            <a:pPr marL="0" indent="0">
              <a:buNone/>
            </a:pPr>
            <a:endParaRPr lang="en-US" sz="3600" dirty="0">
              <a:solidFill>
                <a:schemeClr val="bg1"/>
              </a:solidFill>
              <a:latin typeface="+mj-lt"/>
            </a:endParaRPr>
          </a:p>
          <a:p>
            <a:pPr marL="342900" indent="0">
              <a:buNone/>
            </a:pPr>
            <a:r>
              <a:rPr lang="en-US" sz="3600" dirty="0">
                <a:solidFill>
                  <a:schemeClr val="bg1"/>
                </a:solidFill>
                <a:latin typeface="+mj-lt"/>
              </a:rPr>
              <a:t>Submitting an Offer in Compromise is the process in which a taxpayer requests to reduce their Internal Revenue Service or State tax debt by negotiating for an amount less than the actual amount they owe…  </a:t>
            </a:r>
          </a:p>
        </p:txBody>
      </p:sp>
      <p:sp>
        <p:nvSpPr>
          <p:cNvPr id="4" name="TextBox 3"/>
          <p:cNvSpPr txBox="1"/>
          <p:nvPr/>
        </p:nvSpPr>
        <p:spPr>
          <a:xfrm>
            <a:off x="6408420" y="6355046"/>
            <a:ext cx="5671206" cy="369332"/>
          </a:xfrm>
          <a:prstGeom prst="rect">
            <a:avLst/>
          </a:prstGeom>
          <a:noFill/>
        </p:spPr>
        <p:txBody>
          <a:bodyPr wrap="square" rtlCol="0">
            <a:spAutoFit/>
          </a:bodyPr>
          <a:lstStyle/>
          <a:p>
            <a:r>
              <a:rPr lang="en-US" dirty="0">
                <a:solidFill>
                  <a:schemeClr val="bg1"/>
                </a:solidFill>
              </a:rPr>
              <a:t>access your free content at www.taxresolutioninstitute.org</a:t>
            </a:r>
          </a:p>
        </p:txBody>
      </p:sp>
    </p:spTree>
    <p:extLst>
      <p:ext uri="{BB962C8B-B14F-4D97-AF65-F5344CB8AC3E}">
        <p14:creationId xmlns:p14="http://schemas.microsoft.com/office/powerpoint/2010/main" val="2279252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208" y="1622032"/>
            <a:ext cx="11220450" cy="3633255"/>
          </a:xfrm>
        </p:spPr>
        <p:txBody>
          <a:bodyPr>
            <a:normAutofit/>
          </a:bodyPr>
          <a:lstStyle/>
          <a:p>
            <a:pPr marL="0" indent="0">
              <a:buNone/>
            </a:pPr>
            <a:r>
              <a:rPr lang="en-US" sz="3600" dirty="0">
                <a:solidFill>
                  <a:schemeClr val="bg1"/>
                </a:solidFill>
                <a:latin typeface="+mj-lt"/>
              </a:rPr>
              <a:t>The IRS has the authority to settle or “compromise” tax liability by accepting less than full payment under certain circumstances</a:t>
            </a:r>
          </a:p>
          <a:p>
            <a:pPr marL="0" indent="0">
              <a:buNone/>
            </a:pPr>
            <a:endParaRPr lang="en-US" sz="3600" dirty="0">
              <a:solidFill>
                <a:schemeClr val="bg1"/>
              </a:solidFill>
              <a:latin typeface="+mj-lt"/>
            </a:endParaRPr>
          </a:p>
          <a:p>
            <a:pPr marL="0" indent="0">
              <a:buNone/>
            </a:pPr>
            <a:r>
              <a:rPr lang="en-US" sz="3600" dirty="0">
                <a:solidFill>
                  <a:schemeClr val="bg1"/>
                </a:solidFill>
                <a:latin typeface="+mj-lt"/>
              </a:rPr>
              <a:t>A Federal tax debt may be legally compromised under one of the three following conditions…</a:t>
            </a:r>
          </a:p>
          <a:p>
            <a:endParaRPr lang="en-US" sz="3600" dirty="0"/>
          </a:p>
        </p:txBody>
      </p:sp>
      <p:sp>
        <p:nvSpPr>
          <p:cNvPr id="4" name="TextBox 3"/>
          <p:cNvSpPr txBox="1"/>
          <p:nvPr/>
        </p:nvSpPr>
        <p:spPr>
          <a:xfrm>
            <a:off x="4693920" y="6288371"/>
            <a:ext cx="5671206" cy="369332"/>
          </a:xfrm>
          <a:prstGeom prst="rect">
            <a:avLst/>
          </a:prstGeom>
          <a:noFill/>
        </p:spPr>
        <p:txBody>
          <a:bodyPr wrap="square" rtlCol="0">
            <a:spAutoFit/>
          </a:bodyPr>
          <a:lstStyle/>
          <a:p>
            <a:r>
              <a:rPr lang="en-US" dirty="0">
                <a:solidFill>
                  <a:schemeClr val="bg1"/>
                </a:solidFill>
              </a:rPr>
              <a:t>access your free content at www.taxresolutioninstitute.org</a:t>
            </a:r>
          </a:p>
        </p:txBody>
      </p:sp>
    </p:spTree>
    <p:extLst>
      <p:ext uri="{BB962C8B-B14F-4D97-AF65-F5344CB8AC3E}">
        <p14:creationId xmlns:p14="http://schemas.microsoft.com/office/powerpoint/2010/main" val="3531949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7657" y="2500380"/>
            <a:ext cx="8229600" cy="3654812"/>
          </a:xfrm>
        </p:spPr>
        <p:txBody>
          <a:bodyPr>
            <a:normAutofit/>
          </a:bodyPr>
          <a:lstStyle/>
          <a:p>
            <a:pPr algn="ctr">
              <a:buNone/>
            </a:pPr>
            <a:endParaRPr lang="en-US" sz="900" dirty="0">
              <a:solidFill>
                <a:schemeClr val="bg1"/>
              </a:solidFill>
              <a:latin typeface="+mj-lt"/>
            </a:endParaRPr>
          </a:p>
          <a:p>
            <a:pPr algn="ctr">
              <a:buNone/>
            </a:pPr>
            <a:endParaRPr lang="en-US" sz="1800" dirty="0">
              <a:solidFill>
                <a:schemeClr val="bg1"/>
              </a:solidFill>
              <a:latin typeface="+mj-lt"/>
            </a:endParaRPr>
          </a:p>
          <a:p>
            <a:pPr algn="ctr">
              <a:buNone/>
            </a:pPr>
            <a:r>
              <a:rPr lang="en-US" sz="4800" dirty="0">
                <a:solidFill>
                  <a:schemeClr val="bg1"/>
                </a:solidFill>
                <a:latin typeface="+mj-lt"/>
              </a:rPr>
              <a:t>Three types of offers…</a:t>
            </a:r>
            <a:endParaRPr lang="en-US" sz="8800" dirty="0">
              <a:solidFill>
                <a:schemeClr val="bg1"/>
              </a:solidFill>
              <a:latin typeface="+mj-lt"/>
            </a:endParaRPr>
          </a:p>
          <a:p>
            <a:endParaRPr lang="en-US" sz="4800" dirty="0">
              <a:latin typeface="+mj-lt"/>
            </a:endParaRPr>
          </a:p>
        </p:txBody>
      </p:sp>
      <p:sp>
        <p:nvSpPr>
          <p:cNvPr id="4" name="TextBox 3"/>
          <p:cNvSpPr txBox="1"/>
          <p:nvPr/>
        </p:nvSpPr>
        <p:spPr>
          <a:xfrm>
            <a:off x="5139174" y="6228081"/>
            <a:ext cx="6431755" cy="369332"/>
          </a:xfrm>
          <a:prstGeom prst="rect">
            <a:avLst/>
          </a:prstGeom>
          <a:noFill/>
        </p:spPr>
        <p:txBody>
          <a:bodyPr wrap="square" rtlCol="0">
            <a:spAutoFit/>
          </a:bodyPr>
          <a:lstStyle/>
          <a:p>
            <a:r>
              <a:rPr lang="en-US" dirty="0">
                <a:solidFill>
                  <a:schemeClr val="accent6">
                    <a:lumMod val="75000"/>
                  </a:schemeClr>
                </a:solidFill>
              </a:rPr>
              <a:t>access your free content at www.taxresolutioninstitute.org/200a</a:t>
            </a:r>
          </a:p>
        </p:txBody>
      </p:sp>
    </p:spTree>
    <p:extLst>
      <p:ext uri="{BB962C8B-B14F-4D97-AF65-F5344CB8AC3E}">
        <p14:creationId xmlns:p14="http://schemas.microsoft.com/office/powerpoint/2010/main" val="2171372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982501"/>
            <a:ext cx="11306175" cy="5239195"/>
          </a:xfrm>
        </p:spPr>
        <p:txBody>
          <a:bodyPr>
            <a:normAutofit lnSpcReduction="10000"/>
          </a:bodyPr>
          <a:lstStyle/>
          <a:p>
            <a:pPr marL="0" indent="0">
              <a:buNone/>
            </a:pPr>
            <a:r>
              <a:rPr lang="en-US" sz="3500" dirty="0">
                <a:solidFill>
                  <a:schemeClr val="bg1"/>
                </a:solidFill>
                <a:latin typeface="+mj-lt"/>
              </a:rPr>
              <a:t>Doubt as to Collectability</a:t>
            </a:r>
          </a:p>
          <a:p>
            <a:pPr marL="800100"/>
            <a:r>
              <a:rPr lang="en-US" dirty="0">
                <a:solidFill>
                  <a:schemeClr val="bg1"/>
                </a:solidFill>
                <a:latin typeface="+mj-lt"/>
              </a:rPr>
              <a:t>Taxpayer is unable to pay their tax liability (accounting for income and assets) within the statute of limitations on collection</a:t>
            </a:r>
          </a:p>
          <a:p>
            <a:pPr lvl="0"/>
            <a:endParaRPr lang="en-US" dirty="0">
              <a:solidFill>
                <a:schemeClr val="bg1"/>
              </a:solidFill>
              <a:latin typeface="+mj-lt"/>
            </a:endParaRPr>
          </a:p>
          <a:p>
            <a:pPr marL="0" indent="0">
              <a:buNone/>
            </a:pPr>
            <a:r>
              <a:rPr lang="en-US" sz="3500" dirty="0">
                <a:solidFill>
                  <a:schemeClr val="bg1"/>
                </a:solidFill>
                <a:latin typeface="+mj-lt"/>
              </a:rPr>
              <a:t>Doubt as to Liability</a:t>
            </a:r>
          </a:p>
          <a:p>
            <a:pPr marL="800100"/>
            <a:r>
              <a:rPr lang="en-US" dirty="0">
                <a:solidFill>
                  <a:schemeClr val="bg1"/>
                </a:solidFill>
                <a:latin typeface="+mj-lt"/>
              </a:rPr>
              <a:t>The taxpayer is not responsible for paying the tax liability in question and should not have been assessed</a:t>
            </a:r>
          </a:p>
          <a:p>
            <a:endParaRPr lang="en-US" dirty="0">
              <a:solidFill>
                <a:schemeClr val="bg1"/>
              </a:solidFill>
              <a:latin typeface="+mj-lt"/>
            </a:endParaRPr>
          </a:p>
          <a:p>
            <a:pPr marL="0" indent="0">
              <a:buNone/>
            </a:pPr>
            <a:r>
              <a:rPr lang="en-US" sz="3500" dirty="0">
                <a:solidFill>
                  <a:schemeClr val="bg1"/>
                </a:solidFill>
                <a:latin typeface="+mj-lt"/>
              </a:rPr>
              <a:t>Effective Tax Administration</a:t>
            </a:r>
          </a:p>
          <a:p>
            <a:pPr marL="800100"/>
            <a:r>
              <a:rPr lang="en-US" dirty="0">
                <a:solidFill>
                  <a:schemeClr val="bg1"/>
                </a:solidFill>
                <a:latin typeface="+mj-lt"/>
              </a:rPr>
              <a:t>The taxpayer owes the tax, has the ability to pay (i.e. equity in their home) but collecting from the taxpayer would be unjust</a:t>
            </a:r>
          </a:p>
          <a:p>
            <a:endParaRPr lang="en-US" dirty="0"/>
          </a:p>
        </p:txBody>
      </p:sp>
      <p:sp>
        <p:nvSpPr>
          <p:cNvPr id="4" name="TextBox 3"/>
          <p:cNvSpPr txBox="1"/>
          <p:nvPr/>
        </p:nvSpPr>
        <p:spPr>
          <a:xfrm>
            <a:off x="6198870" y="6221696"/>
            <a:ext cx="5671206" cy="369332"/>
          </a:xfrm>
          <a:prstGeom prst="rect">
            <a:avLst/>
          </a:prstGeom>
          <a:noFill/>
        </p:spPr>
        <p:txBody>
          <a:bodyPr wrap="square" rtlCol="0">
            <a:spAutoFit/>
          </a:bodyPr>
          <a:lstStyle/>
          <a:p>
            <a:r>
              <a:rPr lang="en-US" dirty="0">
                <a:solidFill>
                  <a:schemeClr val="bg1"/>
                </a:solidFill>
              </a:rPr>
              <a:t>access your free content at www.taxresolutioninstitute.org</a:t>
            </a:r>
          </a:p>
        </p:txBody>
      </p:sp>
    </p:spTree>
    <p:extLst>
      <p:ext uri="{BB962C8B-B14F-4D97-AF65-F5344CB8AC3E}">
        <p14:creationId xmlns:p14="http://schemas.microsoft.com/office/powerpoint/2010/main" val="2104353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7657" y="2379800"/>
            <a:ext cx="8229600" cy="3654812"/>
          </a:xfrm>
        </p:spPr>
        <p:txBody>
          <a:bodyPr>
            <a:normAutofit/>
          </a:bodyPr>
          <a:lstStyle/>
          <a:p>
            <a:pPr algn="ctr">
              <a:buNone/>
            </a:pPr>
            <a:endParaRPr lang="en-US" sz="900" dirty="0">
              <a:solidFill>
                <a:schemeClr val="bg1"/>
              </a:solidFill>
              <a:latin typeface="+mj-lt"/>
            </a:endParaRPr>
          </a:p>
          <a:p>
            <a:pPr algn="ctr">
              <a:buNone/>
            </a:pPr>
            <a:endParaRPr lang="en-US" sz="1800" dirty="0">
              <a:solidFill>
                <a:schemeClr val="bg1"/>
              </a:solidFill>
              <a:latin typeface="+mj-lt"/>
            </a:endParaRPr>
          </a:p>
          <a:p>
            <a:pPr algn="ctr">
              <a:buNone/>
            </a:pPr>
            <a:r>
              <a:rPr lang="en-US" sz="4800" dirty="0">
                <a:solidFill>
                  <a:schemeClr val="bg1"/>
                </a:solidFill>
                <a:latin typeface="+mj-lt"/>
              </a:rPr>
              <a:t>Doubt as to Collectability</a:t>
            </a:r>
            <a:endParaRPr lang="en-US" sz="8800" dirty="0">
              <a:solidFill>
                <a:schemeClr val="bg1"/>
              </a:solidFill>
              <a:latin typeface="+mj-lt"/>
            </a:endParaRPr>
          </a:p>
          <a:p>
            <a:endParaRPr lang="en-US" sz="4800" dirty="0">
              <a:latin typeface="+mj-lt"/>
            </a:endParaRPr>
          </a:p>
        </p:txBody>
      </p:sp>
      <p:sp>
        <p:nvSpPr>
          <p:cNvPr id="4" name="TextBox 3"/>
          <p:cNvSpPr txBox="1"/>
          <p:nvPr/>
        </p:nvSpPr>
        <p:spPr>
          <a:xfrm>
            <a:off x="5139174" y="6228081"/>
            <a:ext cx="6431755" cy="369332"/>
          </a:xfrm>
          <a:prstGeom prst="rect">
            <a:avLst/>
          </a:prstGeom>
          <a:noFill/>
        </p:spPr>
        <p:txBody>
          <a:bodyPr wrap="square" rtlCol="0">
            <a:spAutoFit/>
          </a:bodyPr>
          <a:lstStyle/>
          <a:p>
            <a:r>
              <a:rPr lang="en-US" dirty="0">
                <a:solidFill>
                  <a:schemeClr val="accent6">
                    <a:lumMod val="75000"/>
                  </a:schemeClr>
                </a:solidFill>
              </a:rPr>
              <a:t>access your free content at www.taxresolutioninstitute.org/200a</a:t>
            </a:r>
          </a:p>
        </p:txBody>
      </p:sp>
    </p:spTree>
    <p:extLst>
      <p:ext uri="{BB962C8B-B14F-4D97-AF65-F5344CB8AC3E}">
        <p14:creationId xmlns:p14="http://schemas.microsoft.com/office/powerpoint/2010/main" val="2049932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426" y="663192"/>
            <a:ext cx="8679930" cy="1348981"/>
          </a:xfrm>
        </p:spPr>
        <p:txBody>
          <a:bodyPr>
            <a:normAutofit fontScale="90000"/>
          </a:bodyPr>
          <a:lstStyle/>
          <a:p>
            <a:r>
              <a:rPr lang="en-US" dirty="0">
                <a:solidFill>
                  <a:schemeClr val="bg1"/>
                </a:solidFill>
                <a:cs typeface="Arial" panose="020B0604020202020204" pitchFamily="34" charset="0"/>
              </a:rPr>
              <a:t>Doubt as to Collectability</a:t>
            </a:r>
            <a:br>
              <a:rPr lang="en-US" dirty="0">
                <a:solidFill>
                  <a:schemeClr val="bg1"/>
                </a:solidFill>
                <a:cs typeface="Arial" panose="020B0604020202020204" pitchFamily="34" charset="0"/>
              </a:rPr>
            </a:br>
            <a:r>
              <a:rPr lang="en-US" sz="4000" dirty="0">
                <a:solidFill>
                  <a:schemeClr val="accent2">
                    <a:lumMod val="40000"/>
                    <a:lumOff val="60000"/>
                  </a:schemeClr>
                </a:solidFill>
                <a:cs typeface="Arial" panose="020B0604020202020204" pitchFamily="34" charset="0"/>
              </a:rPr>
              <a:t>When and how should you submit an offer?</a:t>
            </a:r>
          </a:p>
        </p:txBody>
      </p:sp>
      <p:sp>
        <p:nvSpPr>
          <p:cNvPr id="4" name="Title 1"/>
          <p:cNvSpPr txBox="1">
            <a:spLocks/>
          </p:cNvSpPr>
          <p:nvPr/>
        </p:nvSpPr>
        <p:spPr>
          <a:xfrm>
            <a:off x="1366576" y="1422844"/>
            <a:ext cx="11073283" cy="51160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3200" b="1" i="1" dirty="0">
                <a:solidFill>
                  <a:schemeClr val="bg1"/>
                </a:solidFill>
                <a:cs typeface="Arial" panose="020B0604020202020204" pitchFamily="34" charset="0"/>
              </a:rPr>
              <a:t>Things to consider</a:t>
            </a:r>
          </a:p>
          <a:p>
            <a:pPr marL="571500" indent="-5715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How much does the taxpayer owe (cost vs benefit)?</a:t>
            </a:r>
          </a:p>
          <a:p>
            <a:pPr marL="571500" indent="-5715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How much time is left on the collection statute?</a:t>
            </a:r>
          </a:p>
          <a:p>
            <a:pPr marL="571500" indent="-5715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What events toll the collection statue</a:t>
            </a:r>
          </a:p>
          <a:p>
            <a:pPr marL="571500" indent="-5715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What is the value of the taxpayer’s assets</a:t>
            </a:r>
          </a:p>
          <a:p>
            <a:pPr marL="571500" indent="-5715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Did the taxpayer dissipate assets when taxes were owed?</a:t>
            </a:r>
          </a:p>
        </p:txBody>
      </p:sp>
      <p:sp>
        <p:nvSpPr>
          <p:cNvPr id="3" name="Slide Number Placeholder 2"/>
          <p:cNvSpPr>
            <a:spLocks noGrp="1"/>
          </p:cNvSpPr>
          <p:nvPr>
            <p:ph type="sldNum" sz="quarter" idx="12"/>
          </p:nvPr>
        </p:nvSpPr>
        <p:spPr/>
        <p:txBody>
          <a:bodyPr/>
          <a:lstStyle/>
          <a:p>
            <a:fld id="{68C81B1B-BC7F-4EBD-9AC2-2B2BF5AF0E84}" type="slidenum">
              <a:rPr lang="en-US" smtClean="0"/>
              <a:pPr/>
              <a:t>141</a:t>
            </a:fld>
            <a:endParaRPr lang="en-US" dirty="0"/>
          </a:p>
        </p:txBody>
      </p:sp>
    </p:spTree>
    <p:extLst>
      <p:ext uri="{BB962C8B-B14F-4D97-AF65-F5344CB8AC3E}">
        <p14:creationId xmlns:p14="http://schemas.microsoft.com/office/powerpoint/2010/main" val="406907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63191" y="1934363"/>
            <a:ext cx="11193864" cy="511606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2800" b="1" i="1" dirty="0">
                <a:solidFill>
                  <a:schemeClr val="bg1"/>
                </a:solidFill>
                <a:cs typeface="Arial" panose="020B0604020202020204" pitchFamily="34" charset="0"/>
              </a:rPr>
              <a:t>Things to consider</a:t>
            </a:r>
          </a:p>
          <a:p>
            <a:pPr marL="571500" indent="-5715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Compare what a taxpayer would pay in monthly installment payments vs a lump sum offer</a:t>
            </a:r>
          </a:p>
          <a:p>
            <a:pPr marL="571500" indent="-5715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Will the taxpayer be able to remain in compliance for 5 years following acceptance of the offer</a:t>
            </a:r>
          </a:p>
          <a:p>
            <a:pPr marL="571500" indent="-5715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Is the taxpayer’s income expected to change significantly during the collection statute?</a:t>
            </a:r>
          </a:p>
          <a:p>
            <a:pPr marL="571500" indent="-5715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Are the taxes more than 3 years old?</a:t>
            </a:r>
            <a:endParaRPr lang="en-US" sz="1400" dirty="0">
              <a:solidFill>
                <a:schemeClr val="bg1"/>
              </a:solidFill>
              <a:cs typeface="Arial" panose="020B0604020202020204" pitchFamily="34" charset="0"/>
            </a:endParaRPr>
          </a:p>
          <a:p>
            <a:pPr marL="571500" indent="-571500" algn="l">
              <a:spcBef>
                <a:spcPts val="600"/>
              </a:spcBef>
              <a:spcAft>
                <a:spcPts val="600"/>
              </a:spcAft>
              <a:buFont typeface="Arial" panose="020B0604020202020204" pitchFamily="34" charset="0"/>
              <a:buChar char="•"/>
            </a:pPr>
            <a:endParaRPr lang="en-US" dirty="0">
              <a:solidFill>
                <a:schemeClr val="bg1"/>
              </a:solidFill>
              <a:cs typeface="Arial" panose="020B0604020202020204" pitchFamily="34" charset="0"/>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142</a:t>
            </a:fld>
            <a:endParaRPr lang="en-US" dirty="0"/>
          </a:p>
        </p:txBody>
      </p:sp>
      <p:sp>
        <p:nvSpPr>
          <p:cNvPr id="8" name="Title 1">
            <a:extLst>
              <a:ext uri="{FF2B5EF4-FFF2-40B4-BE49-F238E27FC236}">
                <a16:creationId xmlns:a16="http://schemas.microsoft.com/office/drawing/2014/main" id="{B93275E9-F63F-4A1D-AAF4-5BDEF286AD09}"/>
              </a:ext>
            </a:extLst>
          </p:cNvPr>
          <p:cNvSpPr>
            <a:spLocks noGrp="1"/>
          </p:cNvSpPr>
          <p:nvPr>
            <p:ph type="title"/>
          </p:nvPr>
        </p:nvSpPr>
        <p:spPr>
          <a:xfrm>
            <a:off x="590426" y="663192"/>
            <a:ext cx="8679930" cy="1348981"/>
          </a:xfrm>
        </p:spPr>
        <p:txBody>
          <a:bodyPr>
            <a:normAutofit fontScale="90000"/>
          </a:bodyPr>
          <a:lstStyle/>
          <a:p>
            <a:r>
              <a:rPr lang="en-US" dirty="0">
                <a:solidFill>
                  <a:schemeClr val="bg1"/>
                </a:solidFill>
                <a:cs typeface="Arial" panose="020B0604020202020204" pitchFamily="34" charset="0"/>
              </a:rPr>
              <a:t>Doubt as to Collectability</a:t>
            </a:r>
            <a:br>
              <a:rPr lang="en-US" dirty="0">
                <a:solidFill>
                  <a:schemeClr val="bg1"/>
                </a:solidFill>
                <a:cs typeface="Arial" panose="020B0604020202020204" pitchFamily="34" charset="0"/>
              </a:rPr>
            </a:br>
            <a:r>
              <a:rPr lang="en-US" sz="4000" dirty="0">
                <a:solidFill>
                  <a:schemeClr val="accent2">
                    <a:lumMod val="40000"/>
                    <a:lumOff val="60000"/>
                  </a:schemeClr>
                </a:solidFill>
                <a:cs typeface="Arial" panose="020B0604020202020204" pitchFamily="34" charset="0"/>
              </a:rPr>
              <a:t>When and how should you submit an offer?</a:t>
            </a:r>
          </a:p>
        </p:txBody>
      </p:sp>
    </p:spTree>
    <p:extLst>
      <p:ext uri="{BB962C8B-B14F-4D97-AF65-F5344CB8AC3E}">
        <p14:creationId xmlns:p14="http://schemas.microsoft.com/office/powerpoint/2010/main" val="354815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088" y="549024"/>
            <a:ext cx="8679930" cy="1348981"/>
          </a:xfrm>
        </p:spPr>
        <p:txBody>
          <a:bodyPr>
            <a:normAutofit/>
          </a:bodyPr>
          <a:lstStyle/>
          <a:p>
            <a:r>
              <a:rPr lang="en-US" sz="4000" dirty="0">
                <a:solidFill>
                  <a:schemeClr val="bg1"/>
                </a:solidFill>
                <a:cs typeface="Arial" panose="020B0604020202020204" pitchFamily="34" charset="0"/>
              </a:rPr>
              <a:t>Doubt as to Collectability</a:t>
            </a:r>
            <a:endParaRPr lang="en-US" sz="3600" dirty="0">
              <a:solidFill>
                <a:schemeClr val="bg1"/>
              </a:solidFill>
              <a:cs typeface="Arial" panose="020B0604020202020204" pitchFamily="34" charset="0"/>
            </a:endParaRPr>
          </a:p>
        </p:txBody>
      </p:sp>
      <p:sp>
        <p:nvSpPr>
          <p:cNvPr id="4" name="Title 1"/>
          <p:cNvSpPr txBox="1">
            <a:spLocks/>
          </p:cNvSpPr>
          <p:nvPr/>
        </p:nvSpPr>
        <p:spPr>
          <a:xfrm>
            <a:off x="1155560" y="1586945"/>
            <a:ext cx="10671350" cy="5116068"/>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3200" dirty="0">
                <a:solidFill>
                  <a:schemeClr val="accent2">
                    <a:lumMod val="40000"/>
                    <a:lumOff val="60000"/>
                  </a:schemeClr>
                </a:solidFill>
                <a:cs typeface="Arial" panose="020B0604020202020204" pitchFamily="34" charset="0"/>
              </a:rPr>
              <a:t>How much does the taxpayer owe?</a:t>
            </a:r>
          </a:p>
          <a:p>
            <a:pPr marL="342900" indent="-3429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Does the work warrant your fees?</a:t>
            </a:r>
          </a:p>
          <a:p>
            <a:pPr marL="342900" indent="-3429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A properly prepared offer should take no more than 15 hours to complete assuming client is cooperative and offer gets accepted in 1</a:t>
            </a:r>
            <a:r>
              <a:rPr lang="en-US" sz="3200" baseline="30000" dirty="0">
                <a:solidFill>
                  <a:schemeClr val="bg1"/>
                </a:solidFill>
                <a:cs typeface="Arial" panose="020B0604020202020204" pitchFamily="34" charset="0"/>
              </a:rPr>
              <a:t>st</a:t>
            </a:r>
            <a:r>
              <a:rPr lang="en-US" sz="3200" dirty="0">
                <a:solidFill>
                  <a:schemeClr val="bg1"/>
                </a:solidFill>
                <a:cs typeface="Arial" panose="020B0604020202020204" pitchFamily="34" charset="0"/>
              </a:rPr>
              <a:t> round</a:t>
            </a:r>
          </a:p>
          <a:p>
            <a:pPr marL="342900" indent="-3429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An offer can exceed $20,000 in fees if in addition there is a State offer, the client is uncooperative or the offer must be appealed</a:t>
            </a:r>
          </a:p>
          <a:p>
            <a:pPr marL="342900" indent="-342900" algn="l">
              <a:spcBef>
                <a:spcPts val="600"/>
              </a:spcBef>
              <a:spcAft>
                <a:spcPts val="600"/>
              </a:spcAft>
              <a:buFont typeface="Arial" panose="020B0604020202020204" pitchFamily="34" charset="0"/>
              <a:buChar char="•"/>
            </a:pPr>
            <a:endParaRPr lang="en-US" sz="2800" dirty="0">
              <a:solidFill>
                <a:schemeClr val="bg1"/>
              </a:solidFill>
              <a:cs typeface="Arial" panose="020B0604020202020204" pitchFamily="34" charset="0"/>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143</a:t>
            </a:fld>
            <a:endParaRPr lang="en-US" dirty="0"/>
          </a:p>
        </p:txBody>
      </p:sp>
      <p:sp>
        <p:nvSpPr>
          <p:cNvPr id="6" name="TextBox 5"/>
          <p:cNvSpPr txBox="1"/>
          <p:nvPr/>
        </p:nvSpPr>
        <p:spPr>
          <a:xfrm>
            <a:off x="4093024" y="6360941"/>
            <a:ext cx="6547869" cy="369332"/>
          </a:xfrm>
          <a:prstGeom prst="rect">
            <a:avLst/>
          </a:prstGeom>
          <a:noFill/>
        </p:spPr>
        <p:txBody>
          <a:bodyPr wrap="square" rtlCol="0">
            <a:spAutoFit/>
          </a:bodyPr>
          <a:lstStyle/>
          <a:p>
            <a:r>
              <a:rPr lang="en-US" dirty="0">
                <a:solidFill>
                  <a:schemeClr val="accent6">
                    <a:lumMod val="75000"/>
                  </a:schemeClr>
                </a:solidFill>
              </a:rPr>
              <a:t>access your free content at www.taxresolutioninstitute.org/200a</a:t>
            </a:r>
          </a:p>
        </p:txBody>
      </p:sp>
    </p:spTree>
    <p:extLst>
      <p:ext uri="{BB962C8B-B14F-4D97-AF65-F5344CB8AC3E}">
        <p14:creationId xmlns:p14="http://schemas.microsoft.com/office/powerpoint/2010/main" val="2807292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813" y="524541"/>
            <a:ext cx="8679930" cy="1348981"/>
          </a:xfrm>
        </p:spPr>
        <p:txBody>
          <a:bodyPr>
            <a:normAutofit/>
          </a:bodyPr>
          <a:lstStyle/>
          <a:p>
            <a:r>
              <a:rPr lang="en-US" sz="4000" dirty="0">
                <a:solidFill>
                  <a:schemeClr val="bg1"/>
                </a:solidFill>
                <a:cs typeface="Arial" panose="020B0604020202020204" pitchFamily="34" charset="0"/>
              </a:rPr>
              <a:t>Doubt as to Collectability</a:t>
            </a:r>
            <a:endParaRPr lang="en-US" sz="3600" dirty="0">
              <a:solidFill>
                <a:schemeClr val="bg1"/>
              </a:solidFill>
              <a:cs typeface="Arial" panose="020B0604020202020204" pitchFamily="34" charset="0"/>
            </a:endParaRPr>
          </a:p>
        </p:txBody>
      </p:sp>
      <p:sp>
        <p:nvSpPr>
          <p:cNvPr id="4" name="Title 1"/>
          <p:cNvSpPr txBox="1">
            <a:spLocks/>
          </p:cNvSpPr>
          <p:nvPr/>
        </p:nvSpPr>
        <p:spPr>
          <a:xfrm>
            <a:off x="851684" y="1741932"/>
            <a:ext cx="10682987" cy="5116068"/>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2800" dirty="0">
                <a:solidFill>
                  <a:schemeClr val="accent2">
                    <a:lumMod val="40000"/>
                    <a:lumOff val="60000"/>
                  </a:schemeClr>
                </a:solidFill>
                <a:cs typeface="Arial" panose="020B0604020202020204" pitchFamily="34" charset="0"/>
              </a:rPr>
              <a:t>How much time is left on the collection statute?</a:t>
            </a:r>
          </a:p>
          <a:p>
            <a:pPr marL="342900" indent="-3429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The IRS has 10 years from the date of assessment to actively collect against a taxpayer</a:t>
            </a:r>
          </a:p>
          <a:p>
            <a:pPr marL="342900" indent="-3429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The following events toll (freeze) the statute for collection:</a:t>
            </a:r>
          </a:p>
          <a:p>
            <a:pPr marL="909638" indent="-3429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Prior submission of an offer in compromise</a:t>
            </a:r>
          </a:p>
          <a:p>
            <a:pPr marL="909638" indent="-3429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Prior bankruptcy filing</a:t>
            </a:r>
          </a:p>
          <a:p>
            <a:pPr marL="909638" indent="-3429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CAP/CDP request</a:t>
            </a:r>
          </a:p>
          <a:p>
            <a:pPr marL="909638" indent="-3429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Living outside the US for an extended period of time</a:t>
            </a:r>
          </a:p>
          <a:p>
            <a:pPr marL="342900" indent="-342900" algn="l">
              <a:spcBef>
                <a:spcPts val="600"/>
              </a:spcBef>
              <a:spcAft>
                <a:spcPts val="600"/>
              </a:spcAft>
              <a:buFont typeface="Arial" panose="020B0604020202020204" pitchFamily="34" charset="0"/>
              <a:buChar char="•"/>
            </a:pPr>
            <a:endParaRPr lang="en-US" sz="2800" dirty="0">
              <a:solidFill>
                <a:schemeClr val="bg1"/>
              </a:solidFill>
              <a:cs typeface="Arial" panose="020B0604020202020204" pitchFamily="34" charset="0"/>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144</a:t>
            </a:fld>
            <a:endParaRPr lang="en-US" dirty="0"/>
          </a:p>
        </p:txBody>
      </p:sp>
      <p:sp>
        <p:nvSpPr>
          <p:cNvPr id="6" name="TextBox 5"/>
          <p:cNvSpPr txBox="1"/>
          <p:nvPr/>
        </p:nvSpPr>
        <p:spPr>
          <a:xfrm>
            <a:off x="4180112" y="6331913"/>
            <a:ext cx="6359183" cy="369332"/>
          </a:xfrm>
          <a:prstGeom prst="rect">
            <a:avLst/>
          </a:prstGeom>
          <a:noFill/>
        </p:spPr>
        <p:txBody>
          <a:bodyPr wrap="square" rtlCol="0">
            <a:spAutoFit/>
          </a:bodyPr>
          <a:lstStyle/>
          <a:p>
            <a:r>
              <a:rPr lang="en-US" dirty="0">
                <a:solidFill>
                  <a:schemeClr val="accent6">
                    <a:lumMod val="75000"/>
                  </a:schemeClr>
                </a:solidFill>
              </a:rPr>
              <a:t>access your free content at www.taxresolutioninstitute.org/200a</a:t>
            </a:r>
          </a:p>
        </p:txBody>
      </p:sp>
    </p:spTree>
    <p:extLst>
      <p:ext uri="{BB962C8B-B14F-4D97-AF65-F5344CB8AC3E}">
        <p14:creationId xmlns:p14="http://schemas.microsoft.com/office/powerpoint/2010/main" val="291044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546" y="719045"/>
            <a:ext cx="11573240" cy="1348981"/>
          </a:xfrm>
        </p:spPr>
        <p:txBody>
          <a:bodyPr>
            <a:normAutofit/>
          </a:bodyPr>
          <a:lstStyle/>
          <a:p>
            <a:r>
              <a:rPr lang="en-US" dirty="0">
                <a:solidFill>
                  <a:schemeClr val="bg1"/>
                </a:solidFill>
                <a:cs typeface="Arial" panose="020B0604020202020204" pitchFamily="34" charset="0"/>
              </a:rPr>
              <a:t>Doubt as to Collectability</a:t>
            </a:r>
            <a:endParaRPr lang="en-US" sz="4000" dirty="0">
              <a:solidFill>
                <a:schemeClr val="bg1"/>
              </a:solidFill>
              <a:cs typeface="Arial" panose="020B0604020202020204" pitchFamily="34" charset="0"/>
            </a:endParaRPr>
          </a:p>
        </p:txBody>
      </p:sp>
      <p:sp>
        <p:nvSpPr>
          <p:cNvPr id="4" name="Title 1"/>
          <p:cNvSpPr txBox="1">
            <a:spLocks/>
          </p:cNvSpPr>
          <p:nvPr/>
        </p:nvSpPr>
        <p:spPr>
          <a:xfrm>
            <a:off x="803868" y="1893752"/>
            <a:ext cx="10972800" cy="5116068"/>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3200" dirty="0">
                <a:solidFill>
                  <a:schemeClr val="accent2">
                    <a:lumMod val="40000"/>
                    <a:lumOff val="60000"/>
                  </a:schemeClr>
                </a:solidFill>
                <a:cs typeface="Arial" panose="020B0604020202020204" pitchFamily="34" charset="0"/>
              </a:rPr>
              <a:t>How much time is left on the collection statute?</a:t>
            </a:r>
          </a:p>
          <a:p>
            <a:pPr marL="342900" indent="-3429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If a taxpayer does not have substantial equity in real property for which a Federal tax lien can attach, it may make sense to submit a partial-pay installment agreement in lieu of an offer if the remaining life in the statute is short enough</a:t>
            </a:r>
          </a:p>
          <a:p>
            <a:pPr marL="342900" indent="-3429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The collection statute should be considered for other alternatives including filing bankruptcy</a:t>
            </a:r>
          </a:p>
          <a:p>
            <a:pPr marL="342900" indent="-342900" algn="l">
              <a:spcBef>
                <a:spcPts val="600"/>
              </a:spcBef>
              <a:spcAft>
                <a:spcPts val="600"/>
              </a:spcAft>
              <a:buFont typeface="Arial" panose="020B0604020202020204" pitchFamily="34" charset="0"/>
              <a:buChar char="•"/>
            </a:pPr>
            <a:endParaRPr lang="en-US" sz="3200" dirty="0">
              <a:solidFill>
                <a:schemeClr val="bg1"/>
              </a:solidFill>
              <a:cs typeface="Arial" panose="020B0604020202020204" pitchFamily="34" charset="0"/>
            </a:endParaRPr>
          </a:p>
          <a:p>
            <a:pPr marL="342900" indent="-342900" algn="l">
              <a:spcBef>
                <a:spcPts val="600"/>
              </a:spcBef>
              <a:spcAft>
                <a:spcPts val="600"/>
              </a:spcAft>
              <a:buFont typeface="Arial" panose="020B0604020202020204" pitchFamily="34" charset="0"/>
              <a:buChar char="•"/>
            </a:pPr>
            <a:endParaRPr lang="en-US" sz="3200" dirty="0">
              <a:solidFill>
                <a:schemeClr val="bg1"/>
              </a:solidFill>
              <a:cs typeface="Arial" panose="020B0604020202020204" pitchFamily="34" charset="0"/>
            </a:endParaRPr>
          </a:p>
          <a:p>
            <a:pPr marL="342900" indent="-342900" algn="l">
              <a:spcBef>
                <a:spcPts val="600"/>
              </a:spcBef>
              <a:spcAft>
                <a:spcPts val="600"/>
              </a:spcAft>
              <a:buFont typeface="Arial" panose="020B0604020202020204" pitchFamily="34" charset="0"/>
              <a:buChar char="•"/>
            </a:pPr>
            <a:endParaRPr lang="en-US" sz="3200" dirty="0">
              <a:solidFill>
                <a:schemeClr val="bg1"/>
              </a:solidFill>
              <a:cs typeface="Arial" panose="020B0604020202020204" pitchFamily="34" charset="0"/>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145</a:t>
            </a:fld>
            <a:endParaRPr lang="en-US" dirty="0"/>
          </a:p>
        </p:txBody>
      </p:sp>
      <p:sp>
        <p:nvSpPr>
          <p:cNvPr id="6" name="TextBox 5"/>
          <p:cNvSpPr txBox="1"/>
          <p:nvPr/>
        </p:nvSpPr>
        <p:spPr>
          <a:xfrm>
            <a:off x="4209138" y="6331913"/>
            <a:ext cx="6388212" cy="369332"/>
          </a:xfrm>
          <a:prstGeom prst="rect">
            <a:avLst/>
          </a:prstGeom>
          <a:noFill/>
        </p:spPr>
        <p:txBody>
          <a:bodyPr wrap="square" rtlCol="0">
            <a:spAutoFit/>
          </a:bodyPr>
          <a:lstStyle/>
          <a:p>
            <a:r>
              <a:rPr lang="en-US" dirty="0">
                <a:solidFill>
                  <a:schemeClr val="accent6">
                    <a:lumMod val="75000"/>
                  </a:schemeClr>
                </a:solidFill>
              </a:rPr>
              <a:t>access your free content at www.taxresolutioninstitute.org/200a</a:t>
            </a:r>
          </a:p>
        </p:txBody>
      </p:sp>
    </p:spTree>
    <p:extLst>
      <p:ext uri="{BB962C8B-B14F-4D97-AF65-F5344CB8AC3E}">
        <p14:creationId xmlns:p14="http://schemas.microsoft.com/office/powerpoint/2010/main" val="1020416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459" y="392951"/>
            <a:ext cx="8679930" cy="1348981"/>
          </a:xfrm>
        </p:spPr>
        <p:txBody>
          <a:bodyPr>
            <a:normAutofit/>
          </a:bodyPr>
          <a:lstStyle/>
          <a:p>
            <a:r>
              <a:rPr lang="en-US" dirty="0">
                <a:solidFill>
                  <a:schemeClr val="bg1"/>
                </a:solidFill>
                <a:cs typeface="Arial" panose="020B0604020202020204" pitchFamily="34" charset="0"/>
              </a:rPr>
              <a:t>Doubt as to Collectability</a:t>
            </a:r>
            <a:endParaRPr lang="en-US" sz="4000" dirty="0">
              <a:solidFill>
                <a:schemeClr val="bg1"/>
              </a:solidFill>
              <a:cs typeface="Arial" panose="020B0604020202020204" pitchFamily="34" charset="0"/>
            </a:endParaRPr>
          </a:p>
        </p:txBody>
      </p:sp>
      <p:sp>
        <p:nvSpPr>
          <p:cNvPr id="4" name="Title 1"/>
          <p:cNvSpPr txBox="1">
            <a:spLocks/>
          </p:cNvSpPr>
          <p:nvPr/>
        </p:nvSpPr>
        <p:spPr>
          <a:xfrm>
            <a:off x="733529" y="1741932"/>
            <a:ext cx="10962751" cy="5116068"/>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2800" dirty="0">
                <a:solidFill>
                  <a:schemeClr val="accent2">
                    <a:lumMod val="40000"/>
                    <a:lumOff val="60000"/>
                  </a:schemeClr>
                </a:solidFill>
                <a:cs typeface="Arial" panose="020B0604020202020204" pitchFamily="34" charset="0"/>
              </a:rPr>
              <a:t>What is the value of the taxpayer’s assets?</a:t>
            </a:r>
          </a:p>
          <a:p>
            <a:pPr marL="342900" indent="-3429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It is imperative to weigh the value of assets as well as to consider the amount the taxpayer will pay in monthly disposable income when considering whether to submit an offer rather than an installment agreement</a:t>
            </a:r>
          </a:p>
          <a:p>
            <a:pPr marL="342900" indent="-3429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If the taxpayer has assets with substantial value, they may be forced to liquidate at least some of their assets to pay for the offer</a:t>
            </a:r>
          </a:p>
          <a:p>
            <a:pPr marL="342900" indent="-3429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The IRS may ignore the value of some assets when negotiating an installment agreement.  This is not the case with an offer.</a:t>
            </a:r>
          </a:p>
          <a:p>
            <a:pPr marL="342900" indent="-342900" algn="l">
              <a:spcBef>
                <a:spcPts val="600"/>
              </a:spcBef>
              <a:spcAft>
                <a:spcPts val="600"/>
              </a:spcAft>
              <a:buFont typeface="Arial" panose="020B0604020202020204" pitchFamily="34" charset="0"/>
              <a:buChar char="•"/>
            </a:pPr>
            <a:endParaRPr lang="en-US" sz="2800" dirty="0">
              <a:solidFill>
                <a:schemeClr val="bg1"/>
              </a:solidFill>
              <a:cs typeface="Arial" panose="020B0604020202020204" pitchFamily="34" charset="0"/>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146</a:t>
            </a:fld>
            <a:endParaRPr lang="en-US" dirty="0"/>
          </a:p>
        </p:txBody>
      </p:sp>
    </p:spTree>
    <p:extLst>
      <p:ext uri="{BB962C8B-B14F-4D97-AF65-F5344CB8AC3E}">
        <p14:creationId xmlns:p14="http://schemas.microsoft.com/office/powerpoint/2010/main" val="2683996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40" y="468784"/>
            <a:ext cx="8679930" cy="1348981"/>
          </a:xfrm>
        </p:spPr>
        <p:txBody>
          <a:bodyPr>
            <a:normAutofit/>
          </a:bodyPr>
          <a:lstStyle/>
          <a:p>
            <a:r>
              <a:rPr lang="en-US" dirty="0">
                <a:solidFill>
                  <a:schemeClr val="bg1"/>
                </a:solidFill>
                <a:cs typeface="Arial" panose="020B0604020202020204" pitchFamily="34" charset="0"/>
              </a:rPr>
              <a:t>Doubt as to Collectability</a:t>
            </a:r>
            <a:endParaRPr lang="en-US" sz="4000" dirty="0">
              <a:solidFill>
                <a:schemeClr val="bg1"/>
              </a:solidFill>
              <a:cs typeface="Arial" panose="020B0604020202020204" pitchFamily="34" charset="0"/>
            </a:endParaRPr>
          </a:p>
        </p:txBody>
      </p:sp>
      <p:sp>
        <p:nvSpPr>
          <p:cNvPr id="4" name="Title 1"/>
          <p:cNvSpPr txBox="1">
            <a:spLocks/>
          </p:cNvSpPr>
          <p:nvPr/>
        </p:nvSpPr>
        <p:spPr>
          <a:xfrm>
            <a:off x="1075174" y="1422844"/>
            <a:ext cx="10640367" cy="5116068"/>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2800" dirty="0">
                <a:solidFill>
                  <a:schemeClr val="accent2">
                    <a:lumMod val="40000"/>
                    <a:lumOff val="60000"/>
                  </a:schemeClr>
                </a:solidFill>
                <a:cs typeface="Arial" panose="020B0604020202020204" pitchFamily="34" charset="0"/>
              </a:rPr>
              <a:t>Did the taxpayer dissipate assets when taxes were owed?</a:t>
            </a:r>
          </a:p>
          <a:p>
            <a:pPr marL="342900" indent="-3429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It is important to ask this question to your client.</a:t>
            </a:r>
          </a:p>
          <a:p>
            <a:pPr marL="342900" indent="-3429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In many instances the IRS asserts that the taxpayer dissipated assets</a:t>
            </a:r>
          </a:p>
          <a:p>
            <a:pPr marL="342900" indent="-3429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Some examples of the dissipation of assets include:</a:t>
            </a:r>
          </a:p>
          <a:p>
            <a:pPr marL="803275" algn="l">
              <a:spcBef>
                <a:spcPts val="600"/>
              </a:spcBef>
              <a:spcAft>
                <a:spcPts val="600"/>
              </a:spcAft>
            </a:pPr>
            <a:r>
              <a:rPr lang="en-US" sz="2800" dirty="0">
                <a:solidFill>
                  <a:schemeClr val="bg1"/>
                </a:solidFill>
                <a:cs typeface="Arial" panose="020B0604020202020204" pitchFamily="34" charset="0"/>
              </a:rPr>
              <a:t>Taking money from a refinance of real estate</a:t>
            </a:r>
          </a:p>
          <a:p>
            <a:pPr marL="803275" algn="l">
              <a:spcBef>
                <a:spcPts val="600"/>
              </a:spcBef>
              <a:spcAft>
                <a:spcPts val="600"/>
              </a:spcAft>
            </a:pPr>
            <a:r>
              <a:rPr lang="en-US" sz="2800" dirty="0">
                <a:solidFill>
                  <a:schemeClr val="bg1"/>
                </a:solidFill>
                <a:cs typeface="Arial" panose="020B0604020202020204" pitchFamily="34" charset="0"/>
              </a:rPr>
              <a:t>Cashing out an investment or retirement account</a:t>
            </a:r>
          </a:p>
          <a:p>
            <a:pPr marL="803275" algn="l">
              <a:spcBef>
                <a:spcPts val="600"/>
              </a:spcBef>
              <a:spcAft>
                <a:spcPts val="600"/>
              </a:spcAft>
            </a:pPr>
            <a:r>
              <a:rPr lang="en-US" sz="2800" dirty="0">
                <a:solidFill>
                  <a:schemeClr val="bg1"/>
                </a:solidFill>
                <a:cs typeface="Arial" panose="020B0604020202020204" pitchFamily="34" charset="0"/>
              </a:rPr>
              <a:t>Gifting proceeds when taxes are due</a:t>
            </a:r>
          </a:p>
          <a:p>
            <a:pPr marL="803275" algn="l">
              <a:spcBef>
                <a:spcPts val="600"/>
              </a:spcBef>
              <a:spcAft>
                <a:spcPts val="600"/>
              </a:spcAft>
            </a:pPr>
            <a:r>
              <a:rPr lang="en-US" sz="2800" dirty="0">
                <a:solidFill>
                  <a:schemeClr val="bg1"/>
                </a:solidFill>
                <a:cs typeface="Arial" panose="020B0604020202020204" pitchFamily="34" charset="0"/>
              </a:rPr>
              <a:t>Selling assets such as a boat or motorhome and spending the proceeds</a:t>
            </a:r>
          </a:p>
          <a:p>
            <a:pPr marL="342900" indent="-342900" algn="l">
              <a:spcBef>
                <a:spcPts val="600"/>
              </a:spcBef>
              <a:spcAft>
                <a:spcPts val="600"/>
              </a:spcAft>
              <a:buFont typeface="Arial" panose="020B0604020202020204" pitchFamily="34" charset="0"/>
              <a:buChar char="•"/>
            </a:pPr>
            <a:endParaRPr lang="en-US" sz="2800" dirty="0">
              <a:solidFill>
                <a:schemeClr val="bg1"/>
              </a:solidFill>
              <a:cs typeface="Arial" panose="020B0604020202020204" pitchFamily="34" charset="0"/>
            </a:endParaRPr>
          </a:p>
          <a:p>
            <a:pPr marL="342900" indent="-342900" algn="l">
              <a:spcBef>
                <a:spcPts val="600"/>
              </a:spcBef>
              <a:spcAft>
                <a:spcPts val="600"/>
              </a:spcAft>
              <a:buFont typeface="Arial" panose="020B0604020202020204" pitchFamily="34" charset="0"/>
              <a:buChar char="•"/>
            </a:pPr>
            <a:endParaRPr lang="en-US" sz="2800" dirty="0">
              <a:solidFill>
                <a:schemeClr val="bg1"/>
              </a:solidFill>
              <a:cs typeface="Arial" panose="020B0604020202020204" pitchFamily="34" charset="0"/>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147</a:t>
            </a:fld>
            <a:endParaRPr lang="en-US" dirty="0"/>
          </a:p>
        </p:txBody>
      </p:sp>
      <p:sp>
        <p:nvSpPr>
          <p:cNvPr id="6" name="TextBox 5"/>
          <p:cNvSpPr txBox="1"/>
          <p:nvPr/>
        </p:nvSpPr>
        <p:spPr>
          <a:xfrm>
            <a:off x="4151084" y="6317399"/>
            <a:ext cx="6330155" cy="369332"/>
          </a:xfrm>
          <a:prstGeom prst="rect">
            <a:avLst/>
          </a:prstGeom>
          <a:noFill/>
        </p:spPr>
        <p:txBody>
          <a:bodyPr wrap="square" rtlCol="0">
            <a:spAutoFit/>
          </a:bodyPr>
          <a:lstStyle/>
          <a:p>
            <a:r>
              <a:rPr lang="en-US" dirty="0">
                <a:solidFill>
                  <a:schemeClr val="accent6">
                    <a:lumMod val="75000"/>
                  </a:schemeClr>
                </a:solidFill>
              </a:rPr>
              <a:t>access your free content at www.taxresolutioninstitute.org/200a</a:t>
            </a:r>
          </a:p>
        </p:txBody>
      </p:sp>
    </p:spTree>
    <p:extLst>
      <p:ext uri="{BB962C8B-B14F-4D97-AF65-F5344CB8AC3E}">
        <p14:creationId xmlns:p14="http://schemas.microsoft.com/office/powerpoint/2010/main" val="1636474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233" y="518079"/>
            <a:ext cx="8679930" cy="1348981"/>
          </a:xfrm>
        </p:spPr>
        <p:txBody>
          <a:bodyPr>
            <a:normAutofit/>
          </a:bodyPr>
          <a:lstStyle/>
          <a:p>
            <a:r>
              <a:rPr lang="en-US" dirty="0">
                <a:solidFill>
                  <a:schemeClr val="bg1"/>
                </a:solidFill>
                <a:cs typeface="Arial" panose="020B0604020202020204" pitchFamily="34" charset="0"/>
              </a:rPr>
              <a:t>Doubt as to Collectability</a:t>
            </a:r>
            <a:endParaRPr lang="en-US" sz="4000" dirty="0">
              <a:solidFill>
                <a:schemeClr val="bg1"/>
              </a:solidFill>
              <a:cs typeface="Arial" panose="020B0604020202020204" pitchFamily="34" charset="0"/>
            </a:endParaRPr>
          </a:p>
        </p:txBody>
      </p:sp>
      <p:sp>
        <p:nvSpPr>
          <p:cNvPr id="4" name="Title 1"/>
          <p:cNvSpPr txBox="1">
            <a:spLocks/>
          </p:cNvSpPr>
          <p:nvPr/>
        </p:nvSpPr>
        <p:spPr>
          <a:xfrm>
            <a:off x="703384" y="1585177"/>
            <a:ext cx="11103428" cy="5116068"/>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3000" dirty="0">
                <a:solidFill>
                  <a:schemeClr val="accent2">
                    <a:lumMod val="40000"/>
                    <a:lumOff val="60000"/>
                  </a:schemeClr>
                </a:solidFill>
                <a:cs typeface="Arial" panose="020B0604020202020204" pitchFamily="34" charset="0"/>
              </a:rPr>
              <a:t>Compare what a taxpayer would pay in monthly installment payments vs a lump sum offer</a:t>
            </a:r>
          </a:p>
          <a:p>
            <a:pPr marL="342900" indent="-342900" algn="l">
              <a:spcBef>
                <a:spcPts val="600"/>
              </a:spcBef>
              <a:spcAft>
                <a:spcPts val="600"/>
              </a:spcAft>
              <a:buFont typeface="Arial" panose="020B0604020202020204" pitchFamily="34" charset="0"/>
              <a:buChar char="•"/>
            </a:pPr>
            <a:r>
              <a:rPr lang="en-US" sz="3000" dirty="0">
                <a:solidFill>
                  <a:schemeClr val="bg1"/>
                </a:solidFill>
                <a:cs typeface="Arial" panose="020B0604020202020204" pitchFamily="34" charset="0"/>
              </a:rPr>
              <a:t>As part of considering the remaining life of the collection statute, compare how much a taxpayer will pay in aggregate installment payments compared to a lump sum offer</a:t>
            </a:r>
          </a:p>
          <a:p>
            <a:pPr marL="342900" indent="-342900" algn="l">
              <a:spcBef>
                <a:spcPts val="600"/>
              </a:spcBef>
              <a:spcAft>
                <a:spcPts val="600"/>
              </a:spcAft>
              <a:buFont typeface="Arial" panose="020B0604020202020204" pitchFamily="34" charset="0"/>
              <a:buChar char="•"/>
            </a:pPr>
            <a:r>
              <a:rPr lang="en-US" sz="3000" dirty="0">
                <a:solidFill>
                  <a:schemeClr val="bg1"/>
                </a:solidFill>
                <a:cs typeface="Arial" panose="020B0604020202020204" pitchFamily="34" charset="0"/>
              </a:rPr>
              <a:t>If a taxpayer has real property with equity, the IRS will remove the lien if the client’s offer is accepted</a:t>
            </a:r>
          </a:p>
          <a:p>
            <a:pPr marL="342900" indent="-342900" algn="l">
              <a:spcBef>
                <a:spcPts val="600"/>
              </a:spcBef>
              <a:spcAft>
                <a:spcPts val="600"/>
              </a:spcAft>
              <a:buFont typeface="Arial" panose="020B0604020202020204" pitchFamily="34" charset="0"/>
              <a:buChar char="•"/>
            </a:pPr>
            <a:r>
              <a:rPr lang="en-US" sz="3000" dirty="0">
                <a:solidFill>
                  <a:schemeClr val="bg1"/>
                </a:solidFill>
                <a:cs typeface="Arial" panose="020B0604020202020204" pitchFamily="34" charset="0"/>
              </a:rPr>
              <a:t>Be careful when recommending an installment agreement as a lien may remain in effect after the installment agreement is complete</a:t>
            </a:r>
          </a:p>
        </p:txBody>
      </p:sp>
      <p:sp>
        <p:nvSpPr>
          <p:cNvPr id="3" name="Slide Number Placeholder 2"/>
          <p:cNvSpPr>
            <a:spLocks noGrp="1"/>
          </p:cNvSpPr>
          <p:nvPr>
            <p:ph type="sldNum" sz="quarter" idx="12"/>
          </p:nvPr>
        </p:nvSpPr>
        <p:spPr/>
        <p:txBody>
          <a:bodyPr/>
          <a:lstStyle/>
          <a:p>
            <a:fld id="{68C81B1B-BC7F-4EBD-9AC2-2B2BF5AF0E84}" type="slidenum">
              <a:rPr lang="en-US" smtClean="0"/>
              <a:pPr/>
              <a:t>148</a:t>
            </a:fld>
            <a:endParaRPr lang="en-US" dirty="0"/>
          </a:p>
        </p:txBody>
      </p:sp>
      <p:sp>
        <p:nvSpPr>
          <p:cNvPr id="6" name="TextBox 5"/>
          <p:cNvSpPr txBox="1"/>
          <p:nvPr/>
        </p:nvSpPr>
        <p:spPr>
          <a:xfrm>
            <a:off x="4165588" y="6331913"/>
            <a:ext cx="6809126" cy="369332"/>
          </a:xfrm>
          <a:prstGeom prst="rect">
            <a:avLst/>
          </a:prstGeom>
          <a:noFill/>
        </p:spPr>
        <p:txBody>
          <a:bodyPr wrap="square" rtlCol="0">
            <a:spAutoFit/>
          </a:bodyPr>
          <a:lstStyle/>
          <a:p>
            <a:r>
              <a:rPr lang="en-US" dirty="0">
                <a:solidFill>
                  <a:schemeClr val="accent6">
                    <a:lumMod val="75000"/>
                  </a:schemeClr>
                </a:solidFill>
              </a:rPr>
              <a:t>access your free content at www.taxresolutioninstitute.org/200a</a:t>
            </a:r>
          </a:p>
        </p:txBody>
      </p:sp>
    </p:spTree>
    <p:extLst>
      <p:ext uri="{BB962C8B-B14F-4D97-AF65-F5344CB8AC3E}">
        <p14:creationId xmlns:p14="http://schemas.microsoft.com/office/powerpoint/2010/main" val="2647306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749" y="317112"/>
            <a:ext cx="8679930" cy="1348981"/>
          </a:xfrm>
        </p:spPr>
        <p:txBody>
          <a:bodyPr>
            <a:normAutofit/>
          </a:bodyPr>
          <a:lstStyle/>
          <a:p>
            <a:r>
              <a:rPr lang="en-US" dirty="0">
                <a:solidFill>
                  <a:schemeClr val="bg1"/>
                </a:solidFill>
                <a:cs typeface="Arial" panose="020B0604020202020204" pitchFamily="34" charset="0"/>
              </a:rPr>
              <a:t>Doubt as to Collectability</a:t>
            </a:r>
            <a:endParaRPr lang="en-US" sz="4000" dirty="0">
              <a:solidFill>
                <a:schemeClr val="bg1"/>
              </a:solidFill>
              <a:cs typeface="Arial" panose="020B0604020202020204" pitchFamily="34" charset="0"/>
            </a:endParaRPr>
          </a:p>
        </p:txBody>
      </p:sp>
      <p:sp>
        <p:nvSpPr>
          <p:cNvPr id="4" name="Title 1"/>
          <p:cNvSpPr txBox="1">
            <a:spLocks/>
          </p:cNvSpPr>
          <p:nvPr/>
        </p:nvSpPr>
        <p:spPr>
          <a:xfrm>
            <a:off x="763675" y="1350825"/>
            <a:ext cx="11033090" cy="511606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2600" dirty="0">
                <a:solidFill>
                  <a:schemeClr val="accent2">
                    <a:lumMod val="40000"/>
                    <a:lumOff val="60000"/>
                  </a:schemeClr>
                </a:solidFill>
                <a:cs typeface="Arial" panose="020B0604020202020204" pitchFamily="34" charset="0"/>
              </a:rPr>
              <a:t>Will the taxpayer be able to remain in compliance for 5 years following acceptance of the offer?</a:t>
            </a:r>
          </a:p>
          <a:p>
            <a:pPr marL="342900" indent="-342900" algn="l">
              <a:spcBef>
                <a:spcPts val="600"/>
              </a:spcBef>
              <a:spcAft>
                <a:spcPts val="600"/>
              </a:spcAft>
              <a:buFont typeface="Arial" panose="020B0604020202020204" pitchFamily="34" charset="0"/>
              <a:buChar char="•"/>
            </a:pPr>
            <a:r>
              <a:rPr lang="en-US" sz="2600" dirty="0">
                <a:solidFill>
                  <a:schemeClr val="bg1"/>
                </a:solidFill>
                <a:cs typeface="Arial" panose="020B0604020202020204" pitchFamily="34" charset="0"/>
              </a:rPr>
              <a:t>Can the taxpayer afford your fees?</a:t>
            </a:r>
          </a:p>
          <a:p>
            <a:pPr marL="342900" indent="-342900" algn="l">
              <a:spcBef>
                <a:spcPts val="600"/>
              </a:spcBef>
              <a:spcAft>
                <a:spcPts val="600"/>
              </a:spcAft>
              <a:buFont typeface="Arial" panose="020B0604020202020204" pitchFamily="34" charset="0"/>
              <a:buChar char="•"/>
            </a:pPr>
            <a:r>
              <a:rPr lang="en-US" sz="2600" dirty="0">
                <a:solidFill>
                  <a:schemeClr val="bg1"/>
                </a:solidFill>
                <a:cs typeface="Arial" panose="020B0604020202020204" pitchFamily="34" charset="0"/>
              </a:rPr>
              <a:t>Can the taxpayer afford the cost of the offer? </a:t>
            </a:r>
          </a:p>
          <a:p>
            <a:pPr marL="342900" indent="-342900" algn="l">
              <a:spcBef>
                <a:spcPts val="600"/>
              </a:spcBef>
              <a:spcAft>
                <a:spcPts val="600"/>
              </a:spcAft>
              <a:buFont typeface="Arial" panose="020B0604020202020204" pitchFamily="34" charset="0"/>
              <a:buChar char="•"/>
            </a:pPr>
            <a:r>
              <a:rPr lang="en-US" sz="2600" dirty="0">
                <a:solidFill>
                  <a:schemeClr val="bg1"/>
                </a:solidFill>
                <a:cs typeface="Arial" panose="020B0604020202020204" pitchFamily="34" charset="0"/>
              </a:rPr>
              <a:t>Will the taxpayer be diligent in the preparation of his or her tax returns for 5 years from the date of acceptance?</a:t>
            </a:r>
          </a:p>
          <a:p>
            <a:pPr marL="342900" indent="-342900" algn="l">
              <a:spcBef>
                <a:spcPts val="600"/>
              </a:spcBef>
              <a:spcAft>
                <a:spcPts val="600"/>
              </a:spcAft>
              <a:buFont typeface="Arial" panose="020B0604020202020204" pitchFamily="34" charset="0"/>
              <a:buChar char="•"/>
            </a:pPr>
            <a:r>
              <a:rPr lang="en-US" sz="2600" dirty="0">
                <a:solidFill>
                  <a:schemeClr val="bg1"/>
                </a:solidFill>
                <a:cs typeface="Arial" panose="020B0604020202020204" pitchFamily="34" charset="0"/>
              </a:rPr>
              <a:t>Will the taxpayer be diligent in paying his or her liability including making estimated tax payments for 5 years from the date of acceptance? </a:t>
            </a:r>
          </a:p>
          <a:p>
            <a:pPr marL="342900" indent="-342900" algn="l">
              <a:spcBef>
                <a:spcPts val="600"/>
              </a:spcBef>
              <a:spcAft>
                <a:spcPts val="600"/>
              </a:spcAft>
              <a:buFont typeface="Arial" panose="020B0604020202020204" pitchFamily="34" charset="0"/>
              <a:buChar char="•"/>
            </a:pPr>
            <a:r>
              <a:rPr lang="en-US" sz="2600" dirty="0">
                <a:solidFill>
                  <a:schemeClr val="bg1"/>
                </a:solidFill>
                <a:cs typeface="Arial" panose="020B0604020202020204" pitchFamily="34" charset="0"/>
              </a:rPr>
              <a:t>If client cannot remain in compliance the offer will be cancelled and all compromised liability will be reassessed including all interest and penalties</a:t>
            </a:r>
          </a:p>
        </p:txBody>
      </p:sp>
      <p:sp>
        <p:nvSpPr>
          <p:cNvPr id="3" name="Slide Number Placeholder 2"/>
          <p:cNvSpPr>
            <a:spLocks noGrp="1"/>
          </p:cNvSpPr>
          <p:nvPr>
            <p:ph type="sldNum" sz="quarter" idx="12"/>
          </p:nvPr>
        </p:nvSpPr>
        <p:spPr/>
        <p:txBody>
          <a:bodyPr/>
          <a:lstStyle/>
          <a:p>
            <a:fld id="{68C81B1B-BC7F-4EBD-9AC2-2B2BF5AF0E84}" type="slidenum">
              <a:rPr lang="en-US" smtClean="0"/>
              <a:pPr/>
              <a:t>149</a:t>
            </a:fld>
            <a:endParaRPr lang="en-US" dirty="0"/>
          </a:p>
        </p:txBody>
      </p:sp>
      <p:sp>
        <p:nvSpPr>
          <p:cNvPr id="6" name="TextBox 5"/>
          <p:cNvSpPr txBox="1"/>
          <p:nvPr/>
        </p:nvSpPr>
        <p:spPr>
          <a:xfrm>
            <a:off x="4037496" y="6298522"/>
            <a:ext cx="6301126" cy="369332"/>
          </a:xfrm>
          <a:prstGeom prst="rect">
            <a:avLst/>
          </a:prstGeom>
          <a:noFill/>
        </p:spPr>
        <p:txBody>
          <a:bodyPr wrap="square" rtlCol="0">
            <a:spAutoFit/>
          </a:bodyPr>
          <a:lstStyle/>
          <a:p>
            <a:r>
              <a:rPr lang="en-US" dirty="0">
                <a:solidFill>
                  <a:schemeClr val="accent6">
                    <a:lumMod val="75000"/>
                  </a:schemeClr>
                </a:solidFill>
              </a:rPr>
              <a:t>access your free content at www.taxresolutioninstitute.org/200a</a:t>
            </a:r>
          </a:p>
        </p:txBody>
      </p:sp>
    </p:spTree>
    <p:extLst>
      <p:ext uri="{BB962C8B-B14F-4D97-AF65-F5344CB8AC3E}">
        <p14:creationId xmlns:p14="http://schemas.microsoft.com/office/powerpoint/2010/main" val="3560799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150</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
        <p:nvSpPr>
          <p:cNvPr id="4" name="Content Placeholder 3">
            <a:extLst>
              <a:ext uri="{FF2B5EF4-FFF2-40B4-BE49-F238E27FC236}">
                <a16:creationId xmlns:a16="http://schemas.microsoft.com/office/drawing/2014/main" id="{76A8373F-7815-4DD4-9495-ED915D232FF5}"/>
              </a:ext>
            </a:extLst>
          </p:cNvPr>
          <p:cNvSpPr>
            <a:spLocks noGrp="1"/>
          </p:cNvSpPr>
          <p:nvPr>
            <p:ph idx="1"/>
          </p:nvPr>
        </p:nvSpPr>
        <p:spPr>
          <a:xfrm>
            <a:off x="309823" y="462315"/>
            <a:ext cx="6004727" cy="1239122"/>
          </a:xfrm>
          <a:noFill/>
        </p:spPr>
        <p:txBody>
          <a:bodyPr>
            <a:normAutofit/>
          </a:bodyPr>
          <a:lstStyle/>
          <a:p>
            <a:pPr marL="0" indent="0">
              <a:buNone/>
            </a:pPr>
            <a:r>
              <a:rPr lang="en-US" sz="6000" dirty="0">
                <a:solidFill>
                  <a:schemeClr val="bg1"/>
                </a:solidFill>
                <a:latin typeface="+mj-lt"/>
              </a:rPr>
              <a:t>Story Time</a:t>
            </a:r>
          </a:p>
        </p:txBody>
      </p:sp>
      <p:sp>
        <p:nvSpPr>
          <p:cNvPr id="8" name="Speech Bubble: Oval 7">
            <a:extLst>
              <a:ext uri="{FF2B5EF4-FFF2-40B4-BE49-F238E27FC236}">
                <a16:creationId xmlns:a16="http://schemas.microsoft.com/office/drawing/2014/main" id="{21971755-BFF1-48D3-ACCA-EF576E610B29}"/>
              </a:ext>
            </a:extLst>
          </p:cNvPr>
          <p:cNvSpPr/>
          <p:nvPr/>
        </p:nvSpPr>
        <p:spPr>
          <a:xfrm>
            <a:off x="6096000" y="136525"/>
            <a:ext cx="3737987" cy="1527349"/>
          </a:xfrm>
          <a:prstGeom prst="wedgeEllipseCallout">
            <a:avLst>
              <a:gd name="adj1" fmla="val 80223"/>
              <a:gd name="adj2" fmla="val 6280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Don’t be the “nice guy”…</a:t>
            </a:r>
          </a:p>
        </p:txBody>
      </p:sp>
      <p:sp>
        <p:nvSpPr>
          <p:cNvPr id="2" name="Rectangle 1">
            <a:extLst>
              <a:ext uri="{FF2B5EF4-FFF2-40B4-BE49-F238E27FC236}">
                <a16:creationId xmlns:a16="http://schemas.microsoft.com/office/drawing/2014/main" id="{8F9E6DE5-3362-47F0-9138-221F00CE8858}"/>
              </a:ext>
            </a:extLst>
          </p:cNvPr>
          <p:cNvSpPr/>
          <p:nvPr/>
        </p:nvSpPr>
        <p:spPr>
          <a:xfrm>
            <a:off x="590234" y="1427112"/>
            <a:ext cx="11444748" cy="4784708"/>
          </a:xfrm>
          <a:prstGeom prst="rect">
            <a:avLst/>
          </a:prstGeom>
        </p:spPr>
        <p:txBody>
          <a:bodyPr wrap="square">
            <a:spAutoFit/>
          </a:bodyPr>
          <a:lstStyle/>
          <a:p>
            <a:pPr>
              <a:lnSpc>
                <a:spcPct val="107000"/>
              </a:lnSpc>
              <a:spcAft>
                <a:spcPts val="800"/>
              </a:spcAft>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OIC: </a:t>
            </a:r>
            <a:r>
              <a:rPr lang="en-US"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“Laura” – Owed $270,000</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0"/>
              </a:spcAft>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Outcome	</a:t>
            </a:r>
            <a:endParaRPr 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855663" marR="0" lvl="0" indent="-342900">
              <a:lnSpc>
                <a:spcPct val="107000"/>
              </a:lnSpc>
              <a:spcBef>
                <a:spcPts val="0"/>
              </a:spcBef>
              <a:spcAft>
                <a:spcPts val="0"/>
              </a:spcAft>
              <a:buFont typeface="Arial" panose="020B0604020202020204" pitchFamily="34" charset="0"/>
              <a:buChar char="•"/>
              <a:tabLst>
                <a:tab pos="685800" algn="l"/>
              </a:tabLst>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Settled for $3,501</a:t>
            </a:r>
            <a:endParaRPr 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855663" marR="0" lvl="0" indent="-342900">
              <a:lnSpc>
                <a:spcPct val="107000"/>
              </a:lnSpc>
              <a:spcBef>
                <a:spcPts val="0"/>
              </a:spcBef>
              <a:spcAft>
                <a:spcPts val="0"/>
              </a:spcAft>
              <a:buFont typeface="Arial" panose="020B0604020202020204" pitchFamily="34" charset="0"/>
              <a:buChar char="•"/>
              <a:tabLst>
                <a:tab pos="685800" algn="l"/>
              </a:tabLst>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TRI fronted down payment</a:t>
            </a:r>
            <a:endParaRPr 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855663" marR="0" lvl="0" indent="-342900">
              <a:lnSpc>
                <a:spcPct val="107000"/>
              </a:lnSpc>
              <a:spcBef>
                <a:spcPts val="0"/>
              </a:spcBef>
              <a:spcAft>
                <a:spcPts val="0"/>
              </a:spcAft>
              <a:buFont typeface="Arial" panose="020B0604020202020204" pitchFamily="34" charset="0"/>
              <a:buChar char="•"/>
              <a:tabLst>
                <a:tab pos="685800" algn="l"/>
              </a:tabLst>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Client defaulted on offer amount</a:t>
            </a:r>
            <a:endParaRPr 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855663" marR="0" lvl="0" indent="-342900">
              <a:lnSpc>
                <a:spcPct val="107000"/>
              </a:lnSpc>
              <a:spcBef>
                <a:spcPts val="0"/>
              </a:spcBef>
              <a:spcAft>
                <a:spcPts val="0"/>
              </a:spcAft>
              <a:buFont typeface="Arial" panose="020B0604020202020204" pitchFamily="34" charset="0"/>
              <a:buChar char="•"/>
              <a:tabLst>
                <a:tab pos="685800" algn="l"/>
              </a:tabLst>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$270,000 liability with penalties and interest reinstated</a:t>
            </a:r>
            <a:endParaRPr 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0"/>
              </a:spcAft>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Moral</a:t>
            </a:r>
            <a:endParaRPr 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855663" marR="0" lvl="0" indent="-342900">
              <a:lnSpc>
                <a:spcPct val="107000"/>
              </a:lnSpc>
              <a:spcBef>
                <a:spcPts val="0"/>
              </a:spcBef>
              <a:spcAft>
                <a:spcPts val="0"/>
              </a:spcAft>
              <a:buFont typeface="Arial" panose="020B0604020202020204" pitchFamily="34" charset="0"/>
              <a:buChar char="•"/>
              <a:tabLst>
                <a:tab pos="685800" algn="l"/>
              </a:tabLst>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Get your fees up front</a:t>
            </a:r>
            <a:endParaRPr 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855663" marR="0" lvl="0" indent="-342900">
              <a:lnSpc>
                <a:spcPct val="107000"/>
              </a:lnSpc>
              <a:spcBef>
                <a:spcPts val="0"/>
              </a:spcBef>
              <a:spcAft>
                <a:spcPts val="0"/>
              </a:spcAft>
              <a:buFont typeface="Arial" panose="020B0604020202020204" pitchFamily="34" charset="0"/>
              <a:buChar char="•"/>
              <a:tabLst>
                <a:tab pos="685800" algn="l"/>
              </a:tabLst>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Don’t feel sorry for the client</a:t>
            </a:r>
            <a:endParaRPr 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855663" marR="0" lvl="0" indent="-342900">
              <a:lnSpc>
                <a:spcPct val="107000"/>
              </a:lnSpc>
              <a:spcBef>
                <a:spcPts val="0"/>
              </a:spcBef>
              <a:spcAft>
                <a:spcPts val="0"/>
              </a:spcAft>
              <a:buFont typeface="Arial" panose="020B0604020202020204" pitchFamily="34" charset="0"/>
              <a:buChar char="•"/>
              <a:tabLst>
                <a:tab pos="685800" algn="l"/>
              </a:tabLst>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Don’t be a nice guy &amp; advance the 20% down payment</a:t>
            </a: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341843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096" y="477885"/>
            <a:ext cx="8679930" cy="1348981"/>
          </a:xfrm>
        </p:spPr>
        <p:txBody>
          <a:bodyPr>
            <a:normAutofit/>
          </a:bodyPr>
          <a:lstStyle/>
          <a:p>
            <a:r>
              <a:rPr lang="en-US" dirty="0">
                <a:solidFill>
                  <a:schemeClr val="bg1"/>
                </a:solidFill>
                <a:cs typeface="Arial" panose="020B0604020202020204" pitchFamily="34" charset="0"/>
              </a:rPr>
              <a:t>Doubt as to Collectability</a:t>
            </a:r>
            <a:endParaRPr lang="en-US" sz="4000" dirty="0">
              <a:solidFill>
                <a:schemeClr val="bg1"/>
              </a:solidFill>
              <a:cs typeface="Arial" panose="020B0604020202020204" pitchFamily="34" charset="0"/>
            </a:endParaRPr>
          </a:p>
        </p:txBody>
      </p:sp>
      <p:sp>
        <p:nvSpPr>
          <p:cNvPr id="4" name="Title 1"/>
          <p:cNvSpPr txBox="1">
            <a:spLocks/>
          </p:cNvSpPr>
          <p:nvPr/>
        </p:nvSpPr>
        <p:spPr>
          <a:xfrm>
            <a:off x="773724" y="1741932"/>
            <a:ext cx="10902461" cy="511606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2800" dirty="0">
                <a:solidFill>
                  <a:schemeClr val="accent2">
                    <a:lumMod val="40000"/>
                    <a:lumOff val="60000"/>
                  </a:schemeClr>
                </a:solidFill>
                <a:cs typeface="Arial" panose="020B0604020202020204" pitchFamily="34" charset="0"/>
              </a:rPr>
              <a:t>Is the taxpayer’s income expected to change significantly during the collection statute?</a:t>
            </a:r>
          </a:p>
          <a:p>
            <a:pPr marL="342900" indent="-3429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If the taxpayer expects their income to go down significantly, it may be worth planning and postponing submission of an offer or doing a PPIA</a:t>
            </a:r>
          </a:p>
          <a:p>
            <a:pPr marL="342900" indent="-3429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If the taxpayer expects their income to go up significantly in the 12 months subsequent to submission of an offer, as the IRS may ask for updated financials that may negatively affect acceptance of the offer</a:t>
            </a:r>
          </a:p>
          <a:p>
            <a:pPr marL="342900" indent="-3429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An increase in income may be overcome by negotiating a collateral agreement in conjunction with the offer</a:t>
            </a:r>
          </a:p>
        </p:txBody>
      </p:sp>
      <p:sp>
        <p:nvSpPr>
          <p:cNvPr id="3" name="Slide Number Placeholder 2"/>
          <p:cNvSpPr>
            <a:spLocks noGrp="1"/>
          </p:cNvSpPr>
          <p:nvPr>
            <p:ph type="sldNum" sz="quarter" idx="12"/>
          </p:nvPr>
        </p:nvSpPr>
        <p:spPr/>
        <p:txBody>
          <a:bodyPr/>
          <a:lstStyle/>
          <a:p>
            <a:fld id="{68C81B1B-BC7F-4EBD-9AC2-2B2BF5AF0E84}" type="slidenum">
              <a:rPr lang="en-US" smtClean="0"/>
              <a:pPr/>
              <a:t>151</a:t>
            </a:fld>
            <a:endParaRPr lang="en-US" dirty="0"/>
          </a:p>
        </p:txBody>
      </p:sp>
      <p:sp>
        <p:nvSpPr>
          <p:cNvPr id="7" name="TextBox 6"/>
          <p:cNvSpPr txBox="1"/>
          <p:nvPr/>
        </p:nvSpPr>
        <p:spPr>
          <a:xfrm>
            <a:off x="4165588" y="6331913"/>
            <a:ext cx="6809126" cy="369332"/>
          </a:xfrm>
          <a:prstGeom prst="rect">
            <a:avLst/>
          </a:prstGeom>
          <a:noFill/>
        </p:spPr>
        <p:txBody>
          <a:bodyPr wrap="square" rtlCol="0">
            <a:spAutoFit/>
          </a:bodyPr>
          <a:lstStyle/>
          <a:p>
            <a:r>
              <a:rPr lang="en-US" dirty="0">
                <a:solidFill>
                  <a:schemeClr val="accent6">
                    <a:lumMod val="75000"/>
                  </a:schemeClr>
                </a:solidFill>
              </a:rPr>
              <a:t>access your free content at www.taxresolutioninstitute.org/200a</a:t>
            </a:r>
          </a:p>
        </p:txBody>
      </p:sp>
    </p:spTree>
    <p:extLst>
      <p:ext uri="{BB962C8B-B14F-4D97-AF65-F5344CB8AC3E}">
        <p14:creationId xmlns:p14="http://schemas.microsoft.com/office/powerpoint/2010/main" val="2199793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096" y="497982"/>
            <a:ext cx="8679930" cy="1348981"/>
          </a:xfrm>
        </p:spPr>
        <p:txBody>
          <a:bodyPr>
            <a:normAutofit/>
          </a:bodyPr>
          <a:lstStyle/>
          <a:p>
            <a:r>
              <a:rPr lang="en-US" dirty="0">
                <a:solidFill>
                  <a:schemeClr val="bg1"/>
                </a:solidFill>
                <a:cs typeface="Arial" panose="020B0604020202020204" pitchFamily="34" charset="0"/>
              </a:rPr>
              <a:t>Doubt as to Collectability</a:t>
            </a:r>
            <a:endParaRPr lang="en-US" sz="4000" dirty="0">
              <a:solidFill>
                <a:schemeClr val="bg1"/>
              </a:solidFill>
              <a:cs typeface="Arial" panose="020B0604020202020204" pitchFamily="34" charset="0"/>
            </a:endParaRPr>
          </a:p>
        </p:txBody>
      </p:sp>
      <p:sp>
        <p:nvSpPr>
          <p:cNvPr id="4" name="Title 1"/>
          <p:cNvSpPr txBox="1">
            <a:spLocks/>
          </p:cNvSpPr>
          <p:nvPr/>
        </p:nvSpPr>
        <p:spPr>
          <a:xfrm>
            <a:off x="592852" y="1605407"/>
            <a:ext cx="11304396" cy="511606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3000" dirty="0">
                <a:solidFill>
                  <a:schemeClr val="accent2">
                    <a:lumMod val="40000"/>
                    <a:lumOff val="60000"/>
                  </a:schemeClr>
                </a:solidFill>
                <a:cs typeface="Arial" panose="020B0604020202020204" pitchFamily="34" charset="0"/>
              </a:rPr>
              <a:t>Are the taxes more than 3 years old?</a:t>
            </a:r>
          </a:p>
          <a:p>
            <a:pPr marL="342900" indent="-342900" algn="l">
              <a:spcBef>
                <a:spcPts val="600"/>
              </a:spcBef>
              <a:spcAft>
                <a:spcPts val="600"/>
              </a:spcAft>
              <a:buFont typeface="Arial" panose="020B0604020202020204" pitchFamily="34" charset="0"/>
              <a:buChar char="•"/>
            </a:pPr>
            <a:r>
              <a:rPr lang="en-US" sz="3000" dirty="0">
                <a:solidFill>
                  <a:schemeClr val="bg1"/>
                </a:solidFill>
                <a:cs typeface="Arial" panose="020B0604020202020204" pitchFamily="34" charset="0"/>
              </a:rPr>
              <a:t>Prior to deciding whether an offer should be prepared, consider and discuss with your client discharging the taxes in bankruptcy</a:t>
            </a:r>
          </a:p>
          <a:p>
            <a:pPr marL="342900" indent="-342900" algn="l">
              <a:spcBef>
                <a:spcPts val="600"/>
              </a:spcBef>
              <a:spcAft>
                <a:spcPts val="600"/>
              </a:spcAft>
              <a:buFont typeface="Arial" panose="020B0604020202020204" pitchFamily="34" charset="0"/>
              <a:buChar char="•"/>
            </a:pPr>
            <a:r>
              <a:rPr lang="en-US" sz="3000" dirty="0">
                <a:solidFill>
                  <a:schemeClr val="bg1"/>
                </a:solidFill>
                <a:cs typeface="Arial" panose="020B0604020202020204" pitchFamily="34" charset="0"/>
              </a:rPr>
              <a:t>If you expect that the taxes are dischargeable, have a qualified person prepare a tax dischargeability analysis (“TDA”).  The 3-year rule, the 2-year rule and the 240-day rule.  This is covered in the 200A course.</a:t>
            </a:r>
          </a:p>
          <a:p>
            <a:pPr marL="342900" indent="-342900" algn="l">
              <a:spcBef>
                <a:spcPts val="600"/>
              </a:spcBef>
              <a:spcAft>
                <a:spcPts val="600"/>
              </a:spcAft>
              <a:buFont typeface="Arial" panose="020B0604020202020204" pitchFamily="34" charset="0"/>
              <a:buChar char="•"/>
            </a:pPr>
            <a:r>
              <a:rPr lang="en-US" sz="3000" dirty="0">
                <a:solidFill>
                  <a:schemeClr val="bg1"/>
                </a:solidFill>
                <a:cs typeface="Arial" panose="020B0604020202020204" pitchFamily="34" charset="0"/>
              </a:rPr>
              <a:t>One size does not fit all.  Know all your options so you can best serve your client.</a:t>
            </a:r>
          </a:p>
        </p:txBody>
      </p:sp>
      <p:sp>
        <p:nvSpPr>
          <p:cNvPr id="3" name="Slide Number Placeholder 2"/>
          <p:cNvSpPr>
            <a:spLocks noGrp="1"/>
          </p:cNvSpPr>
          <p:nvPr>
            <p:ph type="sldNum" sz="quarter" idx="12"/>
          </p:nvPr>
        </p:nvSpPr>
        <p:spPr/>
        <p:txBody>
          <a:bodyPr/>
          <a:lstStyle/>
          <a:p>
            <a:fld id="{68C81B1B-BC7F-4EBD-9AC2-2B2BF5AF0E84}" type="slidenum">
              <a:rPr lang="en-US" smtClean="0"/>
              <a:pPr/>
              <a:t>152</a:t>
            </a:fld>
            <a:endParaRPr lang="en-US" dirty="0"/>
          </a:p>
        </p:txBody>
      </p:sp>
      <p:sp>
        <p:nvSpPr>
          <p:cNvPr id="7" name="TextBox 6"/>
          <p:cNvSpPr txBox="1"/>
          <p:nvPr/>
        </p:nvSpPr>
        <p:spPr>
          <a:xfrm>
            <a:off x="4165588" y="6331913"/>
            <a:ext cx="6809126" cy="369332"/>
          </a:xfrm>
          <a:prstGeom prst="rect">
            <a:avLst/>
          </a:prstGeom>
          <a:noFill/>
        </p:spPr>
        <p:txBody>
          <a:bodyPr wrap="square" rtlCol="0">
            <a:spAutoFit/>
          </a:bodyPr>
          <a:lstStyle/>
          <a:p>
            <a:r>
              <a:rPr lang="en-US" dirty="0">
                <a:solidFill>
                  <a:schemeClr val="accent6">
                    <a:lumMod val="75000"/>
                  </a:schemeClr>
                </a:solidFill>
              </a:rPr>
              <a:t>access your free content at www.taxresolutioninstitute.org/200a</a:t>
            </a:r>
          </a:p>
        </p:txBody>
      </p:sp>
    </p:spTree>
    <p:extLst>
      <p:ext uri="{BB962C8B-B14F-4D97-AF65-F5344CB8AC3E}">
        <p14:creationId xmlns:p14="http://schemas.microsoft.com/office/powerpoint/2010/main" val="2309420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7657" y="2379800"/>
            <a:ext cx="8229600" cy="3654812"/>
          </a:xfrm>
        </p:spPr>
        <p:txBody>
          <a:bodyPr>
            <a:normAutofit/>
          </a:bodyPr>
          <a:lstStyle/>
          <a:p>
            <a:pPr algn="ctr">
              <a:buNone/>
            </a:pPr>
            <a:endParaRPr lang="en-US" sz="900" dirty="0">
              <a:solidFill>
                <a:schemeClr val="bg1"/>
              </a:solidFill>
              <a:latin typeface="+mj-lt"/>
            </a:endParaRPr>
          </a:p>
          <a:p>
            <a:pPr algn="ctr">
              <a:buNone/>
            </a:pPr>
            <a:endParaRPr lang="en-US" sz="1800" dirty="0">
              <a:solidFill>
                <a:schemeClr val="bg1"/>
              </a:solidFill>
              <a:latin typeface="+mj-lt"/>
            </a:endParaRPr>
          </a:p>
          <a:p>
            <a:pPr algn="ctr">
              <a:buNone/>
            </a:pPr>
            <a:r>
              <a:rPr lang="en-US" sz="4800" dirty="0">
                <a:solidFill>
                  <a:schemeClr val="bg1"/>
                </a:solidFill>
                <a:latin typeface="+mj-lt"/>
              </a:rPr>
              <a:t>Doubt as to Liability</a:t>
            </a:r>
            <a:endParaRPr lang="en-US" sz="8800" dirty="0">
              <a:solidFill>
                <a:schemeClr val="bg1"/>
              </a:solidFill>
              <a:latin typeface="+mj-lt"/>
            </a:endParaRPr>
          </a:p>
          <a:p>
            <a:endParaRPr lang="en-US" sz="4800" dirty="0">
              <a:latin typeface="+mj-lt"/>
            </a:endParaRPr>
          </a:p>
        </p:txBody>
      </p:sp>
      <p:sp>
        <p:nvSpPr>
          <p:cNvPr id="4" name="TextBox 3"/>
          <p:cNvSpPr txBox="1"/>
          <p:nvPr/>
        </p:nvSpPr>
        <p:spPr>
          <a:xfrm>
            <a:off x="5139174" y="6228081"/>
            <a:ext cx="6431755" cy="369332"/>
          </a:xfrm>
          <a:prstGeom prst="rect">
            <a:avLst/>
          </a:prstGeom>
          <a:noFill/>
        </p:spPr>
        <p:txBody>
          <a:bodyPr wrap="square" rtlCol="0">
            <a:spAutoFit/>
          </a:bodyPr>
          <a:lstStyle/>
          <a:p>
            <a:r>
              <a:rPr lang="en-US" dirty="0">
                <a:solidFill>
                  <a:schemeClr val="accent6">
                    <a:lumMod val="75000"/>
                  </a:schemeClr>
                </a:solidFill>
              </a:rPr>
              <a:t>access your free content at www.taxresolutioninstitute.org/200a</a:t>
            </a:r>
          </a:p>
        </p:txBody>
      </p:sp>
    </p:spTree>
    <p:extLst>
      <p:ext uri="{BB962C8B-B14F-4D97-AF65-F5344CB8AC3E}">
        <p14:creationId xmlns:p14="http://schemas.microsoft.com/office/powerpoint/2010/main" val="1602523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894" y="536253"/>
            <a:ext cx="8679930" cy="1348981"/>
          </a:xfrm>
        </p:spPr>
        <p:txBody>
          <a:bodyPr>
            <a:normAutofit/>
          </a:bodyPr>
          <a:lstStyle/>
          <a:p>
            <a:r>
              <a:rPr lang="en-US" sz="3600" dirty="0">
                <a:solidFill>
                  <a:schemeClr val="bg1"/>
                </a:solidFill>
                <a:cs typeface="Arial" panose="020B0604020202020204" pitchFamily="34" charset="0"/>
              </a:rPr>
              <a:t>Doubt as to Liability</a:t>
            </a:r>
            <a:br>
              <a:rPr lang="en-US" sz="3600" dirty="0">
                <a:solidFill>
                  <a:schemeClr val="tx1">
                    <a:lumMod val="95000"/>
                    <a:lumOff val="5000"/>
                  </a:schemeClr>
                </a:solidFill>
                <a:cs typeface="Arial" panose="020B0604020202020204" pitchFamily="34" charset="0"/>
              </a:rPr>
            </a:br>
            <a:r>
              <a:rPr lang="en-US" sz="3200" dirty="0">
                <a:solidFill>
                  <a:schemeClr val="accent2">
                    <a:lumMod val="40000"/>
                    <a:lumOff val="60000"/>
                  </a:schemeClr>
                </a:solidFill>
                <a:cs typeface="Arial" panose="020B0604020202020204" pitchFamily="34" charset="0"/>
              </a:rPr>
              <a:t>When and how should you submit an offer?</a:t>
            </a:r>
          </a:p>
        </p:txBody>
      </p:sp>
      <p:sp>
        <p:nvSpPr>
          <p:cNvPr id="4" name="Title 1"/>
          <p:cNvSpPr txBox="1">
            <a:spLocks/>
          </p:cNvSpPr>
          <p:nvPr/>
        </p:nvSpPr>
        <p:spPr>
          <a:xfrm>
            <a:off x="1426865" y="1851232"/>
            <a:ext cx="10068449" cy="497276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2800" i="1" dirty="0">
                <a:solidFill>
                  <a:schemeClr val="bg1"/>
                </a:solidFill>
                <a:cs typeface="Arial" panose="020B0604020202020204" pitchFamily="34" charset="0"/>
              </a:rPr>
              <a:t>Things to consider</a:t>
            </a:r>
          </a:p>
          <a:p>
            <a:pPr marL="571500" indent="-5715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Taxpayer assessed for liability they do not owe?</a:t>
            </a:r>
          </a:p>
          <a:p>
            <a:pPr marL="571500" indent="-5715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Does the taxpayer have substantiation to support their claim?</a:t>
            </a:r>
          </a:p>
          <a:p>
            <a:pPr marL="571500" indent="-5715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Can you reduce the liability enough to spend the time and money necessary to complete the offer? </a:t>
            </a:r>
          </a:p>
          <a:p>
            <a:pPr marL="571500" indent="-5715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Did the assessment in question arise from a tax audit?</a:t>
            </a:r>
          </a:p>
          <a:p>
            <a:pPr marL="571500" indent="-5715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Was a tax court petition filed?</a:t>
            </a:r>
          </a:p>
          <a:p>
            <a:pPr marL="571500" indent="-571500" algn="l">
              <a:spcBef>
                <a:spcPts val="600"/>
              </a:spcBef>
              <a:spcAft>
                <a:spcPts val="600"/>
              </a:spcAft>
              <a:buFont typeface="Arial" panose="020B0604020202020204" pitchFamily="34" charset="0"/>
              <a:buChar char="•"/>
            </a:pPr>
            <a:endParaRPr lang="en-US" sz="4800" dirty="0">
              <a:solidFill>
                <a:schemeClr val="bg1"/>
              </a:solidFill>
              <a:cs typeface="Arial" panose="020B0604020202020204" pitchFamily="34" charset="0"/>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154</a:t>
            </a:fld>
            <a:endParaRPr lang="en-US" dirty="0"/>
          </a:p>
        </p:txBody>
      </p:sp>
    </p:spTree>
    <p:extLst>
      <p:ext uri="{BB962C8B-B14F-4D97-AF65-F5344CB8AC3E}">
        <p14:creationId xmlns:p14="http://schemas.microsoft.com/office/powerpoint/2010/main" val="3857945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55" y="437692"/>
            <a:ext cx="8565475" cy="1348981"/>
          </a:xfrm>
        </p:spPr>
        <p:txBody>
          <a:bodyPr>
            <a:normAutofit/>
          </a:bodyPr>
          <a:lstStyle/>
          <a:p>
            <a:r>
              <a:rPr lang="en-US" sz="4000" dirty="0">
                <a:solidFill>
                  <a:schemeClr val="bg1"/>
                </a:solidFill>
                <a:cs typeface="Arial" panose="020B0604020202020204" pitchFamily="34" charset="0"/>
              </a:rPr>
              <a:t>Doubt as to Liability</a:t>
            </a:r>
            <a:endParaRPr lang="en-US" sz="3600" dirty="0">
              <a:solidFill>
                <a:schemeClr val="bg1"/>
              </a:solidFill>
              <a:cs typeface="Arial" panose="020B0604020202020204" pitchFamily="34" charset="0"/>
            </a:endParaRPr>
          </a:p>
        </p:txBody>
      </p:sp>
      <p:sp>
        <p:nvSpPr>
          <p:cNvPr id="4" name="Title 1"/>
          <p:cNvSpPr txBox="1">
            <a:spLocks/>
          </p:cNvSpPr>
          <p:nvPr/>
        </p:nvSpPr>
        <p:spPr>
          <a:xfrm>
            <a:off x="934496" y="1786673"/>
            <a:ext cx="10560818" cy="5116068"/>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2800" dirty="0">
                <a:solidFill>
                  <a:schemeClr val="accent2">
                    <a:lumMod val="40000"/>
                    <a:lumOff val="60000"/>
                  </a:schemeClr>
                </a:solidFill>
                <a:cs typeface="Arial" panose="020B0604020202020204" pitchFamily="34" charset="0"/>
              </a:rPr>
              <a:t>Taxpayer assessed for liability they do not owe?</a:t>
            </a:r>
          </a:p>
          <a:p>
            <a:pPr marL="342900" indent="-3429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This may seem like a simple question but keep in mind it needs to be answered by a tax professional, not the taxpayer (they never think they owe it).</a:t>
            </a:r>
          </a:p>
          <a:p>
            <a:pPr marL="342900" indent="-3429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Do some due diligence to determine (1) why the tax was assessed and (2) what has been done to contest the assessment</a:t>
            </a:r>
          </a:p>
          <a:p>
            <a:pPr marL="342900" indent="-342900" algn="l">
              <a:spcBef>
                <a:spcPts val="600"/>
              </a:spcBef>
              <a:spcAft>
                <a:spcPts val="600"/>
              </a:spcAft>
              <a:buFont typeface="Arial" panose="020B0604020202020204" pitchFamily="34" charset="0"/>
              <a:buChar char="•"/>
            </a:pPr>
            <a:r>
              <a:rPr lang="en-US" sz="2800" dirty="0">
                <a:solidFill>
                  <a:schemeClr val="bg1"/>
                </a:solidFill>
                <a:cs typeface="Arial" panose="020B0604020202020204" pitchFamily="34" charset="0"/>
              </a:rPr>
              <a:t>Make sure the client has reasonable expectations (ha ha…)</a:t>
            </a:r>
          </a:p>
        </p:txBody>
      </p:sp>
      <p:sp>
        <p:nvSpPr>
          <p:cNvPr id="3" name="Slide Number Placeholder 2"/>
          <p:cNvSpPr>
            <a:spLocks noGrp="1"/>
          </p:cNvSpPr>
          <p:nvPr>
            <p:ph type="sldNum" sz="quarter" idx="12"/>
          </p:nvPr>
        </p:nvSpPr>
        <p:spPr/>
        <p:txBody>
          <a:bodyPr/>
          <a:lstStyle/>
          <a:p>
            <a:fld id="{68C81B1B-BC7F-4EBD-9AC2-2B2BF5AF0E84}" type="slidenum">
              <a:rPr lang="en-US" smtClean="0"/>
              <a:pPr/>
              <a:t>155</a:t>
            </a:fld>
            <a:endParaRPr lang="en-US" dirty="0"/>
          </a:p>
        </p:txBody>
      </p:sp>
      <p:sp>
        <p:nvSpPr>
          <p:cNvPr id="7" name="TextBox 6"/>
          <p:cNvSpPr txBox="1"/>
          <p:nvPr/>
        </p:nvSpPr>
        <p:spPr>
          <a:xfrm>
            <a:off x="4165588" y="6331913"/>
            <a:ext cx="6809126" cy="369332"/>
          </a:xfrm>
          <a:prstGeom prst="rect">
            <a:avLst/>
          </a:prstGeom>
          <a:noFill/>
        </p:spPr>
        <p:txBody>
          <a:bodyPr wrap="square" rtlCol="0">
            <a:spAutoFit/>
          </a:bodyPr>
          <a:lstStyle/>
          <a:p>
            <a:r>
              <a:rPr lang="en-US" dirty="0">
                <a:solidFill>
                  <a:schemeClr val="accent6">
                    <a:lumMod val="75000"/>
                  </a:schemeClr>
                </a:solidFill>
              </a:rPr>
              <a:t>access your free content at www.taxresolutioninstitute.org/200a</a:t>
            </a:r>
          </a:p>
        </p:txBody>
      </p:sp>
    </p:spTree>
    <p:extLst>
      <p:ext uri="{BB962C8B-B14F-4D97-AF65-F5344CB8AC3E}">
        <p14:creationId xmlns:p14="http://schemas.microsoft.com/office/powerpoint/2010/main" val="3107532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619" y="397499"/>
            <a:ext cx="8679930" cy="1348981"/>
          </a:xfrm>
        </p:spPr>
        <p:txBody>
          <a:bodyPr>
            <a:normAutofit/>
          </a:bodyPr>
          <a:lstStyle/>
          <a:p>
            <a:r>
              <a:rPr lang="en-US" dirty="0">
                <a:solidFill>
                  <a:schemeClr val="bg1"/>
                </a:solidFill>
                <a:cs typeface="Arial" panose="020B0604020202020204" pitchFamily="34" charset="0"/>
              </a:rPr>
              <a:t>Doubt as to Liability</a:t>
            </a:r>
            <a:endParaRPr lang="en-US" sz="4000" dirty="0">
              <a:solidFill>
                <a:schemeClr val="bg1"/>
              </a:solidFill>
              <a:cs typeface="Arial" panose="020B0604020202020204" pitchFamily="34" charset="0"/>
            </a:endParaRPr>
          </a:p>
        </p:txBody>
      </p:sp>
      <p:sp>
        <p:nvSpPr>
          <p:cNvPr id="4" name="Title 1"/>
          <p:cNvSpPr txBox="1">
            <a:spLocks/>
          </p:cNvSpPr>
          <p:nvPr/>
        </p:nvSpPr>
        <p:spPr>
          <a:xfrm>
            <a:off x="1105319" y="1383928"/>
            <a:ext cx="10741688" cy="5116068"/>
          </a:xfrm>
          <a:prstGeom prst="rect">
            <a:avLst/>
          </a:prstGeom>
        </p:spPr>
        <p:txBody>
          <a:bodyPr vert="horz" lIns="91440" tIns="45720" rIns="91440" bIns="45720" rtlCol="0" anchor="t">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3200" dirty="0">
                <a:solidFill>
                  <a:schemeClr val="accent2">
                    <a:lumMod val="40000"/>
                    <a:lumOff val="60000"/>
                  </a:schemeClr>
                </a:solidFill>
                <a:cs typeface="Arial" panose="020B0604020202020204" pitchFamily="34" charset="0"/>
              </a:rPr>
              <a:t>Does the taxpayer have substantiation to support their claim?</a:t>
            </a:r>
          </a:p>
          <a:p>
            <a:pPr marL="342900" indent="-3429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Assuming your client has a case…now comes the real work</a:t>
            </a:r>
          </a:p>
          <a:p>
            <a:pPr marL="342900" indent="-3429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Was the client assessed because the IRS was being unreasonable or because their representative “didn’t show up” for the audit?</a:t>
            </a:r>
          </a:p>
          <a:p>
            <a:pPr marL="342900" indent="-3429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Does your client have adequate documentation to substantiate their claim?</a:t>
            </a:r>
          </a:p>
          <a:p>
            <a:pPr marL="342900" indent="-3429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Essentially this is an audit reconsideration</a:t>
            </a:r>
          </a:p>
          <a:p>
            <a:pPr marL="342900" indent="-3429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Do not do this work on a fixed fee basis</a:t>
            </a:r>
          </a:p>
        </p:txBody>
      </p:sp>
      <p:sp>
        <p:nvSpPr>
          <p:cNvPr id="3" name="Slide Number Placeholder 2"/>
          <p:cNvSpPr>
            <a:spLocks noGrp="1"/>
          </p:cNvSpPr>
          <p:nvPr>
            <p:ph type="sldNum" sz="quarter" idx="12"/>
          </p:nvPr>
        </p:nvSpPr>
        <p:spPr/>
        <p:txBody>
          <a:bodyPr/>
          <a:lstStyle/>
          <a:p>
            <a:fld id="{68C81B1B-BC7F-4EBD-9AC2-2B2BF5AF0E84}" type="slidenum">
              <a:rPr lang="en-US" smtClean="0"/>
              <a:pPr/>
              <a:t>156</a:t>
            </a:fld>
            <a:endParaRPr lang="en-US" dirty="0"/>
          </a:p>
        </p:txBody>
      </p:sp>
      <p:sp>
        <p:nvSpPr>
          <p:cNvPr id="7" name="TextBox 6"/>
          <p:cNvSpPr txBox="1"/>
          <p:nvPr/>
        </p:nvSpPr>
        <p:spPr>
          <a:xfrm>
            <a:off x="4165588" y="6331913"/>
            <a:ext cx="6809126" cy="369332"/>
          </a:xfrm>
          <a:prstGeom prst="rect">
            <a:avLst/>
          </a:prstGeom>
          <a:noFill/>
        </p:spPr>
        <p:txBody>
          <a:bodyPr wrap="square" rtlCol="0">
            <a:spAutoFit/>
          </a:bodyPr>
          <a:lstStyle/>
          <a:p>
            <a:r>
              <a:rPr lang="en-US" dirty="0">
                <a:solidFill>
                  <a:schemeClr val="accent6">
                    <a:lumMod val="75000"/>
                  </a:schemeClr>
                </a:solidFill>
              </a:rPr>
              <a:t>access your free content at www.taxresolutioninstitute.org/200a</a:t>
            </a:r>
          </a:p>
        </p:txBody>
      </p:sp>
    </p:spTree>
    <p:extLst>
      <p:ext uri="{BB962C8B-B14F-4D97-AF65-F5344CB8AC3E}">
        <p14:creationId xmlns:p14="http://schemas.microsoft.com/office/powerpoint/2010/main" val="821104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991" y="367354"/>
            <a:ext cx="8679930" cy="1348981"/>
          </a:xfrm>
        </p:spPr>
        <p:txBody>
          <a:bodyPr>
            <a:normAutofit/>
          </a:bodyPr>
          <a:lstStyle/>
          <a:p>
            <a:r>
              <a:rPr lang="en-US" dirty="0">
                <a:solidFill>
                  <a:schemeClr val="bg1"/>
                </a:solidFill>
                <a:cs typeface="Arial" panose="020B0604020202020204" pitchFamily="34" charset="0"/>
              </a:rPr>
              <a:t>Doubt as to Liability</a:t>
            </a:r>
            <a:endParaRPr lang="en-US" sz="4000" dirty="0">
              <a:solidFill>
                <a:schemeClr val="bg1"/>
              </a:solidFill>
              <a:cs typeface="Arial" panose="020B0604020202020204" pitchFamily="34" charset="0"/>
            </a:endParaRPr>
          </a:p>
        </p:txBody>
      </p:sp>
      <p:sp>
        <p:nvSpPr>
          <p:cNvPr id="4" name="Title 1"/>
          <p:cNvSpPr txBox="1">
            <a:spLocks/>
          </p:cNvSpPr>
          <p:nvPr/>
        </p:nvSpPr>
        <p:spPr>
          <a:xfrm>
            <a:off x="964642" y="1541635"/>
            <a:ext cx="10932606" cy="5116068"/>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3200" dirty="0">
                <a:solidFill>
                  <a:schemeClr val="accent2">
                    <a:lumMod val="40000"/>
                    <a:lumOff val="60000"/>
                  </a:schemeClr>
                </a:solidFill>
                <a:cs typeface="Arial" panose="020B0604020202020204" pitchFamily="34" charset="0"/>
              </a:rPr>
              <a:t>Can you reduce the liability enough to spend the time and money necessary to complete the offer in compromise? </a:t>
            </a:r>
          </a:p>
          <a:p>
            <a:pPr marL="342900" indent="-3429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If your client has a case and they have the substantiation to support it, will the cost to defend them outweigh the benefits?</a:t>
            </a:r>
          </a:p>
          <a:p>
            <a:pPr marL="342900" indent="-3429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This should be considered relative to the overall cost of your time (prize vs price)</a:t>
            </a:r>
          </a:p>
          <a:p>
            <a:pPr marL="342900" indent="-3429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This should also be considered if a substantially high liability will remain even if an offer is accepted</a:t>
            </a:r>
          </a:p>
        </p:txBody>
      </p:sp>
      <p:sp>
        <p:nvSpPr>
          <p:cNvPr id="3" name="Slide Number Placeholder 2"/>
          <p:cNvSpPr>
            <a:spLocks noGrp="1"/>
          </p:cNvSpPr>
          <p:nvPr>
            <p:ph type="sldNum" sz="quarter" idx="12"/>
          </p:nvPr>
        </p:nvSpPr>
        <p:spPr/>
        <p:txBody>
          <a:bodyPr/>
          <a:lstStyle/>
          <a:p>
            <a:fld id="{68C81B1B-BC7F-4EBD-9AC2-2B2BF5AF0E84}" type="slidenum">
              <a:rPr lang="en-US" smtClean="0"/>
              <a:pPr/>
              <a:t>157</a:t>
            </a:fld>
            <a:endParaRPr lang="en-US" dirty="0"/>
          </a:p>
        </p:txBody>
      </p:sp>
      <p:sp>
        <p:nvSpPr>
          <p:cNvPr id="7" name="TextBox 6"/>
          <p:cNvSpPr txBox="1"/>
          <p:nvPr/>
        </p:nvSpPr>
        <p:spPr>
          <a:xfrm>
            <a:off x="4165588" y="6331913"/>
            <a:ext cx="6809126" cy="369332"/>
          </a:xfrm>
          <a:prstGeom prst="rect">
            <a:avLst/>
          </a:prstGeom>
          <a:noFill/>
        </p:spPr>
        <p:txBody>
          <a:bodyPr wrap="square" rtlCol="0">
            <a:spAutoFit/>
          </a:bodyPr>
          <a:lstStyle/>
          <a:p>
            <a:r>
              <a:rPr lang="en-US" dirty="0">
                <a:solidFill>
                  <a:schemeClr val="accent6">
                    <a:lumMod val="75000"/>
                  </a:schemeClr>
                </a:solidFill>
              </a:rPr>
              <a:t>access your free content at www.taxresolutioninstitute.org/200a</a:t>
            </a:r>
          </a:p>
        </p:txBody>
      </p:sp>
    </p:spTree>
    <p:extLst>
      <p:ext uri="{BB962C8B-B14F-4D97-AF65-F5344CB8AC3E}">
        <p14:creationId xmlns:p14="http://schemas.microsoft.com/office/powerpoint/2010/main" val="195929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991" y="357090"/>
            <a:ext cx="8679930" cy="1348981"/>
          </a:xfrm>
        </p:spPr>
        <p:txBody>
          <a:bodyPr>
            <a:normAutofit/>
          </a:bodyPr>
          <a:lstStyle/>
          <a:p>
            <a:r>
              <a:rPr lang="en-US" sz="4800" dirty="0">
                <a:solidFill>
                  <a:schemeClr val="bg1"/>
                </a:solidFill>
                <a:cs typeface="Arial" panose="020B0604020202020204" pitchFamily="34" charset="0"/>
              </a:rPr>
              <a:t>Doubt as to Liability</a:t>
            </a:r>
            <a:endParaRPr lang="en-US" dirty="0">
              <a:solidFill>
                <a:schemeClr val="bg1"/>
              </a:solidFill>
              <a:cs typeface="Arial" panose="020B0604020202020204" pitchFamily="34" charset="0"/>
            </a:endParaRPr>
          </a:p>
        </p:txBody>
      </p:sp>
      <p:sp>
        <p:nvSpPr>
          <p:cNvPr id="4" name="Title 1"/>
          <p:cNvSpPr txBox="1">
            <a:spLocks/>
          </p:cNvSpPr>
          <p:nvPr/>
        </p:nvSpPr>
        <p:spPr>
          <a:xfrm>
            <a:off x="924448" y="1726301"/>
            <a:ext cx="10781882" cy="5116068"/>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3200" dirty="0">
                <a:solidFill>
                  <a:schemeClr val="accent2">
                    <a:lumMod val="40000"/>
                    <a:lumOff val="60000"/>
                  </a:schemeClr>
                </a:solidFill>
                <a:cs typeface="Arial" panose="020B0604020202020204" pitchFamily="34" charset="0"/>
              </a:rPr>
              <a:t>Did the assessment in question arise from a tax audit?</a:t>
            </a:r>
          </a:p>
          <a:p>
            <a:pPr marL="342900" indent="-3429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This type of offer (doubt as to liability) gives the taxpayer a 2</a:t>
            </a:r>
            <a:r>
              <a:rPr lang="en-US" sz="3200" baseline="30000" dirty="0">
                <a:solidFill>
                  <a:schemeClr val="bg1"/>
                </a:solidFill>
                <a:cs typeface="Arial" panose="020B0604020202020204" pitchFamily="34" charset="0"/>
              </a:rPr>
              <a:t>nd</a:t>
            </a:r>
            <a:r>
              <a:rPr lang="en-US" sz="3200" dirty="0">
                <a:solidFill>
                  <a:schemeClr val="bg1"/>
                </a:solidFill>
                <a:cs typeface="Arial" panose="020B0604020202020204" pitchFamily="34" charset="0"/>
              </a:rPr>
              <a:t> bite at the apple.</a:t>
            </a:r>
          </a:p>
          <a:p>
            <a:pPr marL="342900" indent="-3429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We have been successful in converting audits in which all deductions were disallowed to assessments producing little to no tax</a:t>
            </a:r>
          </a:p>
          <a:p>
            <a:pPr marL="342900" indent="-3429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The IRS seems to be more reasonable in considering taxpayer substantiation at this level</a:t>
            </a:r>
          </a:p>
        </p:txBody>
      </p:sp>
      <p:sp>
        <p:nvSpPr>
          <p:cNvPr id="3" name="Slide Number Placeholder 2"/>
          <p:cNvSpPr>
            <a:spLocks noGrp="1"/>
          </p:cNvSpPr>
          <p:nvPr>
            <p:ph type="sldNum" sz="quarter" idx="12"/>
          </p:nvPr>
        </p:nvSpPr>
        <p:spPr/>
        <p:txBody>
          <a:bodyPr/>
          <a:lstStyle/>
          <a:p>
            <a:fld id="{68C81B1B-BC7F-4EBD-9AC2-2B2BF5AF0E84}" type="slidenum">
              <a:rPr lang="en-US" smtClean="0"/>
              <a:pPr/>
              <a:t>158</a:t>
            </a:fld>
            <a:endParaRPr lang="en-US" dirty="0"/>
          </a:p>
        </p:txBody>
      </p:sp>
      <p:sp>
        <p:nvSpPr>
          <p:cNvPr id="7" name="TextBox 6"/>
          <p:cNvSpPr txBox="1"/>
          <p:nvPr/>
        </p:nvSpPr>
        <p:spPr>
          <a:xfrm>
            <a:off x="4165588" y="6331913"/>
            <a:ext cx="6809126" cy="369332"/>
          </a:xfrm>
          <a:prstGeom prst="rect">
            <a:avLst/>
          </a:prstGeom>
          <a:noFill/>
        </p:spPr>
        <p:txBody>
          <a:bodyPr wrap="square" rtlCol="0">
            <a:spAutoFit/>
          </a:bodyPr>
          <a:lstStyle/>
          <a:p>
            <a:r>
              <a:rPr lang="en-US" dirty="0">
                <a:solidFill>
                  <a:schemeClr val="accent6">
                    <a:lumMod val="75000"/>
                  </a:schemeClr>
                </a:solidFill>
              </a:rPr>
              <a:t>access your free content at www.taxresolutioninstitute.org/200a</a:t>
            </a:r>
          </a:p>
        </p:txBody>
      </p:sp>
    </p:spTree>
    <p:extLst>
      <p:ext uri="{BB962C8B-B14F-4D97-AF65-F5344CB8AC3E}">
        <p14:creationId xmlns:p14="http://schemas.microsoft.com/office/powerpoint/2010/main" val="746981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9169" y="577819"/>
            <a:ext cx="8679930" cy="1348981"/>
          </a:xfrm>
        </p:spPr>
        <p:txBody>
          <a:bodyPr>
            <a:normAutofit/>
          </a:bodyPr>
          <a:lstStyle/>
          <a:p>
            <a:r>
              <a:rPr lang="en-US" sz="4000" dirty="0">
                <a:solidFill>
                  <a:schemeClr val="bg1"/>
                </a:solidFill>
                <a:cs typeface="Arial" panose="020B0604020202020204" pitchFamily="34" charset="0"/>
              </a:rPr>
              <a:t>Doubt as to Liability</a:t>
            </a:r>
            <a:endParaRPr lang="en-US" sz="3600" dirty="0">
              <a:solidFill>
                <a:schemeClr val="bg1"/>
              </a:solidFill>
              <a:cs typeface="Arial" panose="020B0604020202020204" pitchFamily="34" charset="0"/>
            </a:endParaRPr>
          </a:p>
        </p:txBody>
      </p:sp>
      <p:sp>
        <p:nvSpPr>
          <p:cNvPr id="4" name="Title 1"/>
          <p:cNvSpPr txBox="1">
            <a:spLocks/>
          </p:cNvSpPr>
          <p:nvPr/>
        </p:nvSpPr>
        <p:spPr>
          <a:xfrm>
            <a:off x="914400" y="1926800"/>
            <a:ext cx="10515309" cy="5116068"/>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3600" dirty="0">
                <a:solidFill>
                  <a:schemeClr val="accent2">
                    <a:lumMod val="40000"/>
                    <a:lumOff val="60000"/>
                  </a:schemeClr>
                </a:solidFill>
                <a:cs typeface="Arial" panose="020B0604020202020204" pitchFamily="34" charset="0"/>
              </a:rPr>
              <a:t>Was the assessment appealed and a what level?</a:t>
            </a:r>
          </a:p>
          <a:p>
            <a:pPr marL="342900" indent="-342900" algn="l">
              <a:spcBef>
                <a:spcPts val="600"/>
              </a:spcBef>
              <a:spcAft>
                <a:spcPts val="600"/>
              </a:spcAft>
              <a:buFont typeface="Arial" panose="020B0604020202020204" pitchFamily="34" charset="0"/>
              <a:buChar char="•"/>
            </a:pPr>
            <a:r>
              <a:rPr lang="en-US" sz="3600" dirty="0">
                <a:solidFill>
                  <a:schemeClr val="bg1"/>
                </a:solidFill>
                <a:cs typeface="Arial" panose="020B0604020202020204" pitchFamily="34" charset="0"/>
              </a:rPr>
              <a:t>Was a tax court petition filed?</a:t>
            </a:r>
          </a:p>
          <a:p>
            <a:pPr marL="342900" indent="-342900" algn="l">
              <a:spcBef>
                <a:spcPts val="600"/>
              </a:spcBef>
              <a:spcAft>
                <a:spcPts val="600"/>
              </a:spcAft>
              <a:buFont typeface="Arial" panose="020B0604020202020204" pitchFamily="34" charset="0"/>
              <a:buChar char="•"/>
            </a:pPr>
            <a:r>
              <a:rPr lang="en-US" sz="3600" dirty="0">
                <a:solidFill>
                  <a:schemeClr val="bg1"/>
                </a:solidFill>
                <a:cs typeface="Arial" panose="020B0604020202020204" pitchFamily="34" charset="0"/>
              </a:rPr>
              <a:t>You cannot submit an offer in compromise doubt as to liability if a tax court petition has been filed</a:t>
            </a:r>
          </a:p>
        </p:txBody>
      </p:sp>
      <p:sp>
        <p:nvSpPr>
          <p:cNvPr id="3" name="Slide Number Placeholder 2"/>
          <p:cNvSpPr>
            <a:spLocks noGrp="1"/>
          </p:cNvSpPr>
          <p:nvPr>
            <p:ph type="sldNum" sz="quarter" idx="12"/>
          </p:nvPr>
        </p:nvSpPr>
        <p:spPr/>
        <p:txBody>
          <a:bodyPr/>
          <a:lstStyle/>
          <a:p>
            <a:fld id="{68C81B1B-BC7F-4EBD-9AC2-2B2BF5AF0E84}" type="slidenum">
              <a:rPr lang="en-US" smtClean="0"/>
              <a:pPr/>
              <a:t>159</a:t>
            </a:fld>
            <a:endParaRPr lang="en-US" dirty="0"/>
          </a:p>
        </p:txBody>
      </p:sp>
      <p:sp>
        <p:nvSpPr>
          <p:cNvPr id="7" name="TextBox 6"/>
          <p:cNvSpPr txBox="1"/>
          <p:nvPr/>
        </p:nvSpPr>
        <p:spPr>
          <a:xfrm>
            <a:off x="4165588" y="6331913"/>
            <a:ext cx="6809126" cy="369332"/>
          </a:xfrm>
          <a:prstGeom prst="rect">
            <a:avLst/>
          </a:prstGeom>
          <a:noFill/>
        </p:spPr>
        <p:txBody>
          <a:bodyPr wrap="square" rtlCol="0">
            <a:spAutoFit/>
          </a:bodyPr>
          <a:lstStyle/>
          <a:p>
            <a:r>
              <a:rPr lang="en-US" dirty="0">
                <a:solidFill>
                  <a:schemeClr val="accent6">
                    <a:lumMod val="75000"/>
                  </a:schemeClr>
                </a:solidFill>
              </a:rPr>
              <a:t>access your free content at www.taxresolutioninstitute.org/200a</a:t>
            </a:r>
          </a:p>
        </p:txBody>
      </p:sp>
    </p:spTree>
    <p:extLst>
      <p:ext uri="{BB962C8B-B14F-4D97-AF65-F5344CB8AC3E}">
        <p14:creationId xmlns:p14="http://schemas.microsoft.com/office/powerpoint/2010/main" val="3379343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160</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
        <p:nvSpPr>
          <p:cNvPr id="4" name="Content Placeholder 3">
            <a:extLst>
              <a:ext uri="{FF2B5EF4-FFF2-40B4-BE49-F238E27FC236}">
                <a16:creationId xmlns:a16="http://schemas.microsoft.com/office/drawing/2014/main" id="{76A8373F-7815-4DD4-9495-ED915D232FF5}"/>
              </a:ext>
            </a:extLst>
          </p:cNvPr>
          <p:cNvSpPr>
            <a:spLocks noGrp="1"/>
          </p:cNvSpPr>
          <p:nvPr>
            <p:ph idx="1"/>
          </p:nvPr>
        </p:nvSpPr>
        <p:spPr>
          <a:xfrm>
            <a:off x="309823" y="462315"/>
            <a:ext cx="6004727" cy="1239122"/>
          </a:xfrm>
          <a:noFill/>
        </p:spPr>
        <p:txBody>
          <a:bodyPr>
            <a:normAutofit/>
          </a:bodyPr>
          <a:lstStyle/>
          <a:p>
            <a:pPr marL="0" indent="0">
              <a:buNone/>
            </a:pPr>
            <a:r>
              <a:rPr lang="en-US" sz="6000" dirty="0">
                <a:solidFill>
                  <a:schemeClr val="bg1"/>
                </a:solidFill>
                <a:latin typeface="+mj-lt"/>
              </a:rPr>
              <a:t>Story Time</a:t>
            </a:r>
          </a:p>
        </p:txBody>
      </p:sp>
      <p:sp>
        <p:nvSpPr>
          <p:cNvPr id="8" name="Speech Bubble: Oval 7">
            <a:extLst>
              <a:ext uri="{FF2B5EF4-FFF2-40B4-BE49-F238E27FC236}">
                <a16:creationId xmlns:a16="http://schemas.microsoft.com/office/drawing/2014/main" id="{21971755-BFF1-48D3-ACCA-EF576E610B29}"/>
              </a:ext>
            </a:extLst>
          </p:cNvPr>
          <p:cNvSpPr/>
          <p:nvPr/>
        </p:nvSpPr>
        <p:spPr>
          <a:xfrm>
            <a:off x="5804598" y="318202"/>
            <a:ext cx="3737987" cy="1527349"/>
          </a:xfrm>
          <a:prstGeom prst="wedgeEllipseCallout">
            <a:avLst>
              <a:gd name="adj1" fmla="val 80223"/>
              <a:gd name="adj2" fmla="val 6280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Can you be in two places at once?</a:t>
            </a:r>
          </a:p>
        </p:txBody>
      </p:sp>
      <p:sp>
        <p:nvSpPr>
          <p:cNvPr id="2" name="Rectangle 1">
            <a:extLst>
              <a:ext uri="{FF2B5EF4-FFF2-40B4-BE49-F238E27FC236}">
                <a16:creationId xmlns:a16="http://schemas.microsoft.com/office/drawing/2014/main" id="{DC4C4A0F-EA78-4D2E-8C39-138DE276F394}"/>
              </a:ext>
            </a:extLst>
          </p:cNvPr>
          <p:cNvSpPr/>
          <p:nvPr/>
        </p:nvSpPr>
        <p:spPr>
          <a:xfrm>
            <a:off x="2192893" y="2654330"/>
            <a:ext cx="8755706" cy="2539798"/>
          </a:xfrm>
          <a:prstGeom prst="rect">
            <a:avLst/>
          </a:prstGeom>
        </p:spPr>
        <p:txBody>
          <a:bodyPr wrap="square">
            <a:spAutoFit/>
          </a:bodyPr>
          <a:lstStyle/>
          <a:p>
            <a:pPr>
              <a:lnSpc>
                <a:spcPct val="107000"/>
              </a:lnSpc>
              <a:spcAft>
                <a:spcPts val="800"/>
              </a:spcAft>
            </a:pPr>
            <a:r>
              <a:rPr 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OIC: </a:t>
            </a:r>
            <a:r>
              <a:rPr lang="en-US" sz="3600" b="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Cerasale</a:t>
            </a:r>
            <a:r>
              <a:rPr lang="en-US" sz="36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Story </a:t>
            </a:r>
            <a:endParaRPr lang="en-US" sz="4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973138" marR="0" lvl="0" indent="-342900">
              <a:lnSpc>
                <a:spcPct val="107000"/>
              </a:lnSpc>
              <a:spcBef>
                <a:spcPts val="0"/>
              </a:spcBef>
              <a:spcAft>
                <a:spcPts val="0"/>
              </a:spcAft>
              <a:buFont typeface="Arial" panose="020B0604020202020204" pitchFamily="34" charset="0"/>
              <a:buChar char="•"/>
              <a:tabLst>
                <a:tab pos="457200" algn="l"/>
              </a:tabLst>
            </a:pPr>
            <a:r>
              <a:rPr 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Lived in San Francisco</a:t>
            </a:r>
            <a:endParaRPr lang="en-US" sz="4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973138" marR="0" lvl="0" indent="-342900">
              <a:lnSpc>
                <a:spcPct val="107000"/>
              </a:lnSpc>
              <a:spcBef>
                <a:spcPts val="0"/>
              </a:spcBef>
              <a:spcAft>
                <a:spcPts val="0"/>
              </a:spcAft>
              <a:buFont typeface="Arial" panose="020B0604020202020204" pitchFamily="34" charset="0"/>
              <a:buChar char="•"/>
              <a:tabLst>
                <a:tab pos="457200" algn="l"/>
              </a:tabLst>
            </a:pPr>
            <a:r>
              <a:rPr 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Had business in Florida</a:t>
            </a:r>
            <a:endParaRPr lang="en-US" sz="4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973138" marR="0" lvl="0" indent="-342900">
              <a:lnSpc>
                <a:spcPct val="107000"/>
              </a:lnSpc>
              <a:spcBef>
                <a:spcPts val="0"/>
              </a:spcBef>
              <a:spcAft>
                <a:spcPts val="0"/>
              </a:spcAft>
              <a:buFont typeface="Arial" panose="020B0604020202020204" pitchFamily="34" charset="0"/>
              <a:buChar char="•"/>
              <a:tabLst>
                <a:tab pos="457200" algn="l"/>
              </a:tabLst>
            </a:pPr>
            <a:r>
              <a:rPr 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Remind about “grandma story”</a:t>
            </a:r>
            <a:endParaRPr lang="en-US" sz="4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978191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7657" y="2379800"/>
            <a:ext cx="8229600" cy="3654812"/>
          </a:xfrm>
        </p:spPr>
        <p:txBody>
          <a:bodyPr>
            <a:normAutofit/>
          </a:bodyPr>
          <a:lstStyle/>
          <a:p>
            <a:pPr algn="ctr">
              <a:buNone/>
            </a:pPr>
            <a:endParaRPr lang="en-US" sz="900" dirty="0">
              <a:solidFill>
                <a:schemeClr val="bg1"/>
              </a:solidFill>
              <a:latin typeface="+mj-lt"/>
            </a:endParaRPr>
          </a:p>
          <a:p>
            <a:pPr algn="ctr">
              <a:buNone/>
            </a:pPr>
            <a:endParaRPr lang="en-US" sz="1800" dirty="0">
              <a:solidFill>
                <a:schemeClr val="bg1"/>
              </a:solidFill>
              <a:latin typeface="+mj-lt"/>
            </a:endParaRPr>
          </a:p>
          <a:p>
            <a:pPr algn="ctr">
              <a:buNone/>
            </a:pPr>
            <a:r>
              <a:rPr lang="en-US" sz="4800" dirty="0">
                <a:solidFill>
                  <a:schemeClr val="bg1"/>
                </a:solidFill>
                <a:latin typeface="+mj-lt"/>
              </a:rPr>
              <a:t>Effective Tax Administration</a:t>
            </a:r>
            <a:endParaRPr lang="en-US" sz="4800" dirty="0">
              <a:latin typeface="+mj-lt"/>
            </a:endParaRPr>
          </a:p>
        </p:txBody>
      </p:sp>
      <p:sp>
        <p:nvSpPr>
          <p:cNvPr id="4" name="TextBox 3"/>
          <p:cNvSpPr txBox="1"/>
          <p:nvPr/>
        </p:nvSpPr>
        <p:spPr>
          <a:xfrm>
            <a:off x="5139174" y="6228081"/>
            <a:ext cx="6431755" cy="369332"/>
          </a:xfrm>
          <a:prstGeom prst="rect">
            <a:avLst/>
          </a:prstGeom>
          <a:noFill/>
        </p:spPr>
        <p:txBody>
          <a:bodyPr wrap="square" rtlCol="0">
            <a:spAutoFit/>
          </a:bodyPr>
          <a:lstStyle/>
          <a:p>
            <a:r>
              <a:rPr lang="en-US" dirty="0">
                <a:solidFill>
                  <a:schemeClr val="accent6">
                    <a:lumMod val="75000"/>
                  </a:schemeClr>
                </a:solidFill>
              </a:rPr>
              <a:t>access your free content at www.taxresolutioninstitute.org/200a</a:t>
            </a:r>
          </a:p>
        </p:txBody>
      </p:sp>
    </p:spTree>
    <p:extLst>
      <p:ext uri="{BB962C8B-B14F-4D97-AF65-F5344CB8AC3E}">
        <p14:creationId xmlns:p14="http://schemas.microsoft.com/office/powerpoint/2010/main" val="1124858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378" y="708998"/>
            <a:ext cx="8679930" cy="1348981"/>
          </a:xfrm>
        </p:spPr>
        <p:txBody>
          <a:bodyPr>
            <a:normAutofit/>
          </a:bodyPr>
          <a:lstStyle/>
          <a:p>
            <a:r>
              <a:rPr lang="en-US" sz="5400" dirty="0">
                <a:solidFill>
                  <a:schemeClr val="bg1"/>
                </a:solidFill>
                <a:cs typeface="Arial" panose="020B0604020202020204" pitchFamily="34" charset="0"/>
              </a:rPr>
              <a:t>Effective Tax Administration</a:t>
            </a:r>
          </a:p>
        </p:txBody>
      </p:sp>
      <p:sp>
        <p:nvSpPr>
          <p:cNvPr id="4" name="Title 1"/>
          <p:cNvSpPr txBox="1">
            <a:spLocks/>
          </p:cNvSpPr>
          <p:nvPr/>
        </p:nvSpPr>
        <p:spPr>
          <a:xfrm>
            <a:off x="1034980" y="2463280"/>
            <a:ext cx="10741688" cy="5116068"/>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chemeClr val="bg1"/>
                </a:solidFill>
                <a:cs typeface="Arial" panose="020B0604020202020204" pitchFamily="34" charset="0"/>
              </a:rPr>
              <a:t>The taxpayer owes the tax, has the ability to pay (i.e. equity in their home) but collecting from the taxpayer would be unjust</a:t>
            </a:r>
          </a:p>
        </p:txBody>
      </p:sp>
      <p:sp>
        <p:nvSpPr>
          <p:cNvPr id="3" name="Slide Number Placeholder 2"/>
          <p:cNvSpPr>
            <a:spLocks noGrp="1"/>
          </p:cNvSpPr>
          <p:nvPr>
            <p:ph type="sldNum" sz="quarter" idx="12"/>
          </p:nvPr>
        </p:nvSpPr>
        <p:spPr/>
        <p:txBody>
          <a:bodyPr/>
          <a:lstStyle/>
          <a:p>
            <a:fld id="{68C81B1B-BC7F-4EBD-9AC2-2B2BF5AF0E84}" type="slidenum">
              <a:rPr lang="en-US" smtClean="0"/>
              <a:pPr/>
              <a:t>162</a:t>
            </a:fld>
            <a:endParaRPr lang="en-US" dirty="0"/>
          </a:p>
        </p:txBody>
      </p:sp>
      <p:sp>
        <p:nvSpPr>
          <p:cNvPr id="7" name="TextBox 6"/>
          <p:cNvSpPr txBox="1"/>
          <p:nvPr/>
        </p:nvSpPr>
        <p:spPr>
          <a:xfrm>
            <a:off x="4165588" y="6331913"/>
            <a:ext cx="6809126" cy="369332"/>
          </a:xfrm>
          <a:prstGeom prst="rect">
            <a:avLst/>
          </a:prstGeom>
          <a:noFill/>
        </p:spPr>
        <p:txBody>
          <a:bodyPr wrap="square" rtlCol="0">
            <a:spAutoFit/>
          </a:bodyPr>
          <a:lstStyle/>
          <a:p>
            <a:r>
              <a:rPr lang="en-US" dirty="0">
                <a:solidFill>
                  <a:schemeClr val="accent6">
                    <a:lumMod val="75000"/>
                  </a:schemeClr>
                </a:solidFill>
              </a:rPr>
              <a:t>access your free content at www.taxresolutioninstitute.org/200a</a:t>
            </a:r>
          </a:p>
        </p:txBody>
      </p:sp>
    </p:spTree>
    <p:extLst>
      <p:ext uri="{BB962C8B-B14F-4D97-AF65-F5344CB8AC3E}">
        <p14:creationId xmlns:p14="http://schemas.microsoft.com/office/powerpoint/2010/main" val="365289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899" y="1581029"/>
            <a:ext cx="11449049" cy="4598289"/>
          </a:xfrm>
        </p:spPr>
        <p:txBody>
          <a:bodyPr>
            <a:normAutofit fontScale="32500" lnSpcReduction="20000"/>
          </a:bodyPr>
          <a:lstStyle/>
          <a:p>
            <a:pPr indent="0" algn="just">
              <a:lnSpc>
                <a:spcPct val="120000"/>
              </a:lnSpc>
              <a:spcBef>
                <a:spcPts val="600"/>
              </a:spcBef>
              <a:buNone/>
            </a:pPr>
            <a:r>
              <a:rPr lang="en-US" sz="9800" dirty="0">
                <a:solidFill>
                  <a:schemeClr val="bg1"/>
                </a:solidFill>
                <a:latin typeface="+mj-lt"/>
                <a:cs typeface="Calibri" pitchFamily="34" charset="0"/>
              </a:rPr>
              <a:t>A determination of doubt as to collectability will include a determination of ability to pay. The determination of the amount of such basic living expenses will be founded upon an evaluation of the individual facts and circumstances presented by the taxpayer submitting a collection information statement (Form 433A OIC)</a:t>
            </a:r>
            <a:endParaRPr lang="en-US" sz="3400" dirty="0">
              <a:solidFill>
                <a:schemeClr val="bg1"/>
              </a:solidFill>
              <a:latin typeface="+mj-lt"/>
              <a:cs typeface="Calibri" pitchFamily="34" charset="0"/>
            </a:endParaRPr>
          </a:p>
          <a:p>
            <a:pPr indent="0" algn="just">
              <a:lnSpc>
                <a:spcPct val="150000"/>
              </a:lnSpc>
              <a:buNone/>
            </a:pPr>
            <a:endParaRPr lang="en-US" sz="3400" dirty="0">
              <a:solidFill>
                <a:schemeClr val="bg1"/>
              </a:solidFill>
              <a:latin typeface="+mj-lt"/>
              <a:cs typeface="Calibri" pitchFamily="34" charset="0"/>
            </a:endParaRPr>
          </a:p>
          <a:p>
            <a:pPr indent="0" algn="just">
              <a:lnSpc>
                <a:spcPct val="120000"/>
              </a:lnSpc>
              <a:buNone/>
            </a:pPr>
            <a:r>
              <a:rPr lang="en-US" sz="9800" dirty="0">
                <a:solidFill>
                  <a:schemeClr val="bg1"/>
                </a:solidFill>
                <a:latin typeface="+mj-lt"/>
                <a:cs typeface="Calibri" pitchFamily="34" charset="0"/>
              </a:rPr>
              <a:t>To formulate this determination, guidelines published on National and Local living expense standards are taken into account</a:t>
            </a:r>
            <a:endParaRPr lang="en-US" sz="8600" dirty="0">
              <a:solidFill>
                <a:schemeClr val="bg1"/>
              </a:solidFill>
              <a:latin typeface="+mj-lt"/>
              <a:cs typeface="Calibri" pitchFamily="34" charset="0"/>
            </a:endParaRPr>
          </a:p>
          <a:p>
            <a:pPr algn="just"/>
            <a:endParaRPr lang="en-US" dirty="0"/>
          </a:p>
        </p:txBody>
      </p:sp>
      <p:sp>
        <p:nvSpPr>
          <p:cNvPr id="4" name="TextBox 3"/>
          <p:cNvSpPr txBox="1"/>
          <p:nvPr/>
        </p:nvSpPr>
        <p:spPr>
          <a:xfrm>
            <a:off x="6398895" y="6288371"/>
            <a:ext cx="5671206" cy="369332"/>
          </a:xfrm>
          <a:prstGeom prst="rect">
            <a:avLst/>
          </a:prstGeom>
          <a:noFill/>
        </p:spPr>
        <p:txBody>
          <a:bodyPr wrap="square" rtlCol="0">
            <a:spAutoFit/>
          </a:bodyPr>
          <a:lstStyle/>
          <a:p>
            <a:r>
              <a:rPr lang="en-US" dirty="0">
                <a:solidFill>
                  <a:schemeClr val="bg1"/>
                </a:solidFill>
              </a:rPr>
              <a:t>access your free content at www.taxresolutioninstitute.org</a:t>
            </a:r>
          </a:p>
        </p:txBody>
      </p:sp>
      <p:sp>
        <p:nvSpPr>
          <p:cNvPr id="5" name="Title 1">
            <a:extLst>
              <a:ext uri="{FF2B5EF4-FFF2-40B4-BE49-F238E27FC236}">
                <a16:creationId xmlns:a16="http://schemas.microsoft.com/office/drawing/2014/main" id="{63E207F5-859A-41DC-9ED5-46B94D5B7F70}"/>
              </a:ext>
            </a:extLst>
          </p:cNvPr>
          <p:cNvSpPr>
            <a:spLocks noGrp="1"/>
          </p:cNvSpPr>
          <p:nvPr>
            <p:ph type="title"/>
          </p:nvPr>
        </p:nvSpPr>
        <p:spPr>
          <a:xfrm>
            <a:off x="248782" y="467140"/>
            <a:ext cx="8679930" cy="1348981"/>
          </a:xfrm>
        </p:spPr>
        <p:txBody>
          <a:bodyPr>
            <a:normAutofit/>
          </a:bodyPr>
          <a:lstStyle/>
          <a:p>
            <a:r>
              <a:rPr lang="en-US" sz="5400" dirty="0">
                <a:solidFill>
                  <a:schemeClr val="bg1"/>
                </a:solidFill>
                <a:cs typeface="Arial" panose="020B0604020202020204" pitchFamily="34" charset="0"/>
              </a:rPr>
              <a:t>Effective Tax Administration</a:t>
            </a:r>
          </a:p>
        </p:txBody>
      </p:sp>
    </p:spTree>
    <p:extLst>
      <p:ext uri="{BB962C8B-B14F-4D97-AF65-F5344CB8AC3E}">
        <p14:creationId xmlns:p14="http://schemas.microsoft.com/office/powerpoint/2010/main" val="3013247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448" t="9980" r="27775" b="8816"/>
          <a:stretch/>
        </p:blipFill>
        <p:spPr bwMode="auto">
          <a:xfrm>
            <a:off x="1750143" y="290002"/>
            <a:ext cx="4425344" cy="6280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822386" y="519765"/>
            <a:ext cx="2233061" cy="276999"/>
          </a:xfrm>
          <a:prstGeom prst="rect">
            <a:avLst/>
          </a:prstGeom>
          <a:solidFill>
            <a:schemeClr val="bg1"/>
          </a:solidFill>
        </p:spPr>
        <p:txBody>
          <a:bodyPr wrap="square" rtlCol="0">
            <a:spAutoFit/>
          </a:bodyPr>
          <a:lstStyle/>
          <a:p>
            <a:r>
              <a:rPr lang="en-US" sz="1200" b="1" dirty="0"/>
              <a:t>Offers in Compromise</a:t>
            </a:r>
          </a:p>
        </p:txBody>
      </p:sp>
      <p:sp>
        <p:nvSpPr>
          <p:cNvPr id="5" name="TextBox 4"/>
          <p:cNvSpPr txBox="1"/>
          <p:nvPr/>
        </p:nvSpPr>
        <p:spPr>
          <a:xfrm>
            <a:off x="6346258" y="2608446"/>
            <a:ext cx="5559992" cy="2554545"/>
          </a:xfrm>
          <a:prstGeom prst="rect">
            <a:avLst/>
          </a:prstGeom>
          <a:noFill/>
        </p:spPr>
        <p:txBody>
          <a:bodyPr wrap="square" rtlCol="0">
            <a:spAutoFit/>
          </a:bodyPr>
          <a:lstStyle/>
          <a:p>
            <a:pPr algn="ctr"/>
            <a:r>
              <a:rPr lang="en-US" sz="2800" dirty="0">
                <a:solidFill>
                  <a:schemeClr val="bg1"/>
                </a:solidFill>
                <a:latin typeface="+mj-lt"/>
              </a:rPr>
              <a:t>Find these tips and other valuable materials on the web at </a:t>
            </a:r>
            <a:r>
              <a:rPr lang="en-US" sz="2800" dirty="0">
                <a:solidFill>
                  <a:srgbClr val="FFFF00"/>
                </a:solidFill>
                <a:latin typeface="+mj-lt"/>
              </a:rPr>
              <a:t>www.taxresolutioninstitute.org/200A</a:t>
            </a:r>
          </a:p>
          <a:p>
            <a:pPr algn="ctr"/>
            <a:r>
              <a:rPr lang="en-US" sz="2800" dirty="0">
                <a:solidFill>
                  <a:schemeClr val="bg1"/>
                </a:solidFill>
                <a:latin typeface="+mj-lt"/>
              </a:rPr>
              <a:t>tab or by emailing us at </a:t>
            </a:r>
            <a:r>
              <a:rPr lang="en-US" sz="2800" dirty="0">
                <a:solidFill>
                  <a:srgbClr val="FFFF00"/>
                </a:solidFill>
                <a:latin typeface="+mj-lt"/>
              </a:rPr>
              <a:t>info@taxresolutioninstitute.com </a:t>
            </a:r>
          </a:p>
          <a:p>
            <a:endParaRPr lang="en-US" sz="2000" dirty="0">
              <a:solidFill>
                <a:schemeClr val="bg1"/>
              </a:solidFill>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164</a:t>
            </a:fld>
            <a:endParaRPr lang="en-US" dirty="0"/>
          </a:p>
        </p:txBody>
      </p:sp>
    </p:spTree>
    <p:extLst>
      <p:ext uri="{BB962C8B-B14F-4D97-AF65-F5344CB8AC3E}">
        <p14:creationId xmlns:p14="http://schemas.microsoft.com/office/powerpoint/2010/main" val="299234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2780822"/>
            <a:ext cx="8229600" cy="3305325"/>
          </a:xfrm>
        </p:spPr>
        <p:txBody>
          <a:bodyPr>
            <a:normAutofit/>
          </a:bodyPr>
          <a:lstStyle/>
          <a:p>
            <a:pPr marL="0" indent="0" algn="ctr">
              <a:buNone/>
            </a:pPr>
            <a:r>
              <a:rPr lang="en-US" sz="5400" dirty="0">
                <a:solidFill>
                  <a:schemeClr val="bg1"/>
                </a:solidFill>
              </a:rPr>
              <a:t>Offer in Compromise</a:t>
            </a:r>
          </a:p>
          <a:p>
            <a:pPr marL="0" indent="0" algn="ctr">
              <a:buNone/>
            </a:pPr>
            <a:r>
              <a:rPr lang="en-US" sz="5400" dirty="0">
                <a:solidFill>
                  <a:schemeClr val="bg1"/>
                </a:solidFill>
              </a:rPr>
              <a:t>Success Stories…</a:t>
            </a:r>
          </a:p>
        </p:txBody>
      </p:sp>
      <p:sp>
        <p:nvSpPr>
          <p:cNvPr id="3" name="Title 1"/>
          <p:cNvSpPr txBox="1">
            <a:spLocks/>
          </p:cNvSpPr>
          <p:nvPr/>
        </p:nvSpPr>
        <p:spPr>
          <a:xfrm>
            <a:off x="450883" y="375882"/>
            <a:ext cx="1530317"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bg1"/>
                </a:solidFill>
                <a:latin typeface="Times New Roman" panose="02020603050405020304" pitchFamily="18" charset="0"/>
                <a:cs typeface="Times New Roman" panose="02020603050405020304" pitchFamily="18" charset="0"/>
              </a:rPr>
              <a:t>TRI</a:t>
            </a:r>
          </a:p>
          <a:p>
            <a:pPr algn="ctr"/>
            <a:r>
              <a:rPr lang="en-US" sz="1200" dirty="0">
                <a:solidFill>
                  <a:schemeClr val="bg1"/>
                </a:solidFill>
                <a:latin typeface="Arial Narrow" panose="020B0606020202030204" pitchFamily="34" charset="0"/>
                <a:cs typeface="Times New Roman" panose="02020603050405020304" pitchFamily="18" charset="0"/>
              </a:rPr>
              <a:t>Tax Resolution Institute</a:t>
            </a:r>
          </a:p>
        </p:txBody>
      </p:sp>
      <p:sp>
        <p:nvSpPr>
          <p:cNvPr id="4" name="Title 1"/>
          <p:cNvSpPr txBox="1">
            <a:spLocks/>
          </p:cNvSpPr>
          <p:nvPr/>
        </p:nvSpPr>
        <p:spPr>
          <a:xfrm>
            <a:off x="8654728" y="375881"/>
            <a:ext cx="3995882"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i="1" dirty="0">
                <a:solidFill>
                  <a:schemeClr val="bg1"/>
                </a:solidFill>
                <a:latin typeface="Bodoni MT" panose="02070603080606020203" pitchFamily="18" charset="0"/>
                <a:cs typeface="Times New Roman" panose="02020603050405020304" pitchFamily="18" charset="0"/>
              </a:rPr>
              <a:t>SST CPAS INC</a:t>
            </a:r>
          </a:p>
          <a:p>
            <a:pPr algn="ctr"/>
            <a:r>
              <a:rPr lang="en-US" sz="1600" dirty="0">
                <a:solidFill>
                  <a:schemeClr val="bg1"/>
                </a:solidFill>
                <a:latin typeface="Arial Narrow" panose="020B0606020202030204" pitchFamily="34" charset="0"/>
                <a:cs typeface="Times New Roman" panose="02020603050405020304" pitchFamily="18" charset="0"/>
              </a:rPr>
              <a:t>Certified Public Accountants</a:t>
            </a:r>
            <a:endParaRPr lang="en-US" sz="600" dirty="0">
              <a:solidFill>
                <a:schemeClr val="bg1"/>
              </a:solidFill>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820320682"/>
      </p:ext>
    </p:extLst>
  </p:cSld>
  <p:clrMapOvr>
    <a:masterClrMapping/>
  </p:clrMapOvr>
  <mc:AlternateContent xmlns:mc="http://schemas.openxmlformats.org/markup-compatibility/2006" xmlns:p15="http://schemas.microsoft.com/office/powerpoint/2012/main">
    <mc:Choice Requires="p15">
      <p:transition spd="slow">
        <p15:prstTrans prst="curtains"/>
      </p:transition>
    </mc:Choice>
    <mc:Fallback xmlns="">
      <p:transition spd="slow">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5" name="Rectangle 4"/>
          <p:cNvSpPr/>
          <p:nvPr/>
        </p:nvSpPr>
        <p:spPr>
          <a:xfrm>
            <a:off x="5724525" y="0"/>
            <a:ext cx="672465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Moon 7">
            <a:extLst>
              <a:ext uri="{FF2B5EF4-FFF2-40B4-BE49-F238E27FC236}">
                <a16:creationId xmlns:a16="http://schemas.microsoft.com/office/drawing/2014/main" id="{B0F00494-02F8-4EB2-BFA6-470260DB1DBA}"/>
              </a:ext>
            </a:extLst>
          </p:cNvPr>
          <p:cNvSpPr/>
          <p:nvPr/>
        </p:nvSpPr>
        <p:spPr>
          <a:xfrm rot="10800000">
            <a:off x="2605900" y="-4170001"/>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8623" y="278187"/>
            <a:ext cx="5111801" cy="6701046"/>
          </a:xfrm>
          <a:prstGeom prst="rect">
            <a:avLst/>
          </a:prstGeom>
        </p:spPr>
      </p:pic>
      <p:sp>
        <p:nvSpPr>
          <p:cNvPr id="6" name="Content Placeholder 2">
            <a:extLst>
              <a:ext uri="{FF2B5EF4-FFF2-40B4-BE49-F238E27FC236}">
                <a16:creationId xmlns:a16="http://schemas.microsoft.com/office/drawing/2014/main" id="{58D9CD23-7A57-4D54-A40F-D5F73A3EC4FB}"/>
              </a:ext>
            </a:extLst>
          </p:cNvPr>
          <p:cNvSpPr txBox="1">
            <a:spLocks/>
          </p:cNvSpPr>
          <p:nvPr/>
        </p:nvSpPr>
        <p:spPr>
          <a:xfrm>
            <a:off x="504826" y="2390775"/>
            <a:ext cx="5038724" cy="34670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dirty="0">
                <a:solidFill>
                  <a:schemeClr val="bg1"/>
                </a:solidFill>
                <a:latin typeface="+mj-lt"/>
              </a:rPr>
              <a:t>IRS Offer in Compromise</a:t>
            </a:r>
          </a:p>
          <a:p>
            <a:endParaRPr lang="en-US" sz="2000" dirty="0">
              <a:solidFill>
                <a:schemeClr val="bg1"/>
              </a:solidFill>
            </a:endParaRPr>
          </a:p>
        </p:txBody>
      </p:sp>
    </p:spTree>
    <p:extLst>
      <p:ext uri="{BB962C8B-B14F-4D97-AF65-F5344CB8AC3E}">
        <p14:creationId xmlns:p14="http://schemas.microsoft.com/office/powerpoint/2010/main" val="889624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5" name="Rectangle 4"/>
          <p:cNvSpPr/>
          <p:nvPr/>
        </p:nvSpPr>
        <p:spPr>
          <a:xfrm>
            <a:off x="5724525" y="0"/>
            <a:ext cx="672465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oon 8">
            <a:extLst>
              <a:ext uri="{FF2B5EF4-FFF2-40B4-BE49-F238E27FC236}">
                <a16:creationId xmlns:a16="http://schemas.microsoft.com/office/drawing/2014/main" id="{32DB7E57-5EF0-40C8-A4CF-8FA036AFFA08}"/>
              </a:ext>
            </a:extLst>
          </p:cNvPr>
          <p:cNvSpPr/>
          <p:nvPr/>
        </p:nvSpPr>
        <p:spPr>
          <a:xfrm rot="10800000">
            <a:off x="2605900" y="-4170001"/>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5410" y="539422"/>
            <a:ext cx="4948579" cy="6109028"/>
          </a:xfrm>
          <a:prstGeom prst="rect">
            <a:avLst/>
          </a:prstGeom>
        </p:spPr>
      </p:pic>
      <p:sp>
        <p:nvSpPr>
          <p:cNvPr id="7" name="Content Placeholder 2">
            <a:extLst>
              <a:ext uri="{FF2B5EF4-FFF2-40B4-BE49-F238E27FC236}">
                <a16:creationId xmlns:a16="http://schemas.microsoft.com/office/drawing/2014/main" id="{BF711218-E754-4535-BB70-0CA318AEC9D6}"/>
              </a:ext>
            </a:extLst>
          </p:cNvPr>
          <p:cNvSpPr txBox="1">
            <a:spLocks/>
          </p:cNvSpPr>
          <p:nvPr/>
        </p:nvSpPr>
        <p:spPr>
          <a:xfrm>
            <a:off x="504826" y="2390775"/>
            <a:ext cx="5038724" cy="34670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dirty="0">
                <a:solidFill>
                  <a:schemeClr val="bg1"/>
                </a:solidFill>
                <a:latin typeface="+mj-lt"/>
              </a:rPr>
              <a:t>IRS Offer in Compromise</a:t>
            </a:r>
          </a:p>
          <a:p>
            <a:endParaRPr lang="en-US" sz="2000" dirty="0">
              <a:solidFill>
                <a:schemeClr val="bg1"/>
              </a:solidFill>
            </a:endParaRPr>
          </a:p>
        </p:txBody>
      </p:sp>
    </p:spTree>
    <p:extLst>
      <p:ext uri="{BB962C8B-B14F-4D97-AF65-F5344CB8AC3E}">
        <p14:creationId xmlns:p14="http://schemas.microsoft.com/office/powerpoint/2010/main" val="292676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Rectangle 2"/>
          <p:cNvSpPr/>
          <p:nvPr/>
        </p:nvSpPr>
        <p:spPr>
          <a:xfrm>
            <a:off x="5724525" y="0"/>
            <a:ext cx="67246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Moon 7">
            <a:extLst>
              <a:ext uri="{FF2B5EF4-FFF2-40B4-BE49-F238E27FC236}">
                <a16:creationId xmlns:a16="http://schemas.microsoft.com/office/drawing/2014/main" id="{76538BE8-2E5E-4FDD-88C5-3A5CAA855AEC}"/>
              </a:ext>
            </a:extLst>
          </p:cNvPr>
          <p:cNvSpPr/>
          <p:nvPr/>
        </p:nvSpPr>
        <p:spPr>
          <a:xfrm rot="10800000">
            <a:off x="2605900" y="-4170001"/>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5203" y="594422"/>
            <a:ext cx="4523244" cy="5863213"/>
          </a:xfrm>
          <a:prstGeom prst="rect">
            <a:avLst/>
          </a:prstGeom>
        </p:spPr>
      </p:pic>
      <p:sp>
        <p:nvSpPr>
          <p:cNvPr id="7" name="Content Placeholder 2">
            <a:extLst>
              <a:ext uri="{FF2B5EF4-FFF2-40B4-BE49-F238E27FC236}">
                <a16:creationId xmlns:a16="http://schemas.microsoft.com/office/drawing/2014/main" id="{E098AF80-31F8-4A74-8E4F-E3937C60AEA1}"/>
              </a:ext>
            </a:extLst>
          </p:cNvPr>
          <p:cNvSpPr txBox="1">
            <a:spLocks/>
          </p:cNvSpPr>
          <p:nvPr/>
        </p:nvSpPr>
        <p:spPr>
          <a:xfrm>
            <a:off x="504826" y="2390775"/>
            <a:ext cx="5038724" cy="34670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dirty="0">
                <a:solidFill>
                  <a:schemeClr val="bg1"/>
                </a:solidFill>
                <a:latin typeface="+mj-lt"/>
              </a:rPr>
              <a:t>IRS Offer in Compromise</a:t>
            </a:r>
          </a:p>
          <a:p>
            <a:endParaRPr lang="en-US" sz="2000" dirty="0">
              <a:solidFill>
                <a:schemeClr val="bg1"/>
              </a:solidFill>
            </a:endParaRPr>
          </a:p>
        </p:txBody>
      </p:sp>
    </p:spTree>
    <p:extLst>
      <p:ext uri="{BB962C8B-B14F-4D97-AF65-F5344CB8AC3E}">
        <p14:creationId xmlns:p14="http://schemas.microsoft.com/office/powerpoint/2010/main" val="2505819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5" name="Rectangle 4"/>
          <p:cNvSpPr/>
          <p:nvPr/>
        </p:nvSpPr>
        <p:spPr>
          <a:xfrm>
            <a:off x="5724525" y="0"/>
            <a:ext cx="67246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oon 8">
            <a:extLst>
              <a:ext uri="{FF2B5EF4-FFF2-40B4-BE49-F238E27FC236}">
                <a16:creationId xmlns:a16="http://schemas.microsoft.com/office/drawing/2014/main" id="{6FD3EF8A-5106-4C40-B297-85AD47231576}"/>
              </a:ext>
            </a:extLst>
          </p:cNvPr>
          <p:cNvSpPr/>
          <p:nvPr/>
        </p:nvSpPr>
        <p:spPr>
          <a:xfrm rot="10800000">
            <a:off x="2605900" y="-4170001"/>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2079" y="681869"/>
            <a:ext cx="4915241" cy="5715058"/>
          </a:xfrm>
          <a:prstGeom prst="rect">
            <a:avLst/>
          </a:prstGeom>
        </p:spPr>
      </p:pic>
      <p:sp>
        <p:nvSpPr>
          <p:cNvPr id="8" name="Content Placeholder 2">
            <a:extLst>
              <a:ext uri="{FF2B5EF4-FFF2-40B4-BE49-F238E27FC236}">
                <a16:creationId xmlns:a16="http://schemas.microsoft.com/office/drawing/2014/main" id="{0ACCC627-D0BE-44EE-B554-5C03F58E8BE4}"/>
              </a:ext>
            </a:extLst>
          </p:cNvPr>
          <p:cNvSpPr txBox="1">
            <a:spLocks/>
          </p:cNvSpPr>
          <p:nvPr/>
        </p:nvSpPr>
        <p:spPr>
          <a:xfrm>
            <a:off x="504826" y="2390775"/>
            <a:ext cx="5038724" cy="34670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dirty="0">
                <a:solidFill>
                  <a:schemeClr val="bg1"/>
                </a:solidFill>
                <a:latin typeface="+mj-lt"/>
              </a:rPr>
              <a:t>IRS Offer in Compromise</a:t>
            </a:r>
          </a:p>
          <a:p>
            <a:endParaRPr lang="en-US" sz="2000" dirty="0">
              <a:solidFill>
                <a:schemeClr val="bg1"/>
              </a:solidFill>
            </a:endParaRPr>
          </a:p>
        </p:txBody>
      </p:sp>
    </p:spTree>
    <p:extLst>
      <p:ext uri="{BB962C8B-B14F-4D97-AF65-F5344CB8AC3E}">
        <p14:creationId xmlns:p14="http://schemas.microsoft.com/office/powerpoint/2010/main" val="2832721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p:cNvSpPr txBox="1"/>
          <p:nvPr/>
        </p:nvSpPr>
        <p:spPr>
          <a:xfrm>
            <a:off x="0" y="0"/>
            <a:ext cx="5687366" cy="6858000"/>
          </a:xfrm>
          <a:prstGeom prst="rect">
            <a:avLst/>
          </a:prstGeom>
          <a:solidFill>
            <a:schemeClr val="accent1">
              <a:lumMod val="75000"/>
            </a:schemeClr>
          </a:solidFill>
        </p:spPr>
        <p:txBody>
          <a:bodyPr vert="horz" lIns="91440" tIns="45720" rIns="91440" bIns="45720" rtlCol="0" anchor="ctr">
            <a:normAutofit/>
          </a:bodyPr>
          <a:lstStyle/>
          <a:p>
            <a:pPr marL="400050">
              <a:lnSpc>
                <a:spcPct val="90000"/>
              </a:lnSpc>
              <a:spcBef>
                <a:spcPct val="0"/>
              </a:spcBef>
            </a:pPr>
            <a:r>
              <a:rPr lang="en-US" sz="4400" dirty="0">
                <a:solidFill>
                  <a:srgbClr val="FFFFFF"/>
                </a:solidFill>
                <a:latin typeface="+mj-lt"/>
                <a:ea typeface="+mj-ea"/>
                <a:cs typeface="+mj-cs"/>
              </a:rPr>
              <a:t>IRS Offer accepted… </a:t>
            </a:r>
          </a:p>
          <a:p>
            <a:pPr marL="400050">
              <a:lnSpc>
                <a:spcPct val="90000"/>
              </a:lnSpc>
              <a:spcBef>
                <a:spcPct val="0"/>
              </a:spcBef>
            </a:pPr>
            <a:r>
              <a:rPr lang="en-US" sz="4400" dirty="0">
                <a:solidFill>
                  <a:srgbClr val="FFFFFF"/>
                </a:solidFill>
                <a:latin typeface="+mj-lt"/>
                <a:ea typeface="+mj-ea"/>
                <a:cs typeface="+mj-cs"/>
              </a:rPr>
              <a:t>and then rejected</a:t>
            </a:r>
          </a:p>
          <a:p>
            <a:pPr marL="400050">
              <a:lnSpc>
                <a:spcPct val="90000"/>
              </a:lnSpc>
              <a:spcBef>
                <a:spcPct val="0"/>
              </a:spcBef>
            </a:pPr>
            <a:r>
              <a:rPr lang="en-US" sz="4400" dirty="0">
                <a:solidFill>
                  <a:srgbClr val="FFFFFF"/>
                </a:solidFill>
                <a:latin typeface="+mj-lt"/>
                <a:ea typeface="+mj-ea"/>
                <a:cs typeface="+mj-cs"/>
              </a:rPr>
              <a:t>for nonpayment</a:t>
            </a:r>
          </a:p>
        </p:txBody>
      </p:sp>
      <p:sp>
        <p:nvSpPr>
          <p:cNvPr id="7" name="Moon 6">
            <a:extLst>
              <a:ext uri="{FF2B5EF4-FFF2-40B4-BE49-F238E27FC236}">
                <a16:creationId xmlns:a16="http://schemas.microsoft.com/office/drawing/2014/main" id="{2EA7C584-BBC4-451B-9B11-C8C1ADCC19DC}"/>
              </a:ext>
            </a:extLst>
          </p:cNvPr>
          <p:cNvSpPr/>
          <p:nvPr/>
        </p:nvSpPr>
        <p:spPr>
          <a:xfrm rot="10800000">
            <a:off x="2605900" y="-4170001"/>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2"/>
          <a:stretch>
            <a:fillRect/>
          </a:stretch>
        </p:blipFill>
        <p:spPr>
          <a:xfrm>
            <a:off x="6414312" y="640080"/>
            <a:ext cx="4435158" cy="5578816"/>
          </a:xfrm>
          <a:prstGeom prst="rect">
            <a:avLst/>
          </a:prstGeom>
        </p:spPr>
      </p:pic>
      <p:sp>
        <p:nvSpPr>
          <p:cNvPr id="3" name="Slide Number Placeholder 2"/>
          <p:cNvSpPr>
            <a:spLocks noGrp="1"/>
          </p:cNvSpPr>
          <p:nvPr>
            <p:ph type="sldNum" sz="quarter" idx="12"/>
          </p:nvPr>
        </p:nvSpPr>
        <p:spPr>
          <a:xfrm>
            <a:off x="10849470" y="6356350"/>
            <a:ext cx="689322" cy="365125"/>
          </a:xfrm>
          <a:noFill/>
        </p:spPr>
        <p:txBody>
          <a:bodyPr vert="horz" lIns="91440" tIns="45720" rIns="91440" bIns="45720" rtlCol="0" anchor="ctr">
            <a:normAutofit/>
          </a:bodyPr>
          <a:lstStyle/>
          <a:p>
            <a:pPr algn="l"/>
            <a:fld id="{68C81B1B-BC7F-4EBD-9AC2-2B2BF5AF0E84}" type="slidenum">
              <a:rPr lang="en-US" smtClean="0"/>
              <a:pPr algn="l"/>
              <a:t>170</a:t>
            </a:fld>
            <a:endParaRPr lang="en-US" dirty="0"/>
          </a:p>
        </p:txBody>
      </p:sp>
    </p:spTree>
    <p:extLst>
      <p:ext uri="{BB962C8B-B14F-4D97-AF65-F5344CB8AC3E}">
        <p14:creationId xmlns:p14="http://schemas.microsoft.com/office/powerpoint/2010/main" val="3762136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11" name="Moon 10">
            <a:extLst>
              <a:ext uri="{FF2B5EF4-FFF2-40B4-BE49-F238E27FC236}">
                <a16:creationId xmlns:a16="http://schemas.microsoft.com/office/drawing/2014/main" id="{DB16BE27-A8CB-41F5-8F1D-6CC3A06F1FA8}"/>
              </a:ext>
            </a:extLst>
          </p:cNvPr>
          <p:cNvSpPr/>
          <p:nvPr/>
        </p:nvSpPr>
        <p:spPr>
          <a:xfrm rot="10800000">
            <a:off x="2605900" y="-4170001"/>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5724525" y="0"/>
            <a:ext cx="67246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2615" y="27083"/>
            <a:ext cx="5194169" cy="6830917"/>
          </a:xfrm>
          <a:prstGeom prst="rect">
            <a:avLst/>
          </a:prstGeom>
        </p:spPr>
      </p:pic>
      <p:sp>
        <p:nvSpPr>
          <p:cNvPr id="8" name="Content Placeholder 2">
            <a:extLst>
              <a:ext uri="{FF2B5EF4-FFF2-40B4-BE49-F238E27FC236}">
                <a16:creationId xmlns:a16="http://schemas.microsoft.com/office/drawing/2014/main" id="{184DF62A-AD30-40FA-A7D3-FEAEFB78A4FA}"/>
              </a:ext>
            </a:extLst>
          </p:cNvPr>
          <p:cNvSpPr txBox="1">
            <a:spLocks/>
          </p:cNvSpPr>
          <p:nvPr/>
        </p:nvSpPr>
        <p:spPr>
          <a:xfrm>
            <a:off x="504826" y="2390775"/>
            <a:ext cx="5038724" cy="34670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dirty="0">
                <a:solidFill>
                  <a:schemeClr val="bg1"/>
                </a:solidFill>
                <a:latin typeface="+mj-lt"/>
              </a:rPr>
              <a:t>California FTB Offer in Compromise</a:t>
            </a:r>
          </a:p>
          <a:p>
            <a:endParaRPr lang="en-US" sz="2000" dirty="0">
              <a:solidFill>
                <a:schemeClr val="bg1"/>
              </a:solidFill>
            </a:endParaRPr>
          </a:p>
        </p:txBody>
      </p:sp>
    </p:spTree>
    <p:extLst>
      <p:ext uri="{BB962C8B-B14F-4D97-AF65-F5344CB8AC3E}">
        <p14:creationId xmlns:p14="http://schemas.microsoft.com/office/powerpoint/2010/main" val="33802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9" name="Moon 8">
            <a:extLst>
              <a:ext uri="{FF2B5EF4-FFF2-40B4-BE49-F238E27FC236}">
                <a16:creationId xmlns:a16="http://schemas.microsoft.com/office/drawing/2014/main" id="{167A6DBB-1979-42EA-91C0-DEFCD56B9CB9}"/>
              </a:ext>
            </a:extLst>
          </p:cNvPr>
          <p:cNvSpPr/>
          <p:nvPr/>
        </p:nvSpPr>
        <p:spPr>
          <a:xfrm rot="10800000">
            <a:off x="2605900" y="-4170001"/>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5724525" y="0"/>
            <a:ext cx="6724650" cy="6871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2675" y="496068"/>
            <a:ext cx="5262825" cy="6871144"/>
          </a:xfrm>
          <a:prstGeom prst="rect">
            <a:avLst/>
          </a:prstGeom>
        </p:spPr>
      </p:pic>
      <p:sp>
        <p:nvSpPr>
          <p:cNvPr id="5" name="Content Placeholder 2"/>
          <p:cNvSpPr txBox="1">
            <a:spLocks/>
          </p:cNvSpPr>
          <p:nvPr/>
        </p:nvSpPr>
        <p:spPr>
          <a:xfrm>
            <a:off x="480750" y="2133600"/>
            <a:ext cx="4748322" cy="48101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dirty="0">
                <a:solidFill>
                  <a:schemeClr val="bg1"/>
                </a:solidFill>
                <a:latin typeface="+mj-lt"/>
              </a:rPr>
              <a:t>CDTFA (sales tax) Offer in Compromise</a:t>
            </a:r>
          </a:p>
          <a:p>
            <a:pPr algn="r"/>
            <a:endParaRPr lang="en-US" sz="2400" dirty="0">
              <a:solidFill>
                <a:schemeClr val="bg1"/>
              </a:solidFill>
            </a:endParaRPr>
          </a:p>
        </p:txBody>
      </p:sp>
    </p:spTree>
    <p:extLst>
      <p:ext uri="{BB962C8B-B14F-4D97-AF65-F5344CB8AC3E}">
        <p14:creationId xmlns:p14="http://schemas.microsoft.com/office/powerpoint/2010/main" val="370335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6" name="Rectangle 5"/>
          <p:cNvSpPr/>
          <p:nvPr/>
        </p:nvSpPr>
        <p:spPr>
          <a:xfrm>
            <a:off x="5724525" y="0"/>
            <a:ext cx="67246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Moon 9">
            <a:extLst>
              <a:ext uri="{FF2B5EF4-FFF2-40B4-BE49-F238E27FC236}">
                <a16:creationId xmlns:a16="http://schemas.microsoft.com/office/drawing/2014/main" id="{BEE240FA-DB28-43E0-AD2C-2FF75D3FA7EC}"/>
              </a:ext>
            </a:extLst>
          </p:cNvPr>
          <p:cNvSpPr/>
          <p:nvPr/>
        </p:nvSpPr>
        <p:spPr>
          <a:xfrm rot="10800000">
            <a:off x="2605900" y="-4170001"/>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7126" y="703171"/>
            <a:ext cx="5001899" cy="5933974"/>
          </a:xfrm>
          <a:prstGeom prst="rect">
            <a:avLst/>
          </a:prstGeom>
        </p:spPr>
      </p:pic>
      <p:sp>
        <p:nvSpPr>
          <p:cNvPr id="8" name="Content Placeholder 2">
            <a:extLst>
              <a:ext uri="{FF2B5EF4-FFF2-40B4-BE49-F238E27FC236}">
                <a16:creationId xmlns:a16="http://schemas.microsoft.com/office/drawing/2014/main" id="{AB1BCC4F-E893-4979-9D5C-8765B6292049}"/>
              </a:ext>
            </a:extLst>
          </p:cNvPr>
          <p:cNvSpPr txBox="1">
            <a:spLocks/>
          </p:cNvSpPr>
          <p:nvPr/>
        </p:nvSpPr>
        <p:spPr>
          <a:xfrm>
            <a:off x="609600" y="2276475"/>
            <a:ext cx="5038724" cy="34670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dirty="0">
                <a:solidFill>
                  <a:schemeClr val="bg1"/>
                </a:solidFill>
                <a:latin typeface="+mj-lt"/>
              </a:rPr>
              <a:t>New York DTF Offer in Compromise</a:t>
            </a:r>
          </a:p>
          <a:p>
            <a:endParaRPr lang="en-US" sz="2000" dirty="0">
              <a:solidFill>
                <a:schemeClr val="bg1"/>
              </a:solidFill>
            </a:endParaRPr>
          </a:p>
        </p:txBody>
      </p:sp>
    </p:spTree>
    <p:extLst>
      <p:ext uri="{BB962C8B-B14F-4D97-AF65-F5344CB8AC3E}">
        <p14:creationId xmlns:p14="http://schemas.microsoft.com/office/powerpoint/2010/main" val="518192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881063" y="2610705"/>
            <a:ext cx="10429875" cy="827820"/>
          </a:xfrm>
        </p:spPr>
        <p:txBody>
          <a:bodyPr>
            <a:noAutofit/>
          </a:bodyPr>
          <a:lstStyle/>
          <a:p>
            <a:pPr marL="0" indent="0" algn="ctr">
              <a:buNone/>
            </a:pPr>
            <a:r>
              <a:rPr lang="en-US" sz="5400" dirty="0">
                <a:solidFill>
                  <a:schemeClr val="bg1"/>
                </a:solidFill>
                <a:latin typeface="+mj-lt"/>
              </a:rPr>
              <a:t>Marketing &amp; Selling </a:t>
            </a:r>
          </a:p>
          <a:p>
            <a:pPr marL="0" indent="0" algn="ctr">
              <a:buNone/>
            </a:pPr>
            <a:r>
              <a:rPr lang="en-US" sz="5400" dirty="0">
                <a:solidFill>
                  <a:schemeClr val="bg1"/>
                </a:solidFill>
                <a:latin typeface="+mj-lt"/>
              </a:rPr>
              <a:t>Professional Services</a:t>
            </a:r>
            <a:endParaRPr lang="en-US" sz="4400" dirty="0">
              <a:solidFill>
                <a:schemeClr val="bg1"/>
              </a:solidFill>
              <a:latin typeface="+mj-lt"/>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174</a:t>
            </a:fld>
            <a:endParaRPr lang="en-US" dirty="0"/>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1783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70704" y="2524125"/>
            <a:ext cx="2450592" cy="1028700"/>
          </a:xfrm>
        </p:spPr>
        <p:txBody>
          <a:bodyPr/>
          <a:lstStyle/>
          <a:p>
            <a:pPr algn="ctr"/>
            <a:r>
              <a:rPr lang="en-US" dirty="0">
                <a:solidFill>
                  <a:schemeClr val="bg1"/>
                </a:solidFill>
              </a:rPr>
              <a:t>Sales</a:t>
            </a:r>
          </a:p>
        </p:txBody>
      </p:sp>
      <p:sp>
        <p:nvSpPr>
          <p:cNvPr id="3" name="Subtitle 2"/>
          <p:cNvSpPr>
            <a:spLocks noGrp="1"/>
          </p:cNvSpPr>
          <p:nvPr>
            <p:ph type="subTitle" idx="1"/>
          </p:nvPr>
        </p:nvSpPr>
        <p:spPr>
          <a:xfrm>
            <a:off x="1261872" y="3552825"/>
            <a:ext cx="9418320" cy="1691640"/>
          </a:xfrm>
        </p:spPr>
        <p:txBody>
          <a:bodyPr>
            <a:normAutofit/>
          </a:bodyPr>
          <a:lstStyle/>
          <a:p>
            <a:pPr algn="ctr"/>
            <a:r>
              <a:rPr lang="en-US" sz="3200" dirty="0">
                <a:solidFill>
                  <a:schemeClr val="bg1"/>
                </a:solidFill>
              </a:rPr>
              <a:t>For Service Professionals</a:t>
            </a:r>
          </a:p>
        </p:txBody>
      </p:sp>
      <p:sp>
        <p:nvSpPr>
          <p:cNvPr id="5" name="Footer Placeholder 4"/>
          <p:cNvSpPr>
            <a:spLocks noGrp="1"/>
          </p:cNvSpPr>
          <p:nvPr>
            <p:ph type="ftr" sz="quarter" idx="11"/>
          </p:nvPr>
        </p:nvSpPr>
        <p:spPr>
          <a:xfrm>
            <a:off x="272416" y="6286499"/>
            <a:ext cx="3581400" cy="365125"/>
          </a:xfrm>
        </p:spPr>
        <p:txBody>
          <a:bodyPr/>
          <a:lstStyle/>
          <a:p>
            <a:r>
              <a:rPr lang="en-US" dirty="0"/>
              <a:t>www.taxresolutioninstitute.org</a:t>
            </a:r>
          </a:p>
        </p:txBody>
      </p:sp>
      <p:sp>
        <p:nvSpPr>
          <p:cNvPr id="6" name="Title 1"/>
          <p:cNvSpPr txBox="1">
            <a:spLocks/>
          </p:cNvSpPr>
          <p:nvPr/>
        </p:nvSpPr>
        <p:spPr>
          <a:xfrm>
            <a:off x="137786" y="734730"/>
            <a:ext cx="2450592" cy="102870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7200" kern="1200" spc="-50" baseline="0">
                <a:solidFill>
                  <a:schemeClr val="tx1"/>
                </a:solidFill>
                <a:latin typeface="+mj-lt"/>
                <a:ea typeface="+mj-ea"/>
                <a:cs typeface="+mj-cs"/>
              </a:defRPr>
            </a:lvl1pPr>
          </a:lstStyle>
          <a:p>
            <a:pPr algn="ctr"/>
            <a:r>
              <a:rPr lang="en-US" b="1" dirty="0">
                <a:ln w="12700">
                  <a:solidFill>
                    <a:schemeClr val="bg1"/>
                  </a:solidFill>
                </a:ln>
                <a:solidFill>
                  <a:schemeClr val="bg1"/>
                </a:solidFill>
                <a:latin typeface="Times New Roman" panose="02020603050405020304" pitchFamily="18" charset="0"/>
                <a:cs typeface="Times New Roman" panose="02020603050405020304" pitchFamily="18" charset="0"/>
              </a:rPr>
              <a:t>TRI</a:t>
            </a:r>
          </a:p>
        </p:txBody>
      </p:sp>
    </p:spTree>
    <p:extLst>
      <p:ext uri="{BB962C8B-B14F-4D97-AF65-F5344CB8AC3E}">
        <p14:creationId xmlns:p14="http://schemas.microsoft.com/office/powerpoint/2010/main" val="171675819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1834" y="968026"/>
            <a:ext cx="13112523" cy="1325563"/>
          </a:xfrm>
        </p:spPr>
        <p:txBody>
          <a:bodyPr>
            <a:normAutofit/>
          </a:bodyPr>
          <a:lstStyle/>
          <a:p>
            <a:r>
              <a:rPr lang="en-US" sz="4000" dirty="0">
                <a:solidFill>
                  <a:schemeClr val="bg1"/>
                </a:solidFill>
              </a:rPr>
              <a:t>I’m a service professional, why do I need help selling?</a:t>
            </a:r>
          </a:p>
        </p:txBody>
      </p:sp>
      <p:sp>
        <p:nvSpPr>
          <p:cNvPr id="7" name="Content Placeholder 2"/>
          <p:cNvSpPr txBox="1">
            <a:spLocks/>
          </p:cNvSpPr>
          <p:nvPr/>
        </p:nvSpPr>
        <p:spPr>
          <a:xfrm>
            <a:off x="412559" y="2072525"/>
            <a:ext cx="11203336" cy="3336593"/>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915988" indent="-571500">
              <a:tabLst>
                <a:tab pos="741363" algn="l"/>
              </a:tabLst>
            </a:pPr>
            <a:r>
              <a:rPr lang="en-US" sz="4000" dirty="0">
                <a:solidFill>
                  <a:schemeClr val="bg1"/>
                </a:solidFill>
              </a:rPr>
              <a:t>Everyone sells themselves in one way or another</a:t>
            </a:r>
          </a:p>
          <a:p>
            <a:pPr marL="915988" indent="-571500">
              <a:tabLst>
                <a:tab pos="741363" algn="l"/>
              </a:tabLst>
            </a:pPr>
            <a:r>
              <a:rPr lang="en-US" sz="4000" dirty="0">
                <a:solidFill>
                  <a:schemeClr val="bg1"/>
                </a:solidFill>
              </a:rPr>
              <a:t>Rainmakers and other professionals waste way too much time selling to unqualified prospects</a:t>
            </a:r>
          </a:p>
          <a:p>
            <a:pPr marL="915988" indent="-571500">
              <a:tabLst>
                <a:tab pos="741363" algn="l"/>
              </a:tabLst>
            </a:pPr>
            <a:r>
              <a:rPr lang="en-US" sz="4000" dirty="0">
                <a:solidFill>
                  <a:schemeClr val="bg1"/>
                </a:solidFill>
              </a:rPr>
              <a:t>If you sell properly, you will increase firm revenue and become a hero</a:t>
            </a:r>
          </a:p>
        </p:txBody>
      </p:sp>
    </p:spTree>
    <p:extLst>
      <p:ext uri="{BB962C8B-B14F-4D97-AF65-F5344CB8AC3E}">
        <p14:creationId xmlns:p14="http://schemas.microsoft.com/office/powerpoint/2010/main" val="285343001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a:xfrm>
            <a:off x="289512" y="809494"/>
            <a:ext cx="11326382" cy="3416217"/>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112713" indent="0">
              <a:spcBef>
                <a:spcPts val="600"/>
              </a:spcBef>
              <a:buNone/>
            </a:pPr>
            <a:r>
              <a:rPr lang="en-US" sz="4200" dirty="0">
                <a:solidFill>
                  <a:srgbClr val="FFFF00"/>
                </a:solidFill>
              </a:rPr>
              <a:t>Why is the </a:t>
            </a:r>
            <a:r>
              <a:rPr lang="en-US" sz="4400" dirty="0">
                <a:solidFill>
                  <a:srgbClr val="FFFF00"/>
                </a:solidFill>
              </a:rPr>
              <a:t>TRI </a:t>
            </a:r>
            <a:r>
              <a:rPr lang="en-US" sz="4400" b="1" dirty="0">
                <a:solidFill>
                  <a:srgbClr val="FFFF00"/>
                </a:solidFill>
              </a:rPr>
              <a:t>Ultimate Professional’s System</a:t>
            </a:r>
            <a:r>
              <a:rPr lang="en-US" sz="4400" b="1" baseline="30000" dirty="0">
                <a:solidFill>
                  <a:srgbClr val="FFFF00"/>
                </a:solidFill>
              </a:rPr>
              <a:t>TM </a:t>
            </a:r>
            <a:r>
              <a:rPr lang="en-US" sz="4200" dirty="0">
                <a:solidFill>
                  <a:srgbClr val="FFFF00"/>
                </a:solidFill>
              </a:rPr>
              <a:t>right for you?</a:t>
            </a:r>
          </a:p>
          <a:p>
            <a:pPr marL="112713" indent="0">
              <a:spcBef>
                <a:spcPts val="600"/>
              </a:spcBef>
              <a:buNone/>
            </a:pPr>
            <a:endParaRPr lang="en-US" sz="1800" dirty="0">
              <a:solidFill>
                <a:srgbClr val="FFFF00"/>
              </a:solidFill>
            </a:endParaRPr>
          </a:p>
          <a:p>
            <a:pPr marL="1431925" indent="-396875">
              <a:spcBef>
                <a:spcPts val="600"/>
              </a:spcBef>
            </a:pPr>
            <a:r>
              <a:rPr lang="en-US" sz="4200" dirty="0">
                <a:solidFill>
                  <a:schemeClr val="bg1"/>
                </a:solidFill>
              </a:rPr>
              <a:t>Easy to use</a:t>
            </a:r>
          </a:p>
          <a:p>
            <a:pPr marL="1431925" indent="-396875">
              <a:spcBef>
                <a:spcPts val="600"/>
              </a:spcBef>
            </a:pPr>
            <a:r>
              <a:rPr lang="en-US" sz="4200" dirty="0">
                <a:solidFill>
                  <a:schemeClr val="bg1"/>
                </a:solidFill>
              </a:rPr>
              <a:t>Provides immediate results</a:t>
            </a:r>
          </a:p>
          <a:p>
            <a:pPr marL="1431925" indent="-396875"/>
            <a:r>
              <a:rPr lang="en-US" sz="4200" dirty="0">
                <a:solidFill>
                  <a:schemeClr val="bg1"/>
                </a:solidFill>
              </a:rPr>
              <a:t>Allows you to invest a minimum amount of time and money</a:t>
            </a:r>
          </a:p>
          <a:p>
            <a:pPr marL="1431925" indent="-396875"/>
            <a:endParaRPr lang="en-US" sz="4200" dirty="0">
              <a:solidFill>
                <a:srgbClr val="FFFF00"/>
              </a:solidFill>
            </a:endParaRPr>
          </a:p>
          <a:p>
            <a:pPr marL="112713" indent="0">
              <a:buNone/>
            </a:pPr>
            <a:endParaRPr lang="en-US" sz="4800" dirty="0">
              <a:solidFill>
                <a:srgbClr val="FFFF00"/>
              </a:solidFill>
            </a:endParaRPr>
          </a:p>
        </p:txBody>
      </p:sp>
    </p:spTree>
    <p:extLst>
      <p:ext uri="{BB962C8B-B14F-4D97-AF65-F5344CB8AC3E}">
        <p14:creationId xmlns:p14="http://schemas.microsoft.com/office/powerpoint/2010/main" val="210729331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a:xfrm>
            <a:off x="1223818" y="1908456"/>
            <a:ext cx="9744364" cy="1543204"/>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a:buNone/>
            </a:pPr>
            <a:r>
              <a:rPr lang="en-US" sz="4400" i="1" dirty="0">
                <a:solidFill>
                  <a:schemeClr val="bg1"/>
                </a:solidFill>
              </a:rPr>
              <a:t>again…</a:t>
            </a:r>
          </a:p>
          <a:p>
            <a:pPr marL="0" indent="0" algn="ctr">
              <a:buNone/>
            </a:pPr>
            <a:r>
              <a:rPr lang="en-US" sz="8000" dirty="0">
                <a:solidFill>
                  <a:schemeClr val="bg1"/>
                </a:solidFill>
              </a:rPr>
              <a:t>YOU NEED A SYSTEM</a:t>
            </a:r>
          </a:p>
          <a:p>
            <a:pPr marL="0" indent="0" algn="ctr">
              <a:buNone/>
            </a:pPr>
            <a:r>
              <a:rPr lang="en-US" sz="4400" i="1" dirty="0">
                <a:solidFill>
                  <a:schemeClr val="bg1"/>
                </a:solidFill>
              </a:rPr>
              <a:t>(if you can measure it…you can control it)</a:t>
            </a:r>
          </a:p>
        </p:txBody>
      </p:sp>
    </p:spTree>
    <p:extLst>
      <p:ext uri="{BB962C8B-B14F-4D97-AF65-F5344CB8AC3E}">
        <p14:creationId xmlns:p14="http://schemas.microsoft.com/office/powerpoint/2010/main" val="415096049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a:xfrm>
            <a:off x="1253424" y="2104758"/>
            <a:ext cx="10663922" cy="4616717"/>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lvl="0">
              <a:spcBef>
                <a:spcPts val="1800"/>
              </a:spcBef>
            </a:pPr>
            <a:r>
              <a:rPr lang="en-US" sz="3200" dirty="0">
                <a:solidFill>
                  <a:schemeClr val="bg1"/>
                </a:solidFill>
                <a:effectLst/>
              </a:rPr>
              <a:t>Increase in close rates year-over-year for 7 years running</a:t>
            </a:r>
          </a:p>
          <a:p>
            <a:pPr lvl="0">
              <a:spcBef>
                <a:spcPts val="1800"/>
              </a:spcBef>
            </a:pPr>
            <a:r>
              <a:rPr lang="en-US" sz="3200" dirty="0">
                <a:solidFill>
                  <a:schemeClr val="bg1"/>
                </a:solidFill>
                <a:effectLst/>
              </a:rPr>
              <a:t>Reduction of average time selling from 54 minutes to 22 minutes per prospect (including closed sales)</a:t>
            </a:r>
          </a:p>
          <a:p>
            <a:pPr lvl="0">
              <a:spcBef>
                <a:spcPts val="1800"/>
              </a:spcBef>
            </a:pPr>
            <a:r>
              <a:rPr lang="en-US" sz="3200" dirty="0">
                <a:solidFill>
                  <a:schemeClr val="bg1"/>
                </a:solidFill>
                <a:effectLst/>
              </a:rPr>
              <a:t>Sales staff morale is up substantially</a:t>
            </a:r>
          </a:p>
          <a:p>
            <a:pPr lvl="0">
              <a:spcBef>
                <a:spcPts val="1800"/>
              </a:spcBef>
            </a:pPr>
            <a:r>
              <a:rPr lang="en-US" sz="3200" dirty="0">
                <a:solidFill>
                  <a:schemeClr val="bg1"/>
                </a:solidFill>
                <a:effectLst/>
              </a:rPr>
              <a:t>Revenue has increased by 23.8% on an average annual basis</a:t>
            </a:r>
          </a:p>
        </p:txBody>
      </p:sp>
      <p:sp>
        <p:nvSpPr>
          <p:cNvPr id="3" name="Footer Placeholder 2"/>
          <p:cNvSpPr>
            <a:spLocks noGrp="1"/>
          </p:cNvSpPr>
          <p:nvPr>
            <p:ph type="ftr" sz="quarter" idx="11"/>
          </p:nvPr>
        </p:nvSpPr>
        <p:spPr/>
        <p:txBody>
          <a:bodyPr/>
          <a:lstStyle/>
          <a:p>
            <a:r>
              <a:rPr lang="en-US" dirty="0"/>
              <a:t>www.taxresolutioninstitute.org</a:t>
            </a:r>
          </a:p>
        </p:txBody>
      </p:sp>
      <p:sp>
        <p:nvSpPr>
          <p:cNvPr id="4" name="Slide Number Placeholder 3"/>
          <p:cNvSpPr>
            <a:spLocks noGrp="1"/>
          </p:cNvSpPr>
          <p:nvPr>
            <p:ph type="sldNum" sz="quarter" idx="12"/>
          </p:nvPr>
        </p:nvSpPr>
        <p:spPr/>
        <p:txBody>
          <a:bodyPr>
            <a:normAutofit/>
          </a:bodyPr>
          <a:lstStyle/>
          <a:p>
            <a:fld id="{6D22F896-40B5-4ADD-8801-0D06FADFA095}" type="slidenum">
              <a:rPr lang="en-US" smtClean="0"/>
              <a:pPr/>
              <a:t>179</a:t>
            </a:fld>
            <a:endParaRPr lang="en-US" dirty="0"/>
          </a:p>
        </p:txBody>
      </p:sp>
      <p:sp>
        <p:nvSpPr>
          <p:cNvPr id="11" name="Title 1">
            <a:extLst>
              <a:ext uri="{FF2B5EF4-FFF2-40B4-BE49-F238E27FC236}">
                <a16:creationId xmlns:a16="http://schemas.microsoft.com/office/drawing/2014/main" id="{3F7D15A5-EE7A-4C70-9D25-3A61F2606397}"/>
              </a:ext>
            </a:extLst>
          </p:cNvPr>
          <p:cNvSpPr txBox="1">
            <a:spLocks/>
          </p:cNvSpPr>
          <p:nvPr/>
        </p:nvSpPr>
        <p:spPr>
          <a:xfrm>
            <a:off x="280880" y="831716"/>
            <a:ext cx="10353761" cy="1278438"/>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FFF00"/>
                </a:solidFill>
              </a:rPr>
              <a:t>The TRI “Ultimate Professional’s System</a:t>
            </a:r>
            <a:r>
              <a:rPr lang="en-US" baseline="30000" dirty="0">
                <a:solidFill>
                  <a:srgbClr val="FFFF00"/>
                </a:solidFill>
              </a:rPr>
              <a:t>TM </a:t>
            </a:r>
            <a:r>
              <a:rPr lang="en-US" dirty="0">
                <a:solidFill>
                  <a:srgbClr val="FFFF00"/>
                </a:solidFill>
              </a:rPr>
              <a:t>   was born from TRI’s Marketing Success</a:t>
            </a:r>
          </a:p>
        </p:txBody>
      </p:sp>
    </p:spTree>
    <p:extLst>
      <p:ext uri="{BB962C8B-B14F-4D97-AF65-F5344CB8AC3E}">
        <p14:creationId xmlns:p14="http://schemas.microsoft.com/office/powerpoint/2010/main" val="2391781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2773" y="779668"/>
            <a:ext cx="10106686" cy="1177290"/>
          </a:xfrm>
        </p:spPr>
        <p:txBody>
          <a:bodyPr>
            <a:normAutofit fontScale="90000"/>
          </a:bodyPr>
          <a:lstStyle/>
          <a:p>
            <a:r>
              <a:rPr lang="en-US" dirty="0">
                <a:solidFill>
                  <a:srgbClr val="FFFF00"/>
                </a:solidFill>
              </a:rPr>
              <a:t>Your Success Using the TRI Ultimate Professional's System</a:t>
            </a:r>
            <a:r>
              <a:rPr lang="en-US" baseline="30000" dirty="0">
                <a:solidFill>
                  <a:srgbClr val="FFFF00"/>
                </a:solidFill>
              </a:rPr>
              <a:t>TM</a:t>
            </a:r>
            <a:r>
              <a:rPr lang="en-US" dirty="0">
                <a:solidFill>
                  <a:srgbClr val="FFFF00"/>
                </a:solidFill>
              </a:rPr>
              <a:t> gets you…</a:t>
            </a:r>
          </a:p>
        </p:txBody>
      </p:sp>
      <p:sp>
        <p:nvSpPr>
          <p:cNvPr id="7" name="Content Placeholder 2"/>
          <p:cNvSpPr txBox="1">
            <a:spLocks/>
          </p:cNvSpPr>
          <p:nvPr/>
        </p:nvSpPr>
        <p:spPr>
          <a:xfrm>
            <a:off x="1567683" y="2104758"/>
            <a:ext cx="8116866" cy="4616717"/>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lvl="0">
              <a:spcBef>
                <a:spcPts val="1800"/>
              </a:spcBef>
            </a:pPr>
            <a:r>
              <a:rPr lang="en-US" sz="3200" dirty="0">
                <a:solidFill>
                  <a:schemeClr val="bg1"/>
                </a:solidFill>
                <a:effectLst/>
              </a:rPr>
              <a:t>More Clients</a:t>
            </a:r>
          </a:p>
          <a:p>
            <a:pPr lvl="0">
              <a:spcBef>
                <a:spcPts val="1800"/>
              </a:spcBef>
            </a:pPr>
            <a:r>
              <a:rPr lang="en-US" sz="3200" dirty="0">
                <a:solidFill>
                  <a:schemeClr val="bg1"/>
                </a:solidFill>
                <a:effectLst/>
              </a:rPr>
              <a:t>Higher fees/revenue</a:t>
            </a:r>
          </a:p>
          <a:p>
            <a:pPr lvl="0">
              <a:spcBef>
                <a:spcPts val="1800"/>
              </a:spcBef>
            </a:pPr>
            <a:r>
              <a:rPr lang="en-US" sz="3200" dirty="0">
                <a:solidFill>
                  <a:schemeClr val="bg1"/>
                </a:solidFill>
                <a:effectLst/>
              </a:rPr>
              <a:t>Steady stream of business</a:t>
            </a:r>
          </a:p>
          <a:p>
            <a:pPr lvl="0">
              <a:spcBef>
                <a:spcPts val="1800"/>
              </a:spcBef>
            </a:pPr>
            <a:r>
              <a:rPr lang="en-US" sz="3200" dirty="0">
                <a:solidFill>
                  <a:schemeClr val="bg1"/>
                </a:solidFill>
                <a:effectLst/>
              </a:rPr>
              <a:t>More time billing…less time selling</a:t>
            </a:r>
          </a:p>
          <a:p>
            <a:pPr lvl="0">
              <a:spcBef>
                <a:spcPts val="1800"/>
              </a:spcBef>
            </a:pPr>
            <a:r>
              <a:rPr lang="en-US" sz="3200" dirty="0">
                <a:solidFill>
                  <a:schemeClr val="bg1"/>
                </a:solidFill>
                <a:effectLst/>
              </a:rPr>
              <a:t>100% MONEYBACK GUARANTEE</a:t>
            </a:r>
          </a:p>
        </p:txBody>
      </p:sp>
      <p:sp>
        <p:nvSpPr>
          <p:cNvPr id="3" name="Footer Placeholder 2"/>
          <p:cNvSpPr>
            <a:spLocks noGrp="1"/>
          </p:cNvSpPr>
          <p:nvPr>
            <p:ph type="ftr" sz="quarter" idx="11"/>
          </p:nvPr>
        </p:nvSpPr>
        <p:spPr/>
        <p:txBody>
          <a:bodyPr/>
          <a:lstStyle/>
          <a:p>
            <a:r>
              <a:rPr lang="en-US" dirty="0"/>
              <a:t>www.taxresolutioninstitute.org</a:t>
            </a:r>
          </a:p>
        </p:txBody>
      </p:sp>
      <p:sp>
        <p:nvSpPr>
          <p:cNvPr id="4" name="Slide Number Placeholder 3"/>
          <p:cNvSpPr>
            <a:spLocks noGrp="1"/>
          </p:cNvSpPr>
          <p:nvPr>
            <p:ph type="sldNum" sz="quarter" idx="12"/>
          </p:nvPr>
        </p:nvSpPr>
        <p:spPr/>
        <p:txBody>
          <a:bodyPr>
            <a:normAutofit/>
          </a:bodyPr>
          <a:lstStyle/>
          <a:p>
            <a:fld id="{6D22F896-40B5-4ADD-8801-0D06FADFA095}" type="slidenum">
              <a:rPr lang="en-US" smtClean="0"/>
              <a:pPr/>
              <a:t>180</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2589" y="2069960"/>
            <a:ext cx="2520626" cy="31904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81299326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49747" y="2821709"/>
            <a:ext cx="7692506" cy="1038225"/>
          </a:xfrm>
        </p:spPr>
        <p:txBody>
          <a:bodyPr>
            <a:normAutofit fontScale="90000"/>
          </a:bodyPr>
          <a:lstStyle/>
          <a:p>
            <a:pPr algn="ctr"/>
            <a:br>
              <a:rPr lang="en-US" dirty="0">
                <a:solidFill>
                  <a:schemeClr val="bg1"/>
                </a:solidFill>
                <a:cs typeface="Arial" panose="020B0604020202020204" pitchFamily="34" charset="0"/>
              </a:rPr>
            </a:br>
            <a:r>
              <a:rPr lang="en-US" dirty="0">
                <a:solidFill>
                  <a:schemeClr val="bg1"/>
                </a:solidFill>
                <a:cs typeface="Arial" panose="020B0604020202020204" pitchFamily="34" charset="0"/>
              </a:rPr>
              <a:t>Work smarter…not harder</a:t>
            </a:r>
            <a:br>
              <a:rPr lang="en-US" dirty="0">
                <a:solidFill>
                  <a:schemeClr val="bg1"/>
                </a:solidFill>
                <a:cs typeface="Arial" panose="020B0604020202020204" pitchFamily="34" charset="0"/>
              </a:rPr>
            </a:br>
            <a:endParaRPr lang="en-US" sz="1800" i="1" dirty="0">
              <a:solidFill>
                <a:schemeClr val="bg1"/>
              </a:solidFill>
              <a:cs typeface="Arial" panose="020B0604020202020204" pitchFamily="34" charset="0"/>
            </a:endParaRPr>
          </a:p>
        </p:txBody>
      </p:sp>
      <p:sp>
        <p:nvSpPr>
          <p:cNvPr id="5" name="TextBox 4"/>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341279575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FE68E2E3-F9F4-4AF5-B768-6B8DF9A8BD3F}"/>
              </a:ext>
            </a:extLst>
          </p:cNvPr>
          <p:cNvGrpSpPr/>
          <p:nvPr/>
        </p:nvGrpSpPr>
        <p:grpSpPr>
          <a:xfrm>
            <a:off x="1628093" y="1225899"/>
            <a:ext cx="8596210" cy="5052258"/>
            <a:chOff x="1427126" y="1266093"/>
            <a:chExt cx="8596210" cy="5052258"/>
          </a:xfrm>
        </p:grpSpPr>
        <p:sp>
          <p:nvSpPr>
            <p:cNvPr id="15" name="Rectangle 14">
              <a:extLst>
                <a:ext uri="{FF2B5EF4-FFF2-40B4-BE49-F238E27FC236}">
                  <a16:creationId xmlns:a16="http://schemas.microsoft.com/office/drawing/2014/main" id="{6AB659EC-D560-4340-9CDC-498EAB8551F5}"/>
                </a:ext>
              </a:extLst>
            </p:cNvPr>
            <p:cNvSpPr/>
            <p:nvPr/>
          </p:nvSpPr>
          <p:spPr>
            <a:xfrm>
              <a:off x="1427127" y="1967012"/>
              <a:ext cx="8596209" cy="4351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D908B5E3-FEB9-4481-809A-5C2EEAD5B34D}"/>
                </a:ext>
              </a:extLst>
            </p:cNvPr>
            <p:cNvGrpSpPr/>
            <p:nvPr/>
          </p:nvGrpSpPr>
          <p:grpSpPr>
            <a:xfrm>
              <a:off x="1427126" y="1266093"/>
              <a:ext cx="8596210" cy="5052258"/>
              <a:chOff x="1015143" y="1004835"/>
              <a:chExt cx="8596210" cy="5052258"/>
            </a:xfrm>
          </p:grpSpPr>
          <p:pic>
            <p:nvPicPr>
              <p:cNvPr id="14" name="Picture 13">
                <a:extLst>
                  <a:ext uri="{FF2B5EF4-FFF2-40B4-BE49-F238E27FC236}">
                    <a16:creationId xmlns:a16="http://schemas.microsoft.com/office/drawing/2014/main" id="{04E7871D-1930-493A-8DD6-A5F521984FDE}"/>
                  </a:ext>
                </a:extLst>
              </p:cNvPr>
              <p:cNvPicPr>
                <a:picLocks noChangeAspect="1"/>
              </p:cNvPicPr>
              <p:nvPr/>
            </p:nvPicPr>
            <p:blipFill>
              <a:blip r:embed="rId2"/>
              <a:stretch>
                <a:fillRect/>
              </a:stretch>
            </p:blipFill>
            <p:spPr>
              <a:xfrm>
                <a:off x="1015144" y="1004835"/>
                <a:ext cx="8596209" cy="4231467"/>
              </a:xfrm>
              <a:prstGeom prst="rect">
                <a:avLst/>
              </a:prstGeom>
            </p:spPr>
          </p:pic>
          <p:sp>
            <p:nvSpPr>
              <p:cNvPr id="18" name="Rectangle 17">
                <a:extLst>
                  <a:ext uri="{FF2B5EF4-FFF2-40B4-BE49-F238E27FC236}">
                    <a16:creationId xmlns:a16="http://schemas.microsoft.com/office/drawing/2014/main" id="{2605439F-D770-4E34-973C-B1861BAB5156}"/>
                  </a:ext>
                </a:extLst>
              </p:cNvPr>
              <p:cNvSpPr/>
              <p:nvPr/>
            </p:nvSpPr>
            <p:spPr>
              <a:xfrm>
                <a:off x="1015143" y="4220309"/>
                <a:ext cx="5490834" cy="18367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sz="1400" dirty="0">
                  <a:solidFill>
                    <a:schemeClr val="tx1">
                      <a:lumMod val="75000"/>
                      <a:lumOff val="25000"/>
                    </a:schemeClr>
                  </a:solidFill>
                </a:endParaRPr>
              </a:p>
            </p:txBody>
          </p:sp>
          <p:sp>
            <p:nvSpPr>
              <p:cNvPr id="16" name="Rectangle 15">
                <a:extLst>
                  <a:ext uri="{FF2B5EF4-FFF2-40B4-BE49-F238E27FC236}">
                    <a16:creationId xmlns:a16="http://schemas.microsoft.com/office/drawing/2014/main" id="{98238E61-8AC2-444C-BA04-EF43AF602473}"/>
                  </a:ext>
                </a:extLst>
              </p:cNvPr>
              <p:cNvSpPr/>
              <p:nvPr/>
            </p:nvSpPr>
            <p:spPr>
              <a:xfrm>
                <a:off x="1165609" y="4377230"/>
                <a:ext cx="5446205" cy="16798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en-US" sz="1400" dirty="0">
                    <a:solidFill>
                      <a:schemeClr val="tx1">
                        <a:lumMod val="75000"/>
                        <a:lumOff val="25000"/>
                      </a:schemeClr>
                    </a:solidFill>
                  </a:rPr>
                  <a:t>Charge up to 2 times your normal rate</a:t>
                </a:r>
              </a:p>
              <a:p>
                <a:pPr marL="285750" lvl="0" indent="-285750">
                  <a:buFont typeface="Arial" panose="020B0604020202020204" pitchFamily="34" charset="0"/>
                  <a:buChar char="•"/>
                </a:pPr>
                <a:r>
                  <a:rPr lang="en-US" sz="1400" dirty="0">
                    <a:solidFill>
                      <a:schemeClr val="tx1">
                        <a:lumMod val="75000"/>
                        <a:lumOff val="25000"/>
                      </a:schemeClr>
                    </a:solidFill>
                  </a:rPr>
                  <a:t>Keep busy all year long</a:t>
                </a:r>
              </a:p>
              <a:p>
                <a:pPr marL="285750" lvl="0" indent="-285750">
                  <a:buFont typeface="Arial" panose="020B0604020202020204" pitchFamily="34" charset="0"/>
                  <a:buChar char="•"/>
                </a:pPr>
                <a:r>
                  <a:rPr lang="en-US" sz="1400" dirty="0">
                    <a:solidFill>
                      <a:schemeClr val="tx1">
                        <a:lumMod val="75000"/>
                        <a:lumOff val="25000"/>
                      </a:schemeClr>
                    </a:solidFill>
                  </a:rPr>
                  <a:t>Solve even the most complex tax collection problems with our VIP Program</a:t>
                </a:r>
                <a:r>
                  <a:rPr lang="en-US" sz="1400" baseline="30000" dirty="0">
                    <a:solidFill>
                      <a:schemeClr val="tx1">
                        <a:lumMod val="75000"/>
                        <a:lumOff val="25000"/>
                      </a:schemeClr>
                    </a:solidFill>
                  </a:rPr>
                  <a:t>TM</a:t>
                </a:r>
              </a:p>
              <a:p>
                <a:pPr marL="285750" lvl="0" indent="-285750">
                  <a:buFont typeface="Arial" panose="020B0604020202020204" pitchFamily="34" charset="0"/>
                  <a:buChar char="•"/>
                </a:pPr>
                <a:r>
                  <a:rPr lang="en-US" sz="1400" dirty="0">
                    <a:solidFill>
                      <a:schemeClr val="tx1">
                        <a:lumMod val="75000"/>
                        <a:lumOff val="25000"/>
                      </a:schemeClr>
                    </a:solidFill>
                  </a:rPr>
                  <a:t>Find clients without spending too much time or too much money</a:t>
                </a:r>
              </a:p>
              <a:p>
                <a:pPr marL="285750" lvl="0" indent="-285750">
                  <a:buFont typeface="Arial" panose="020B0604020202020204" pitchFamily="34" charset="0"/>
                  <a:buChar char="•"/>
                </a:pPr>
                <a:r>
                  <a:rPr lang="en-US" sz="1400" dirty="0">
                    <a:solidFill>
                      <a:schemeClr val="tx1">
                        <a:lumMod val="75000"/>
                        <a:lumOff val="25000"/>
                      </a:schemeClr>
                    </a:solidFill>
                  </a:rPr>
                  <a:t>Close a deal with little to no effort</a:t>
                </a:r>
              </a:p>
              <a:p>
                <a:pPr marL="285750" indent="-285750" algn="ctr">
                  <a:buFont typeface="Arial" panose="020B0604020202020204" pitchFamily="34" charset="0"/>
                  <a:buChar char="•"/>
                </a:pPr>
                <a:endParaRPr lang="en-US" sz="1400" dirty="0">
                  <a:solidFill>
                    <a:schemeClr val="tx1">
                      <a:lumMod val="75000"/>
                      <a:lumOff val="25000"/>
                    </a:schemeClr>
                  </a:solidFill>
                </a:endParaRPr>
              </a:p>
            </p:txBody>
          </p:sp>
          <p:sp>
            <p:nvSpPr>
              <p:cNvPr id="11" name="TextBox 10"/>
              <p:cNvSpPr txBox="1"/>
              <p:nvPr/>
            </p:nvSpPr>
            <p:spPr>
              <a:xfrm>
                <a:off x="6838785" y="5292754"/>
                <a:ext cx="2772568" cy="707886"/>
              </a:xfrm>
              <a:prstGeom prst="rect">
                <a:avLst/>
              </a:prstGeom>
              <a:solidFill>
                <a:schemeClr val="bg1"/>
              </a:solidFill>
            </p:spPr>
            <p:txBody>
              <a:bodyPr wrap="square" rtlCol="0">
                <a:spAutoFit/>
              </a:bodyPr>
              <a:lstStyle/>
              <a:p>
                <a:pPr algn="ctr"/>
                <a:r>
                  <a:rPr lang="en-US" sz="4000" dirty="0">
                    <a:solidFill>
                      <a:schemeClr val="tx1">
                        <a:lumMod val="75000"/>
                        <a:lumOff val="25000"/>
                      </a:schemeClr>
                    </a:solidFill>
                    <a:latin typeface="Arial Black" panose="020B0A04020102020204" pitchFamily="34" charset="0"/>
                  </a:rPr>
                  <a:t>$</a:t>
                </a:r>
                <a:r>
                  <a:rPr lang="en-US" sz="3200" dirty="0">
                    <a:solidFill>
                      <a:schemeClr val="tx1">
                        <a:lumMod val="75000"/>
                        <a:lumOff val="25000"/>
                      </a:schemeClr>
                    </a:solidFill>
                    <a:latin typeface="Arial Black" panose="020B0A04020102020204" pitchFamily="34" charset="0"/>
                  </a:rPr>
                  <a:t>3,000.00</a:t>
                </a:r>
              </a:p>
            </p:txBody>
          </p:sp>
        </p:grpSp>
      </p:grpSp>
      <p:sp>
        <p:nvSpPr>
          <p:cNvPr id="12" name="Title 1">
            <a:extLst>
              <a:ext uri="{FF2B5EF4-FFF2-40B4-BE49-F238E27FC236}">
                <a16:creationId xmlns:a16="http://schemas.microsoft.com/office/drawing/2014/main" id="{9577A8A7-B79E-4D15-8907-1CBFBFF140E8}"/>
              </a:ext>
            </a:extLst>
          </p:cNvPr>
          <p:cNvSpPr txBox="1">
            <a:spLocks/>
          </p:cNvSpPr>
          <p:nvPr/>
        </p:nvSpPr>
        <p:spPr>
          <a:xfrm>
            <a:off x="-1646447" y="297406"/>
            <a:ext cx="13503501" cy="92849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dirty="0">
                <a:solidFill>
                  <a:schemeClr val="bg1"/>
                </a:solidFill>
                <a:latin typeface="Calibri Light" panose="020F0302020204030204" pitchFamily="34" charset="0"/>
              </a:rPr>
              <a:t>Drawing for free system (webcast attendee)</a:t>
            </a:r>
          </a:p>
        </p:txBody>
      </p:sp>
    </p:spTree>
    <p:extLst>
      <p:ext uri="{BB962C8B-B14F-4D97-AF65-F5344CB8AC3E}">
        <p14:creationId xmlns:p14="http://schemas.microsoft.com/office/powerpoint/2010/main" val="776870299"/>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D009058F-63D9-4220-A47F-280704AA5DAB}"/>
              </a:ext>
            </a:extLst>
          </p:cNvPr>
          <p:cNvSpPr/>
          <p:nvPr/>
        </p:nvSpPr>
        <p:spPr>
          <a:xfrm>
            <a:off x="6623538" y="1889090"/>
            <a:ext cx="2893925" cy="289392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04E7871D-1930-493A-8DD6-A5F521984FDE}"/>
              </a:ext>
            </a:extLst>
          </p:cNvPr>
          <p:cNvPicPr>
            <a:picLocks noChangeAspect="1"/>
          </p:cNvPicPr>
          <p:nvPr/>
        </p:nvPicPr>
        <p:blipFill rotWithShape="1">
          <a:blip r:embed="rId2">
            <a:clrChange>
              <a:clrFrom>
                <a:srgbClr val="A6A6A6"/>
              </a:clrFrom>
              <a:clrTo>
                <a:srgbClr val="A6A6A6">
                  <a:alpha val="0"/>
                </a:srgbClr>
              </a:clrTo>
            </a:clrChange>
          </a:blip>
          <a:srcRect l="68613" t="31583" b="3512"/>
          <a:stretch/>
        </p:blipFill>
        <p:spPr>
          <a:xfrm>
            <a:off x="6706384" y="1947758"/>
            <a:ext cx="2698088" cy="2746444"/>
          </a:xfrm>
          <a:prstGeom prst="rect">
            <a:avLst/>
          </a:prstGeom>
        </p:spPr>
      </p:pic>
      <p:sp>
        <p:nvSpPr>
          <p:cNvPr id="16" name="Rectangle 15">
            <a:extLst>
              <a:ext uri="{FF2B5EF4-FFF2-40B4-BE49-F238E27FC236}">
                <a16:creationId xmlns:a16="http://schemas.microsoft.com/office/drawing/2014/main" id="{98238E61-8AC2-444C-BA04-EF43AF602473}"/>
              </a:ext>
            </a:extLst>
          </p:cNvPr>
          <p:cNvSpPr/>
          <p:nvPr/>
        </p:nvSpPr>
        <p:spPr>
          <a:xfrm>
            <a:off x="834013" y="2572380"/>
            <a:ext cx="8570459" cy="26796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6175" lvl="0" indent="-285750">
              <a:buFont typeface="Arial" panose="020B0604020202020204" pitchFamily="34" charset="0"/>
              <a:buChar char="•"/>
            </a:pPr>
            <a:r>
              <a:rPr lang="en-US" sz="4000" dirty="0">
                <a:solidFill>
                  <a:schemeClr val="bg1"/>
                </a:solidFill>
              </a:rPr>
              <a:t>Marketing</a:t>
            </a:r>
          </a:p>
          <a:p>
            <a:pPr marL="1146175" lvl="0" indent="-285750">
              <a:buFont typeface="Arial" panose="020B0604020202020204" pitchFamily="34" charset="0"/>
              <a:buChar char="•"/>
            </a:pPr>
            <a:r>
              <a:rPr lang="en-US" sz="4000" dirty="0">
                <a:solidFill>
                  <a:schemeClr val="bg1"/>
                </a:solidFill>
              </a:rPr>
              <a:t>Sales</a:t>
            </a:r>
          </a:p>
          <a:p>
            <a:pPr marL="1146175" lvl="0" indent="-285750">
              <a:buFont typeface="Arial" panose="020B0604020202020204" pitchFamily="34" charset="0"/>
              <a:buChar char="•"/>
            </a:pPr>
            <a:r>
              <a:rPr lang="en-US" sz="5400" b="1" dirty="0">
                <a:solidFill>
                  <a:schemeClr val="bg1"/>
                </a:solidFill>
              </a:rPr>
              <a:t>Live Support*</a:t>
            </a:r>
          </a:p>
          <a:p>
            <a:pPr marL="1146175" lvl="0" indent="-285750">
              <a:buFont typeface="Arial" panose="020B0604020202020204" pitchFamily="34" charset="0"/>
              <a:buChar char="•"/>
            </a:pPr>
            <a:r>
              <a:rPr lang="en-US" sz="4000" dirty="0">
                <a:solidFill>
                  <a:schemeClr val="bg1"/>
                </a:solidFill>
              </a:rPr>
              <a:t>Resolution</a:t>
            </a:r>
          </a:p>
          <a:p>
            <a:pPr lvl="0"/>
            <a:endParaRPr lang="en-US" sz="2400" dirty="0">
              <a:solidFill>
                <a:schemeClr val="bg1"/>
              </a:solidFill>
            </a:endParaRPr>
          </a:p>
          <a:p>
            <a:pPr marL="285750" lvl="0" indent="-285750">
              <a:buFont typeface="Arial" panose="020B0604020202020204" pitchFamily="34" charset="0"/>
              <a:buChar char="•"/>
            </a:pPr>
            <a:endParaRPr lang="en-US" sz="2400" dirty="0">
              <a:solidFill>
                <a:schemeClr val="bg1"/>
              </a:solidFill>
            </a:endParaRPr>
          </a:p>
          <a:p>
            <a:pPr lvl="0"/>
            <a:r>
              <a:rPr lang="en-US" sz="2400" dirty="0">
                <a:solidFill>
                  <a:schemeClr val="bg1"/>
                </a:solidFill>
              </a:rPr>
              <a:t>* two months </a:t>
            </a:r>
            <a:r>
              <a:rPr lang="en-US" sz="2400" b="1" dirty="0">
                <a:solidFill>
                  <a:schemeClr val="bg1"/>
                </a:solidFill>
              </a:rPr>
              <a:t>TRI VIP Program</a:t>
            </a:r>
            <a:r>
              <a:rPr lang="en-US" sz="2400" b="1" baseline="30000" dirty="0">
                <a:solidFill>
                  <a:schemeClr val="bg1"/>
                </a:solidFill>
              </a:rPr>
              <a:t>TM</a:t>
            </a:r>
            <a:r>
              <a:rPr lang="en-US" sz="2400" b="1" dirty="0">
                <a:solidFill>
                  <a:schemeClr val="bg1"/>
                </a:solidFill>
              </a:rPr>
              <a:t> </a:t>
            </a:r>
            <a:r>
              <a:rPr lang="en-US" sz="2400" dirty="0">
                <a:solidFill>
                  <a:schemeClr val="bg1"/>
                </a:solidFill>
              </a:rPr>
              <a:t>included</a:t>
            </a:r>
          </a:p>
        </p:txBody>
      </p:sp>
      <p:sp>
        <p:nvSpPr>
          <p:cNvPr id="12" name="Title 1">
            <a:extLst>
              <a:ext uri="{FF2B5EF4-FFF2-40B4-BE49-F238E27FC236}">
                <a16:creationId xmlns:a16="http://schemas.microsoft.com/office/drawing/2014/main" id="{35843AF4-C27B-4D69-A487-7851D8341822}"/>
              </a:ext>
            </a:extLst>
          </p:cNvPr>
          <p:cNvSpPr txBox="1">
            <a:spLocks/>
          </p:cNvSpPr>
          <p:nvPr/>
        </p:nvSpPr>
        <p:spPr>
          <a:xfrm>
            <a:off x="0" y="777293"/>
            <a:ext cx="10492154" cy="92849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dirty="0">
                <a:solidFill>
                  <a:schemeClr val="bg1"/>
                </a:solidFill>
                <a:latin typeface="Calibri Light" panose="020F0302020204030204" pitchFamily="34" charset="0"/>
              </a:rPr>
              <a:t>Why the </a:t>
            </a:r>
            <a:r>
              <a:rPr lang="en-US" sz="4000" b="1" dirty="0">
                <a:solidFill>
                  <a:schemeClr val="bg1"/>
                </a:solidFill>
                <a:latin typeface="Calibri Light" panose="020F0302020204030204" pitchFamily="34" charset="0"/>
              </a:rPr>
              <a:t>TRI Ultimate Professional’s System</a:t>
            </a:r>
            <a:r>
              <a:rPr lang="en-US" sz="4000" baseline="30000" dirty="0">
                <a:solidFill>
                  <a:schemeClr val="bg1"/>
                </a:solidFill>
                <a:latin typeface="Calibri Light" panose="020F0302020204030204" pitchFamily="34" charset="0"/>
              </a:rPr>
              <a:t>TM</a:t>
            </a:r>
            <a:r>
              <a:rPr lang="en-US" sz="4000" dirty="0">
                <a:solidFill>
                  <a:schemeClr val="bg1"/>
                </a:solidFill>
                <a:latin typeface="Calibri Light" panose="020F0302020204030204" pitchFamily="34" charset="0"/>
              </a:rPr>
              <a:t>?</a:t>
            </a:r>
          </a:p>
        </p:txBody>
      </p:sp>
      <p:sp>
        <p:nvSpPr>
          <p:cNvPr id="6" name="Rectangle 5">
            <a:extLst>
              <a:ext uri="{FF2B5EF4-FFF2-40B4-BE49-F238E27FC236}">
                <a16:creationId xmlns:a16="http://schemas.microsoft.com/office/drawing/2014/main" id="{EE65FE5B-CCD5-46AB-9873-BB44C0251A5D}"/>
              </a:ext>
            </a:extLst>
          </p:cNvPr>
          <p:cNvSpPr/>
          <p:nvPr/>
        </p:nvSpPr>
        <p:spPr>
          <a:xfrm>
            <a:off x="1810771" y="2305942"/>
            <a:ext cx="8570458" cy="22461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00"/>
                </a:solidFill>
              </a:rPr>
              <a:t>GIVE AWAY KIT HERE TO SOMEONE ONLINE (WEBCAST)…MAKE A BIG DEAL</a:t>
            </a:r>
            <a:endParaRPr lang="en-US" sz="4000" i="1" dirty="0">
              <a:solidFill>
                <a:srgbClr val="FFFF00"/>
              </a:solidFill>
            </a:endParaRPr>
          </a:p>
        </p:txBody>
      </p:sp>
    </p:spTree>
    <p:extLst>
      <p:ext uri="{BB962C8B-B14F-4D97-AF65-F5344CB8AC3E}">
        <p14:creationId xmlns:p14="http://schemas.microsoft.com/office/powerpoint/2010/main" val="429069409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40F5ED51-B40B-4353-9755-DB43D63412F6}"/>
              </a:ext>
            </a:extLst>
          </p:cNvPr>
          <p:cNvGrpSpPr/>
          <p:nvPr/>
        </p:nvGrpSpPr>
        <p:grpSpPr>
          <a:xfrm>
            <a:off x="1045072" y="1436100"/>
            <a:ext cx="8596210" cy="5052258"/>
            <a:chOff x="1427126" y="1266093"/>
            <a:chExt cx="8596210" cy="5052258"/>
          </a:xfrm>
        </p:grpSpPr>
        <p:sp>
          <p:nvSpPr>
            <p:cNvPr id="14" name="Rectangle 13">
              <a:extLst>
                <a:ext uri="{FF2B5EF4-FFF2-40B4-BE49-F238E27FC236}">
                  <a16:creationId xmlns:a16="http://schemas.microsoft.com/office/drawing/2014/main" id="{A8807720-7726-4F33-8127-92A77F743F99}"/>
                </a:ext>
              </a:extLst>
            </p:cNvPr>
            <p:cNvSpPr/>
            <p:nvPr/>
          </p:nvSpPr>
          <p:spPr>
            <a:xfrm>
              <a:off x="1427127" y="1967012"/>
              <a:ext cx="8596209" cy="4351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45F4800F-CDE8-4365-B1D1-F7D0D1EA9443}"/>
                </a:ext>
              </a:extLst>
            </p:cNvPr>
            <p:cNvGrpSpPr/>
            <p:nvPr/>
          </p:nvGrpSpPr>
          <p:grpSpPr>
            <a:xfrm>
              <a:off x="1427126" y="1266093"/>
              <a:ext cx="8596210" cy="5052258"/>
              <a:chOff x="1015143" y="1004835"/>
              <a:chExt cx="8596210" cy="5052258"/>
            </a:xfrm>
          </p:grpSpPr>
          <p:pic>
            <p:nvPicPr>
              <p:cNvPr id="16" name="Picture 15">
                <a:extLst>
                  <a:ext uri="{FF2B5EF4-FFF2-40B4-BE49-F238E27FC236}">
                    <a16:creationId xmlns:a16="http://schemas.microsoft.com/office/drawing/2014/main" id="{52875153-24CE-4A7D-9537-56E7E6793F3F}"/>
                  </a:ext>
                </a:extLst>
              </p:cNvPr>
              <p:cNvPicPr>
                <a:picLocks noChangeAspect="1"/>
              </p:cNvPicPr>
              <p:nvPr/>
            </p:nvPicPr>
            <p:blipFill>
              <a:blip r:embed="rId2"/>
              <a:stretch>
                <a:fillRect/>
              </a:stretch>
            </p:blipFill>
            <p:spPr>
              <a:xfrm>
                <a:off x="1015144" y="1004835"/>
                <a:ext cx="8596209" cy="4231467"/>
              </a:xfrm>
              <a:prstGeom prst="rect">
                <a:avLst/>
              </a:prstGeom>
            </p:spPr>
          </p:pic>
          <p:sp>
            <p:nvSpPr>
              <p:cNvPr id="17" name="Rectangle 16">
                <a:extLst>
                  <a:ext uri="{FF2B5EF4-FFF2-40B4-BE49-F238E27FC236}">
                    <a16:creationId xmlns:a16="http://schemas.microsoft.com/office/drawing/2014/main" id="{ACAB4791-5F90-4211-BB1B-3B8F456B779B}"/>
                  </a:ext>
                </a:extLst>
              </p:cNvPr>
              <p:cNvSpPr/>
              <p:nvPr/>
            </p:nvSpPr>
            <p:spPr>
              <a:xfrm>
                <a:off x="1015143" y="4220309"/>
                <a:ext cx="5490834" cy="18367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sz="1400" dirty="0">
                  <a:solidFill>
                    <a:schemeClr val="tx1">
                      <a:lumMod val="75000"/>
                      <a:lumOff val="25000"/>
                    </a:schemeClr>
                  </a:solidFill>
                </a:endParaRPr>
              </a:p>
            </p:txBody>
          </p:sp>
          <p:sp>
            <p:nvSpPr>
              <p:cNvPr id="19" name="TextBox 18">
                <a:extLst>
                  <a:ext uri="{FF2B5EF4-FFF2-40B4-BE49-F238E27FC236}">
                    <a16:creationId xmlns:a16="http://schemas.microsoft.com/office/drawing/2014/main" id="{4989CA4C-A36F-4CC3-81C9-DAF417297076}"/>
                  </a:ext>
                </a:extLst>
              </p:cNvPr>
              <p:cNvSpPr txBox="1"/>
              <p:nvPr/>
            </p:nvSpPr>
            <p:spPr>
              <a:xfrm>
                <a:off x="6838785" y="5292754"/>
                <a:ext cx="2772568" cy="707886"/>
              </a:xfrm>
              <a:prstGeom prst="rect">
                <a:avLst/>
              </a:prstGeom>
              <a:solidFill>
                <a:schemeClr val="bg1"/>
              </a:solidFill>
            </p:spPr>
            <p:txBody>
              <a:bodyPr wrap="square" rtlCol="0">
                <a:spAutoFit/>
              </a:bodyPr>
              <a:lstStyle/>
              <a:p>
                <a:pPr algn="ctr"/>
                <a:r>
                  <a:rPr lang="en-US" sz="4000" strike="sngStrike" dirty="0">
                    <a:solidFill>
                      <a:schemeClr val="accent1">
                        <a:lumMod val="60000"/>
                        <a:lumOff val="40000"/>
                      </a:schemeClr>
                    </a:solidFill>
                    <a:latin typeface="Arial Black" panose="020B0A04020102020204" pitchFamily="34" charset="0"/>
                  </a:rPr>
                  <a:t>$</a:t>
                </a:r>
                <a:r>
                  <a:rPr lang="en-US" sz="3200" strike="sngStrike" dirty="0">
                    <a:solidFill>
                      <a:schemeClr val="accent1">
                        <a:lumMod val="60000"/>
                        <a:lumOff val="40000"/>
                      </a:schemeClr>
                    </a:solidFill>
                    <a:latin typeface="Arial Black" panose="020B0A04020102020204" pitchFamily="34" charset="0"/>
                  </a:rPr>
                  <a:t>3,000.00</a:t>
                </a:r>
              </a:p>
            </p:txBody>
          </p:sp>
        </p:grpSp>
      </p:grpSp>
      <p:sp>
        <p:nvSpPr>
          <p:cNvPr id="20" name="Rectangle 19">
            <a:extLst>
              <a:ext uri="{FF2B5EF4-FFF2-40B4-BE49-F238E27FC236}">
                <a16:creationId xmlns:a16="http://schemas.microsoft.com/office/drawing/2014/main" id="{81CAD5A3-E56A-45EB-BD93-168DD1969A37}"/>
              </a:ext>
            </a:extLst>
          </p:cNvPr>
          <p:cNvSpPr/>
          <p:nvPr/>
        </p:nvSpPr>
        <p:spPr>
          <a:xfrm>
            <a:off x="1164410" y="4711097"/>
            <a:ext cx="5446205" cy="16798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en-US" sz="1400" dirty="0">
                <a:solidFill>
                  <a:schemeClr val="tx1">
                    <a:lumMod val="75000"/>
                    <a:lumOff val="25000"/>
                  </a:schemeClr>
                </a:solidFill>
              </a:rPr>
              <a:t>Charge up to 2 times your normal rate</a:t>
            </a:r>
          </a:p>
          <a:p>
            <a:pPr marL="285750" lvl="0" indent="-285750">
              <a:buFont typeface="Arial" panose="020B0604020202020204" pitchFamily="34" charset="0"/>
              <a:buChar char="•"/>
            </a:pPr>
            <a:r>
              <a:rPr lang="en-US" sz="1400" dirty="0">
                <a:solidFill>
                  <a:schemeClr val="tx1">
                    <a:lumMod val="75000"/>
                    <a:lumOff val="25000"/>
                  </a:schemeClr>
                </a:solidFill>
              </a:rPr>
              <a:t>Keep busy all year long</a:t>
            </a:r>
          </a:p>
          <a:p>
            <a:pPr marL="285750" lvl="0" indent="-285750">
              <a:buFont typeface="Arial" panose="020B0604020202020204" pitchFamily="34" charset="0"/>
              <a:buChar char="•"/>
            </a:pPr>
            <a:r>
              <a:rPr lang="en-US" sz="1400" dirty="0">
                <a:solidFill>
                  <a:schemeClr val="tx1">
                    <a:lumMod val="75000"/>
                    <a:lumOff val="25000"/>
                  </a:schemeClr>
                </a:solidFill>
              </a:rPr>
              <a:t>Solve even the most complex tax collection problems with our VIP Program</a:t>
            </a:r>
            <a:r>
              <a:rPr lang="en-US" sz="1400" baseline="30000" dirty="0">
                <a:solidFill>
                  <a:schemeClr val="tx1">
                    <a:lumMod val="75000"/>
                    <a:lumOff val="25000"/>
                  </a:schemeClr>
                </a:solidFill>
              </a:rPr>
              <a:t>TM</a:t>
            </a:r>
          </a:p>
          <a:p>
            <a:pPr marL="285750" lvl="0" indent="-285750">
              <a:buFont typeface="Arial" panose="020B0604020202020204" pitchFamily="34" charset="0"/>
              <a:buChar char="•"/>
            </a:pPr>
            <a:r>
              <a:rPr lang="en-US" sz="1400" dirty="0">
                <a:solidFill>
                  <a:schemeClr val="tx1">
                    <a:lumMod val="75000"/>
                    <a:lumOff val="25000"/>
                  </a:schemeClr>
                </a:solidFill>
              </a:rPr>
              <a:t>Find clients without spending too much time or too much money</a:t>
            </a:r>
          </a:p>
          <a:p>
            <a:pPr marL="285750" lvl="0" indent="-285750">
              <a:buFont typeface="Arial" panose="020B0604020202020204" pitchFamily="34" charset="0"/>
              <a:buChar char="•"/>
            </a:pPr>
            <a:r>
              <a:rPr lang="en-US" sz="1400" dirty="0">
                <a:solidFill>
                  <a:schemeClr val="tx1">
                    <a:lumMod val="75000"/>
                    <a:lumOff val="25000"/>
                  </a:schemeClr>
                </a:solidFill>
              </a:rPr>
              <a:t>Close a deal with little to no effort</a:t>
            </a:r>
          </a:p>
          <a:p>
            <a:pPr marL="285750" indent="-285750" algn="ctr">
              <a:buFont typeface="Arial" panose="020B0604020202020204" pitchFamily="34" charset="0"/>
              <a:buChar char="•"/>
            </a:pPr>
            <a:endParaRPr lang="en-US" sz="1400" dirty="0">
              <a:solidFill>
                <a:schemeClr val="tx1">
                  <a:lumMod val="75000"/>
                  <a:lumOff val="25000"/>
                </a:schemeClr>
              </a:solidFill>
            </a:endParaRPr>
          </a:p>
        </p:txBody>
      </p:sp>
      <p:sp>
        <p:nvSpPr>
          <p:cNvPr id="12" name="Oval 11">
            <a:extLst>
              <a:ext uri="{FF2B5EF4-FFF2-40B4-BE49-F238E27FC236}">
                <a16:creationId xmlns:a16="http://schemas.microsoft.com/office/drawing/2014/main" id="{DFC2F7E7-BDC3-4279-BE16-B488487FE0EC}"/>
              </a:ext>
            </a:extLst>
          </p:cNvPr>
          <p:cNvSpPr/>
          <p:nvPr/>
        </p:nvSpPr>
        <p:spPr>
          <a:xfrm>
            <a:off x="2550718" y="1138699"/>
            <a:ext cx="4267647" cy="4267647"/>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endParaRPr lang="en-US" dirty="0"/>
          </a:p>
        </p:txBody>
      </p:sp>
      <p:sp>
        <p:nvSpPr>
          <p:cNvPr id="4" name="Oval 3"/>
          <p:cNvSpPr/>
          <p:nvPr/>
        </p:nvSpPr>
        <p:spPr>
          <a:xfrm>
            <a:off x="2748289" y="1336270"/>
            <a:ext cx="3872505" cy="387250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endParaRPr lang="en-US" sz="1600" dirty="0">
              <a:ln w="19050">
                <a:noFill/>
              </a:ln>
              <a:solidFill>
                <a:schemeClr val="tx1"/>
              </a:solidFill>
              <a:latin typeface="Arial Black" panose="020B0A04020102020204" pitchFamily="34" charset="0"/>
            </a:endParaRPr>
          </a:p>
          <a:p>
            <a:pPr algn="ctr"/>
            <a:r>
              <a:rPr lang="en-US" sz="2800" dirty="0">
                <a:ln w="19050">
                  <a:noFill/>
                </a:ln>
                <a:solidFill>
                  <a:schemeClr val="tx1"/>
                </a:solidFill>
                <a:latin typeface="Arial Black" panose="020B0A04020102020204" pitchFamily="34" charset="0"/>
              </a:rPr>
              <a:t>Sales &amp; Marketing</a:t>
            </a:r>
          </a:p>
          <a:p>
            <a:pPr algn="ctr"/>
            <a:r>
              <a:rPr lang="en-US" sz="4800" dirty="0">
                <a:ln w="19050">
                  <a:noFill/>
                </a:ln>
                <a:solidFill>
                  <a:schemeClr val="tx1"/>
                </a:solidFill>
                <a:latin typeface="Arial Black" panose="020B0A04020102020204" pitchFamily="34" charset="0"/>
              </a:rPr>
              <a:t>75%off</a:t>
            </a:r>
            <a:endParaRPr lang="en-US" sz="2000" b="1" dirty="0">
              <a:ln w="19050">
                <a:noFill/>
              </a:ln>
              <a:solidFill>
                <a:schemeClr val="tx1"/>
              </a:solidFill>
              <a:latin typeface="Arial Black" panose="020B0A04020102020204" pitchFamily="34" charset="0"/>
            </a:endParaRPr>
          </a:p>
          <a:p>
            <a:pPr algn="ctr"/>
            <a:r>
              <a:rPr lang="en-US" sz="6000" b="1" dirty="0">
                <a:ln w="19050">
                  <a:noFill/>
                </a:ln>
                <a:solidFill>
                  <a:schemeClr val="tx1"/>
                </a:solidFill>
                <a:latin typeface="Arial Black" panose="020B0A04020102020204" pitchFamily="34" charset="0"/>
              </a:rPr>
              <a:t>$750</a:t>
            </a:r>
          </a:p>
          <a:p>
            <a:pPr algn="ctr"/>
            <a:r>
              <a:rPr lang="en-US" sz="2800" dirty="0">
                <a:solidFill>
                  <a:schemeClr val="tx1"/>
                </a:solidFill>
              </a:rPr>
              <a:t>Only good until 6pm today</a:t>
            </a:r>
          </a:p>
        </p:txBody>
      </p:sp>
      <p:sp>
        <p:nvSpPr>
          <p:cNvPr id="10" name="Title 1">
            <a:extLst>
              <a:ext uri="{FF2B5EF4-FFF2-40B4-BE49-F238E27FC236}">
                <a16:creationId xmlns:a16="http://schemas.microsoft.com/office/drawing/2014/main" id="{6519298B-9617-4AE9-9A93-785815A199FC}"/>
              </a:ext>
            </a:extLst>
          </p:cNvPr>
          <p:cNvSpPr txBox="1">
            <a:spLocks/>
          </p:cNvSpPr>
          <p:nvPr/>
        </p:nvSpPr>
        <p:spPr>
          <a:xfrm>
            <a:off x="-592126" y="369642"/>
            <a:ext cx="6868506" cy="92849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600" dirty="0">
                <a:solidFill>
                  <a:schemeClr val="bg1"/>
                </a:solidFill>
                <a:latin typeface="Calibri Light" panose="020F0302020204030204" pitchFamily="34" charset="0"/>
              </a:rPr>
              <a:t>Morning Break</a:t>
            </a:r>
          </a:p>
        </p:txBody>
      </p:sp>
      <p:sp>
        <p:nvSpPr>
          <p:cNvPr id="2" name="Rectangle 1">
            <a:extLst>
              <a:ext uri="{FF2B5EF4-FFF2-40B4-BE49-F238E27FC236}">
                <a16:creationId xmlns:a16="http://schemas.microsoft.com/office/drawing/2014/main" id="{E487EE45-3B2C-4405-8E73-D54EACD41D02}"/>
              </a:ext>
            </a:extLst>
          </p:cNvPr>
          <p:cNvSpPr/>
          <p:nvPr/>
        </p:nvSpPr>
        <p:spPr>
          <a:xfrm rot="20842916">
            <a:off x="6984740" y="1810223"/>
            <a:ext cx="4868969" cy="1633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add the</a:t>
            </a:r>
          </a:p>
          <a:p>
            <a:pPr algn="ctr"/>
            <a:r>
              <a:rPr lang="en-US" sz="3600" b="1" dirty="0">
                <a:solidFill>
                  <a:schemeClr val="tx1"/>
                </a:solidFill>
              </a:rPr>
              <a:t>Resolution Add-on Pack</a:t>
            </a:r>
          </a:p>
          <a:p>
            <a:pPr algn="ctr"/>
            <a:r>
              <a:rPr lang="en-US" sz="2400" dirty="0">
                <a:solidFill>
                  <a:schemeClr val="tx1"/>
                </a:solidFill>
              </a:rPr>
              <a:t>for only $100 More</a:t>
            </a:r>
          </a:p>
          <a:p>
            <a:pPr algn="ctr"/>
            <a:r>
              <a:rPr lang="en-US" sz="2400" i="1" dirty="0">
                <a:solidFill>
                  <a:schemeClr val="tx1"/>
                </a:solidFill>
              </a:rPr>
              <a:t>(a $500 value!)</a:t>
            </a:r>
          </a:p>
        </p:txBody>
      </p:sp>
      <p:sp>
        <p:nvSpPr>
          <p:cNvPr id="18" name="Rectangle 17">
            <a:extLst>
              <a:ext uri="{FF2B5EF4-FFF2-40B4-BE49-F238E27FC236}">
                <a16:creationId xmlns:a16="http://schemas.microsoft.com/office/drawing/2014/main" id="{AEAA6961-E58A-4318-842B-C36E14BC0587}"/>
              </a:ext>
            </a:extLst>
          </p:cNvPr>
          <p:cNvSpPr/>
          <p:nvPr/>
        </p:nvSpPr>
        <p:spPr>
          <a:xfrm>
            <a:off x="5818714" y="293414"/>
            <a:ext cx="4868969" cy="16335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00"/>
                </a:solidFill>
              </a:rPr>
              <a:t>DAVID TO PUSH LINK</a:t>
            </a:r>
            <a:endParaRPr lang="en-US" sz="4000" i="1" dirty="0">
              <a:solidFill>
                <a:srgbClr val="FFFF00"/>
              </a:solidFill>
            </a:endParaRPr>
          </a:p>
        </p:txBody>
      </p:sp>
      <p:sp>
        <p:nvSpPr>
          <p:cNvPr id="21" name="Title 1">
            <a:extLst>
              <a:ext uri="{FF2B5EF4-FFF2-40B4-BE49-F238E27FC236}">
                <a16:creationId xmlns:a16="http://schemas.microsoft.com/office/drawing/2014/main" id="{6F1FF7B2-CC73-4B24-AA57-1D8044FD55B9}"/>
              </a:ext>
            </a:extLst>
          </p:cNvPr>
          <p:cNvSpPr txBox="1">
            <a:spLocks/>
          </p:cNvSpPr>
          <p:nvPr/>
        </p:nvSpPr>
        <p:spPr>
          <a:xfrm>
            <a:off x="-592126" y="237368"/>
            <a:ext cx="6868506" cy="92849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600" dirty="0">
                <a:latin typeface="Calibri Light" panose="020F0302020204030204" pitchFamily="34" charset="0"/>
              </a:rPr>
              <a:t>Lunch Break</a:t>
            </a:r>
          </a:p>
        </p:txBody>
      </p:sp>
    </p:spTree>
    <p:extLst>
      <p:ext uri="{BB962C8B-B14F-4D97-AF65-F5344CB8AC3E}">
        <p14:creationId xmlns:p14="http://schemas.microsoft.com/office/powerpoint/2010/main" val="225129979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9456" y="247346"/>
            <a:ext cx="8229600" cy="1262163"/>
          </a:xfrm>
        </p:spPr>
        <p:txBody>
          <a:bodyPr>
            <a:normAutofit/>
          </a:bodyPr>
          <a:lstStyle/>
          <a:p>
            <a:r>
              <a:rPr lang="en-US" sz="4800" dirty="0">
                <a:solidFill>
                  <a:schemeClr val="bg1"/>
                </a:solidFill>
                <a:cs typeface="Arial" panose="020B0604020202020204" pitchFamily="34" charset="0"/>
              </a:rPr>
              <a:t>Crossing the River</a:t>
            </a:r>
          </a:p>
        </p:txBody>
      </p:sp>
      <p:sp>
        <p:nvSpPr>
          <p:cNvPr id="11" name="Slide Number Placeholder 10"/>
          <p:cNvSpPr>
            <a:spLocks noGrp="1"/>
          </p:cNvSpPr>
          <p:nvPr>
            <p:ph type="sldNum" sz="quarter" idx="12"/>
          </p:nvPr>
        </p:nvSpPr>
        <p:spPr/>
        <p:txBody>
          <a:bodyPr/>
          <a:lstStyle/>
          <a:p>
            <a:fld id="{68C81B1B-BC7F-4EBD-9AC2-2B2BF5AF0E84}" type="slidenum">
              <a:rPr lang="en-US" smtClean="0"/>
              <a:pPr/>
              <a:t>185</a:t>
            </a:fld>
            <a:endParaRPr lang="en-US" dirty="0"/>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0443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1"/>
          <p:cNvSpPr txBox="1">
            <a:spLocks/>
          </p:cNvSpPr>
          <p:nvPr/>
        </p:nvSpPr>
        <p:spPr>
          <a:xfrm>
            <a:off x="466725" y="1224395"/>
            <a:ext cx="11458575" cy="5067300"/>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200" dirty="0">
                <a:solidFill>
                  <a:srgbClr val="002060"/>
                </a:solidFill>
                <a:cs typeface="Arial" panose="020B0604020202020204" pitchFamily="34" charset="0"/>
              </a:rPr>
              <a:t>Why are we here today?</a:t>
            </a:r>
          </a:p>
          <a:p>
            <a:endParaRPr lang="en-US" sz="3100" dirty="0">
              <a:solidFill>
                <a:srgbClr val="002060"/>
              </a:solidFill>
              <a:cs typeface="Arial" panose="020B0604020202020204" pitchFamily="34" charset="0"/>
            </a:endParaRPr>
          </a:p>
          <a:p>
            <a:pPr algn="l"/>
            <a:r>
              <a:rPr lang="en-US" sz="3100" dirty="0">
                <a:solidFill>
                  <a:srgbClr val="002060"/>
                </a:solidFill>
                <a:cs typeface="Arial" panose="020B0604020202020204" pitchFamily="34" charset="0"/>
              </a:rPr>
              <a:t>The Tax Resolution Institute prides itself in assisting accounting, legal and other professionals resolve their client’s tax problems and grow their businesses</a:t>
            </a:r>
          </a:p>
          <a:p>
            <a:pPr algn="l"/>
            <a:endParaRPr lang="en-US" sz="3100" dirty="0">
              <a:solidFill>
                <a:srgbClr val="002060"/>
              </a:solidFill>
              <a:cs typeface="Arial" panose="020B0604020202020204" pitchFamily="34" charset="0"/>
            </a:endParaRPr>
          </a:p>
          <a:p>
            <a:pPr algn="l"/>
            <a:r>
              <a:rPr lang="en-US" sz="3100" dirty="0">
                <a:solidFill>
                  <a:srgbClr val="002060"/>
                </a:solidFill>
                <a:cs typeface="Arial" panose="020B0604020202020204" pitchFamily="34" charset="0"/>
              </a:rPr>
              <a:t>Take advantage of one of our many programs</a:t>
            </a:r>
          </a:p>
          <a:p>
            <a:endParaRPr lang="en-US" sz="3100" dirty="0">
              <a:solidFill>
                <a:srgbClr val="002060"/>
              </a:solidFill>
              <a:cs typeface="Arial" panose="020B0604020202020204" pitchFamily="34" charset="0"/>
            </a:endParaRPr>
          </a:p>
          <a:p>
            <a:pPr marL="800100" indent="-231775" algn="l">
              <a:buFont typeface="Arial" panose="020B0604020202020204" pitchFamily="34" charset="0"/>
              <a:buChar char="•"/>
            </a:pPr>
            <a:r>
              <a:rPr lang="en-US" sz="4600" dirty="0">
                <a:solidFill>
                  <a:srgbClr val="002060"/>
                </a:solidFill>
                <a:cs typeface="Arial" panose="020B0604020202020204" pitchFamily="34" charset="0"/>
              </a:rPr>
              <a:t>We help you make more money</a:t>
            </a:r>
          </a:p>
          <a:p>
            <a:pPr marL="800100" indent="-231775" algn="l">
              <a:buFont typeface="Arial" panose="020B0604020202020204" pitchFamily="34" charset="0"/>
              <a:buChar char="•"/>
            </a:pPr>
            <a:endParaRPr lang="en-US" sz="3100" dirty="0">
              <a:solidFill>
                <a:srgbClr val="002060"/>
              </a:solidFill>
              <a:cs typeface="Arial" panose="020B0604020202020204" pitchFamily="34" charset="0"/>
            </a:endParaRPr>
          </a:p>
          <a:p>
            <a:pPr marL="800100" indent="-231775" algn="l">
              <a:buFont typeface="Arial" panose="020B0604020202020204" pitchFamily="34" charset="0"/>
              <a:buChar char="•"/>
            </a:pPr>
            <a:r>
              <a:rPr lang="en-US" sz="3100" dirty="0">
                <a:solidFill>
                  <a:srgbClr val="002060"/>
                </a:solidFill>
                <a:cs typeface="Arial" panose="020B0604020202020204" pitchFamily="34" charset="0"/>
              </a:rPr>
              <a:t>We teach you how to become a tax resolution specialist</a:t>
            </a:r>
          </a:p>
          <a:p>
            <a:pPr marL="800100" indent="-231775" algn="l">
              <a:buFont typeface="Arial" panose="020B0604020202020204" pitchFamily="34" charset="0"/>
              <a:buChar char="•"/>
            </a:pPr>
            <a:endParaRPr lang="en-US" sz="3100" dirty="0">
              <a:solidFill>
                <a:srgbClr val="002060"/>
              </a:solidFill>
              <a:cs typeface="Arial" panose="020B0604020202020204" pitchFamily="34" charset="0"/>
            </a:endParaRPr>
          </a:p>
          <a:p>
            <a:pPr marL="800100" indent="-231775" algn="l">
              <a:buFont typeface="Arial" panose="020B0604020202020204" pitchFamily="34" charset="0"/>
              <a:buChar char="•"/>
            </a:pPr>
            <a:r>
              <a:rPr lang="en-US" sz="3100" dirty="0">
                <a:solidFill>
                  <a:srgbClr val="002060"/>
                </a:solidFill>
                <a:cs typeface="Arial" panose="020B0604020202020204" pitchFamily="34" charset="0"/>
              </a:rPr>
              <a:t>We become your partner working side-by-side to fix your client’s IRS and State income, payroll (collection issues) and tax audit issues</a:t>
            </a:r>
          </a:p>
          <a:p>
            <a:pPr marL="800100" indent="-231775" algn="l">
              <a:buFont typeface="Arial" panose="020B0604020202020204" pitchFamily="34" charset="0"/>
              <a:buChar char="•"/>
            </a:pPr>
            <a:endParaRPr lang="en-US" sz="3100" dirty="0">
              <a:solidFill>
                <a:srgbClr val="002060"/>
              </a:solidFill>
              <a:cs typeface="Arial" panose="020B0604020202020204" pitchFamily="34" charset="0"/>
            </a:endParaRPr>
          </a:p>
          <a:p>
            <a:pPr marL="800100" indent="-231775" algn="l">
              <a:buFont typeface="Arial" panose="020B0604020202020204" pitchFamily="34" charset="0"/>
              <a:buChar char="•"/>
            </a:pPr>
            <a:r>
              <a:rPr lang="en-US" sz="3100" dirty="0">
                <a:solidFill>
                  <a:srgbClr val="002060"/>
                </a:solidFill>
                <a:cs typeface="Arial" panose="020B0604020202020204" pitchFamily="34" charset="0"/>
              </a:rPr>
              <a:t>Or…we become your trusted referral source</a:t>
            </a:r>
          </a:p>
          <a:p>
            <a:pPr marL="800100" indent="-231775" algn="l">
              <a:buFont typeface="Arial" panose="020B0604020202020204" pitchFamily="34" charset="0"/>
              <a:buChar char="•"/>
            </a:pPr>
            <a:endParaRPr lang="en-US" sz="3200" i="1" dirty="0">
              <a:solidFill>
                <a:srgbClr val="002060"/>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1083393" y="392786"/>
            <a:ext cx="10025213" cy="684277"/>
          </a:xfrm>
        </p:spPr>
        <p:txBody>
          <a:bodyPr>
            <a:noAutofit/>
          </a:bodyPr>
          <a:lstStyle/>
          <a:p>
            <a:pPr algn="ctr"/>
            <a:r>
              <a:rPr lang="en-US" sz="5400" b="1" dirty="0">
                <a:solidFill>
                  <a:srgbClr val="002060"/>
                </a:solidFill>
                <a:latin typeface="Calibri Light" panose="020F0302020204030204" pitchFamily="34" charset="0"/>
                <a:cs typeface="Arial" panose="020B0604020202020204" pitchFamily="34" charset="0"/>
              </a:rPr>
              <a:t>Tax Tax and More Tax</a:t>
            </a:r>
          </a:p>
        </p:txBody>
      </p:sp>
      <p:sp>
        <p:nvSpPr>
          <p:cNvPr id="5" name="TextBox 4"/>
          <p:cNvSpPr txBox="1"/>
          <p:nvPr/>
        </p:nvSpPr>
        <p:spPr>
          <a:xfrm>
            <a:off x="304800" y="6375343"/>
            <a:ext cx="11730182" cy="369332"/>
          </a:xfrm>
          <a:prstGeom prst="rect">
            <a:avLst/>
          </a:prstGeom>
          <a:noFill/>
        </p:spPr>
        <p:txBody>
          <a:bodyPr wrap="square" rtlCol="0">
            <a:spAutoFit/>
          </a:bodyPr>
          <a:lstStyle/>
          <a:p>
            <a:r>
              <a:rPr lang="en-US" dirty="0"/>
              <a:t>(800) 658-7590                                                                                                                                         www.taxresolutioninstitute.org</a:t>
            </a:r>
          </a:p>
        </p:txBody>
      </p:sp>
    </p:spTree>
    <p:extLst>
      <p:ext uri="{BB962C8B-B14F-4D97-AF65-F5344CB8AC3E}">
        <p14:creationId xmlns:p14="http://schemas.microsoft.com/office/powerpoint/2010/main" val="1684512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40F5ED51-B40B-4353-9755-DB43D63412F6}"/>
              </a:ext>
            </a:extLst>
          </p:cNvPr>
          <p:cNvGrpSpPr/>
          <p:nvPr/>
        </p:nvGrpSpPr>
        <p:grpSpPr>
          <a:xfrm>
            <a:off x="1045072" y="1436100"/>
            <a:ext cx="8596210" cy="5052258"/>
            <a:chOff x="1427126" y="1266093"/>
            <a:chExt cx="8596210" cy="5052258"/>
          </a:xfrm>
        </p:grpSpPr>
        <p:sp>
          <p:nvSpPr>
            <p:cNvPr id="14" name="Rectangle 13">
              <a:extLst>
                <a:ext uri="{FF2B5EF4-FFF2-40B4-BE49-F238E27FC236}">
                  <a16:creationId xmlns:a16="http://schemas.microsoft.com/office/drawing/2014/main" id="{A8807720-7726-4F33-8127-92A77F743F99}"/>
                </a:ext>
              </a:extLst>
            </p:cNvPr>
            <p:cNvSpPr/>
            <p:nvPr/>
          </p:nvSpPr>
          <p:spPr>
            <a:xfrm>
              <a:off x="1427127" y="1967012"/>
              <a:ext cx="8596209" cy="4351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45F4800F-CDE8-4365-B1D1-F7D0D1EA9443}"/>
                </a:ext>
              </a:extLst>
            </p:cNvPr>
            <p:cNvGrpSpPr/>
            <p:nvPr/>
          </p:nvGrpSpPr>
          <p:grpSpPr>
            <a:xfrm>
              <a:off x="1427126" y="1266093"/>
              <a:ext cx="8596210" cy="5052258"/>
              <a:chOff x="1015143" y="1004835"/>
              <a:chExt cx="8596210" cy="5052258"/>
            </a:xfrm>
          </p:grpSpPr>
          <p:pic>
            <p:nvPicPr>
              <p:cNvPr id="16" name="Picture 15">
                <a:extLst>
                  <a:ext uri="{FF2B5EF4-FFF2-40B4-BE49-F238E27FC236}">
                    <a16:creationId xmlns:a16="http://schemas.microsoft.com/office/drawing/2014/main" id="{52875153-24CE-4A7D-9537-56E7E6793F3F}"/>
                  </a:ext>
                </a:extLst>
              </p:cNvPr>
              <p:cNvPicPr>
                <a:picLocks noChangeAspect="1"/>
              </p:cNvPicPr>
              <p:nvPr/>
            </p:nvPicPr>
            <p:blipFill>
              <a:blip r:embed="rId2"/>
              <a:stretch>
                <a:fillRect/>
              </a:stretch>
            </p:blipFill>
            <p:spPr>
              <a:xfrm>
                <a:off x="1015144" y="1004835"/>
                <a:ext cx="8596209" cy="4231467"/>
              </a:xfrm>
              <a:prstGeom prst="rect">
                <a:avLst/>
              </a:prstGeom>
            </p:spPr>
          </p:pic>
          <p:sp>
            <p:nvSpPr>
              <p:cNvPr id="17" name="Rectangle 16">
                <a:extLst>
                  <a:ext uri="{FF2B5EF4-FFF2-40B4-BE49-F238E27FC236}">
                    <a16:creationId xmlns:a16="http://schemas.microsoft.com/office/drawing/2014/main" id="{ACAB4791-5F90-4211-BB1B-3B8F456B779B}"/>
                  </a:ext>
                </a:extLst>
              </p:cNvPr>
              <p:cNvSpPr/>
              <p:nvPr/>
            </p:nvSpPr>
            <p:spPr>
              <a:xfrm>
                <a:off x="1015143" y="4220309"/>
                <a:ext cx="5490834" cy="18367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sz="1400" dirty="0">
                  <a:solidFill>
                    <a:schemeClr val="tx1">
                      <a:lumMod val="75000"/>
                      <a:lumOff val="25000"/>
                    </a:schemeClr>
                  </a:solidFill>
                </a:endParaRPr>
              </a:p>
            </p:txBody>
          </p:sp>
          <p:sp>
            <p:nvSpPr>
              <p:cNvPr id="19" name="TextBox 18">
                <a:extLst>
                  <a:ext uri="{FF2B5EF4-FFF2-40B4-BE49-F238E27FC236}">
                    <a16:creationId xmlns:a16="http://schemas.microsoft.com/office/drawing/2014/main" id="{4989CA4C-A36F-4CC3-81C9-DAF417297076}"/>
                  </a:ext>
                </a:extLst>
              </p:cNvPr>
              <p:cNvSpPr txBox="1"/>
              <p:nvPr/>
            </p:nvSpPr>
            <p:spPr>
              <a:xfrm>
                <a:off x="6838785" y="5292754"/>
                <a:ext cx="2772568" cy="707886"/>
              </a:xfrm>
              <a:prstGeom prst="rect">
                <a:avLst/>
              </a:prstGeom>
              <a:solidFill>
                <a:schemeClr val="bg1"/>
              </a:solidFill>
            </p:spPr>
            <p:txBody>
              <a:bodyPr wrap="square" rtlCol="0">
                <a:spAutoFit/>
              </a:bodyPr>
              <a:lstStyle/>
              <a:p>
                <a:pPr algn="ctr"/>
                <a:r>
                  <a:rPr lang="en-US" sz="4000" strike="sngStrike" dirty="0">
                    <a:solidFill>
                      <a:schemeClr val="accent1">
                        <a:lumMod val="60000"/>
                        <a:lumOff val="40000"/>
                      </a:schemeClr>
                    </a:solidFill>
                    <a:latin typeface="Arial Black" panose="020B0A04020102020204" pitchFamily="34" charset="0"/>
                  </a:rPr>
                  <a:t>$</a:t>
                </a:r>
                <a:r>
                  <a:rPr lang="en-US" sz="3200" strike="sngStrike" dirty="0">
                    <a:solidFill>
                      <a:schemeClr val="accent1">
                        <a:lumMod val="60000"/>
                        <a:lumOff val="40000"/>
                      </a:schemeClr>
                    </a:solidFill>
                    <a:latin typeface="Arial Black" panose="020B0A04020102020204" pitchFamily="34" charset="0"/>
                  </a:rPr>
                  <a:t>3,000.00</a:t>
                </a:r>
              </a:p>
            </p:txBody>
          </p:sp>
        </p:grpSp>
      </p:grpSp>
      <p:sp>
        <p:nvSpPr>
          <p:cNvPr id="20" name="Rectangle 19">
            <a:extLst>
              <a:ext uri="{FF2B5EF4-FFF2-40B4-BE49-F238E27FC236}">
                <a16:creationId xmlns:a16="http://schemas.microsoft.com/office/drawing/2014/main" id="{81CAD5A3-E56A-45EB-BD93-168DD1969A37}"/>
              </a:ext>
            </a:extLst>
          </p:cNvPr>
          <p:cNvSpPr/>
          <p:nvPr/>
        </p:nvSpPr>
        <p:spPr>
          <a:xfrm>
            <a:off x="1164410" y="4711097"/>
            <a:ext cx="5446205" cy="16798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en-US" sz="1400" dirty="0">
                <a:solidFill>
                  <a:schemeClr val="tx1">
                    <a:lumMod val="75000"/>
                    <a:lumOff val="25000"/>
                  </a:schemeClr>
                </a:solidFill>
              </a:rPr>
              <a:t>Charge up to 2 times your normal rate</a:t>
            </a:r>
          </a:p>
          <a:p>
            <a:pPr marL="285750" lvl="0" indent="-285750">
              <a:buFont typeface="Arial" panose="020B0604020202020204" pitchFamily="34" charset="0"/>
              <a:buChar char="•"/>
            </a:pPr>
            <a:r>
              <a:rPr lang="en-US" sz="1400" dirty="0">
                <a:solidFill>
                  <a:schemeClr val="tx1">
                    <a:lumMod val="75000"/>
                    <a:lumOff val="25000"/>
                  </a:schemeClr>
                </a:solidFill>
              </a:rPr>
              <a:t>Keep busy all year long</a:t>
            </a:r>
          </a:p>
          <a:p>
            <a:pPr marL="285750" lvl="0" indent="-285750">
              <a:buFont typeface="Arial" panose="020B0604020202020204" pitchFamily="34" charset="0"/>
              <a:buChar char="•"/>
            </a:pPr>
            <a:r>
              <a:rPr lang="en-US" sz="1400" dirty="0">
                <a:solidFill>
                  <a:schemeClr val="tx1">
                    <a:lumMod val="75000"/>
                    <a:lumOff val="25000"/>
                  </a:schemeClr>
                </a:solidFill>
              </a:rPr>
              <a:t>Solve even the most complex tax collection problems with our VIP Program</a:t>
            </a:r>
            <a:r>
              <a:rPr lang="en-US" sz="1400" baseline="30000" dirty="0">
                <a:solidFill>
                  <a:schemeClr val="tx1">
                    <a:lumMod val="75000"/>
                    <a:lumOff val="25000"/>
                  </a:schemeClr>
                </a:solidFill>
              </a:rPr>
              <a:t>TM</a:t>
            </a:r>
          </a:p>
          <a:p>
            <a:pPr marL="285750" lvl="0" indent="-285750">
              <a:buFont typeface="Arial" panose="020B0604020202020204" pitchFamily="34" charset="0"/>
              <a:buChar char="•"/>
            </a:pPr>
            <a:r>
              <a:rPr lang="en-US" sz="1400" dirty="0">
                <a:solidFill>
                  <a:schemeClr val="tx1">
                    <a:lumMod val="75000"/>
                    <a:lumOff val="25000"/>
                  </a:schemeClr>
                </a:solidFill>
              </a:rPr>
              <a:t>Find clients without spending too much time or too much money</a:t>
            </a:r>
          </a:p>
          <a:p>
            <a:pPr marL="285750" lvl="0" indent="-285750">
              <a:buFont typeface="Arial" panose="020B0604020202020204" pitchFamily="34" charset="0"/>
              <a:buChar char="•"/>
            </a:pPr>
            <a:r>
              <a:rPr lang="en-US" sz="1400" dirty="0">
                <a:solidFill>
                  <a:schemeClr val="tx1">
                    <a:lumMod val="75000"/>
                    <a:lumOff val="25000"/>
                  </a:schemeClr>
                </a:solidFill>
              </a:rPr>
              <a:t>Close a deal with little to no effort</a:t>
            </a:r>
          </a:p>
          <a:p>
            <a:pPr marL="285750" indent="-285750" algn="ctr">
              <a:buFont typeface="Arial" panose="020B0604020202020204" pitchFamily="34" charset="0"/>
              <a:buChar char="•"/>
            </a:pPr>
            <a:endParaRPr lang="en-US" sz="1400" dirty="0">
              <a:solidFill>
                <a:schemeClr val="tx1">
                  <a:lumMod val="75000"/>
                  <a:lumOff val="25000"/>
                </a:schemeClr>
              </a:solidFill>
            </a:endParaRPr>
          </a:p>
        </p:txBody>
      </p:sp>
      <p:sp>
        <p:nvSpPr>
          <p:cNvPr id="12" name="Oval 11">
            <a:extLst>
              <a:ext uri="{FF2B5EF4-FFF2-40B4-BE49-F238E27FC236}">
                <a16:creationId xmlns:a16="http://schemas.microsoft.com/office/drawing/2014/main" id="{DFC2F7E7-BDC3-4279-BE16-B488487FE0EC}"/>
              </a:ext>
            </a:extLst>
          </p:cNvPr>
          <p:cNvSpPr/>
          <p:nvPr/>
        </p:nvSpPr>
        <p:spPr>
          <a:xfrm>
            <a:off x="2550718" y="1138699"/>
            <a:ext cx="4267647" cy="4267647"/>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endParaRPr lang="en-US" dirty="0"/>
          </a:p>
        </p:txBody>
      </p:sp>
      <p:sp>
        <p:nvSpPr>
          <p:cNvPr id="4" name="Oval 3"/>
          <p:cNvSpPr/>
          <p:nvPr/>
        </p:nvSpPr>
        <p:spPr>
          <a:xfrm>
            <a:off x="2748289" y="1336270"/>
            <a:ext cx="3872505" cy="387250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endParaRPr lang="en-US" sz="1600" dirty="0">
              <a:ln w="19050">
                <a:noFill/>
              </a:ln>
              <a:solidFill>
                <a:schemeClr val="tx1"/>
              </a:solidFill>
              <a:latin typeface="Arial Black" panose="020B0A04020102020204" pitchFamily="34" charset="0"/>
            </a:endParaRPr>
          </a:p>
          <a:p>
            <a:pPr algn="ctr"/>
            <a:r>
              <a:rPr lang="en-US" sz="2800" dirty="0">
                <a:ln w="19050">
                  <a:noFill/>
                </a:ln>
                <a:solidFill>
                  <a:schemeClr val="tx1"/>
                </a:solidFill>
                <a:latin typeface="Arial Black" panose="020B0A04020102020204" pitchFamily="34" charset="0"/>
              </a:rPr>
              <a:t>Sales &amp; Marketing</a:t>
            </a:r>
          </a:p>
          <a:p>
            <a:pPr algn="ctr"/>
            <a:r>
              <a:rPr lang="en-US" sz="4800" dirty="0">
                <a:ln w="19050">
                  <a:noFill/>
                </a:ln>
                <a:solidFill>
                  <a:schemeClr val="tx1"/>
                </a:solidFill>
                <a:latin typeface="Arial Black" panose="020B0A04020102020204" pitchFamily="34" charset="0"/>
              </a:rPr>
              <a:t>75%off</a:t>
            </a:r>
            <a:endParaRPr lang="en-US" sz="2000" b="1" dirty="0">
              <a:ln w="19050">
                <a:noFill/>
              </a:ln>
              <a:solidFill>
                <a:schemeClr val="tx1"/>
              </a:solidFill>
              <a:latin typeface="Arial Black" panose="020B0A04020102020204" pitchFamily="34" charset="0"/>
            </a:endParaRPr>
          </a:p>
          <a:p>
            <a:pPr algn="ctr"/>
            <a:r>
              <a:rPr lang="en-US" sz="6000" b="1" dirty="0">
                <a:ln w="19050">
                  <a:noFill/>
                </a:ln>
                <a:solidFill>
                  <a:schemeClr val="tx1"/>
                </a:solidFill>
                <a:latin typeface="Arial Black" panose="020B0A04020102020204" pitchFamily="34" charset="0"/>
              </a:rPr>
              <a:t>$750</a:t>
            </a:r>
          </a:p>
          <a:p>
            <a:pPr algn="ctr"/>
            <a:r>
              <a:rPr lang="en-US" sz="2800" dirty="0">
                <a:solidFill>
                  <a:schemeClr val="tx1"/>
                </a:solidFill>
              </a:rPr>
              <a:t>Only good until 6pm today</a:t>
            </a:r>
          </a:p>
        </p:txBody>
      </p:sp>
      <p:sp>
        <p:nvSpPr>
          <p:cNvPr id="10" name="Title 1">
            <a:extLst>
              <a:ext uri="{FF2B5EF4-FFF2-40B4-BE49-F238E27FC236}">
                <a16:creationId xmlns:a16="http://schemas.microsoft.com/office/drawing/2014/main" id="{6519298B-9617-4AE9-9A93-785815A199FC}"/>
              </a:ext>
            </a:extLst>
          </p:cNvPr>
          <p:cNvSpPr txBox="1">
            <a:spLocks/>
          </p:cNvSpPr>
          <p:nvPr/>
        </p:nvSpPr>
        <p:spPr>
          <a:xfrm>
            <a:off x="-592126" y="369642"/>
            <a:ext cx="6868506" cy="92849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600" dirty="0">
                <a:solidFill>
                  <a:schemeClr val="bg1"/>
                </a:solidFill>
                <a:latin typeface="Calibri Light" panose="020F0302020204030204" pitchFamily="34" charset="0"/>
              </a:rPr>
              <a:t>Morning Break</a:t>
            </a:r>
          </a:p>
        </p:txBody>
      </p:sp>
      <p:sp>
        <p:nvSpPr>
          <p:cNvPr id="2" name="Rectangle 1">
            <a:extLst>
              <a:ext uri="{FF2B5EF4-FFF2-40B4-BE49-F238E27FC236}">
                <a16:creationId xmlns:a16="http://schemas.microsoft.com/office/drawing/2014/main" id="{E487EE45-3B2C-4405-8E73-D54EACD41D02}"/>
              </a:ext>
            </a:extLst>
          </p:cNvPr>
          <p:cNvSpPr/>
          <p:nvPr/>
        </p:nvSpPr>
        <p:spPr>
          <a:xfrm rot="20842916">
            <a:off x="6984740" y="1810223"/>
            <a:ext cx="4868969" cy="1633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add the</a:t>
            </a:r>
          </a:p>
          <a:p>
            <a:pPr algn="ctr"/>
            <a:r>
              <a:rPr lang="en-US" sz="3600" b="1" dirty="0">
                <a:solidFill>
                  <a:schemeClr val="tx1"/>
                </a:solidFill>
              </a:rPr>
              <a:t>Resolution Add-on Pack</a:t>
            </a:r>
          </a:p>
          <a:p>
            <a:pPr algn="ctr"/>
            <a:r>
              <a:rPr lang="en-US" sz="2400" dirty="0">
                <a:solidFill>
                  <a:schemeClr val="tx1"/>
                </a:solidFill>
              </a:rPr>
              <a:t>for only $100 More</a:t>
            </a:r>
          </a:p>
          <a:p>
            <a:pPr algn="ctr"/>
            <a:r>
              <a:rPr lang="en-US" sz="2400" i="1" dirty="0">
                <a:solidFill>
                  <a:schemeClr val="tx1"/>
                </a:solidFill>
              </a:rPr>
              <a:t>(a $500 value!)</a:t>
            </a:r>
          </a:p>
        </p:txBody>
      </p:sp>
      <p:sp>
        <p:nvSpPr>
          <p:cNvPr id="18" name="Rectangle 17">
            <a:extLst>
              <a:ext uri="{FF2B5EF4-FFF2-40B4-BE49-F238E27FC236}">
                <a16:creationId xmlns:a16="http://schemas.microsoft.com/office/drawing/2014/main" id="{AEAA6961-E58A-4318-842B-C36E14BC0587}"/>
              </a:ext>
            </a:extLst>
          </p:cNvPr>
          <p:cNvSpPr/>
          <p:nvPr/>
        </p:nvSpPr>
        <p:spPr>
          <a:xfrm>
            <a:off x="6865114" y="3981605"/>
            <a:ext cx="4868969" cy="16335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00"/>
                </a:solidFill>
              </a:rPr>
              <a:t>DAVID TO PUSH LINK</a:t>
            </a:r>
            <a:endParaRPr lang="en-US" sz="4000" i="1" dirty="0">
              <a:solidFill>
                <a:srgbClr val="FFFF00"/>
              </a:solidFill>
            </a:endParaRPr>
          </a:p>
        </p:txBody>
      </p:sp>
      <p:sp>
        <p:nvSpPr>
          <p:cNvPr id="21" name="Title 1">
            <a:extLst>
              <a:ext uri="{FF2B5EF4-FFF2-40B4-BE49-F238E27FC236}">
                <a16:creationId xmlns:a16="http://schemas.microsoft.com/office/drawing/2014/main" id="{6F1FF7B2-CC73-4B24-AA57-1D8044FD55B9}"/>
              </a:ext>
            </a:extLst>
          </p:cNvPr>
          <p:cNvSpPr txBox="1">
            <a:spLocks/>
          </p:cNvSpPr>
          <p:nvPr/>
        </p:nvSpPr>
        <p:spPr>
          <a:xfrm>
            <a:off x="-592127" y="237368"/>
            <a:ext cx="11918887" cy="92849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600" dirty="0">
                <a:latin typeface="Calibri Light" panose="020F0302020204030204" pitchFamily="34" charset="0"/>
              </a:rPr>
              <a:t>You can’t cross the river alone</a:t>
            </a:r>
          </a:p>
        </p:txBody>
      </p:sp>
    </p:spTree>
    <p:extLst>
      <p:ext uri="{BB962C8B-B14F-4D97-AF65-F5344CB8AC3E}">
        <p14:creationId xmlns:p14="http://schemas.microsoft.com/office/powerpoint/2010/main" val="360352297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805543" y="889279"/>
            <a:ext cx="11023042" cy="5968721"/>
          </a:xfrm>
        </p:spPr>
        <p:txBody>
          <a:bodyPr>
            <a:noAutofit/>
          </a:bodyPr>
          <a:lstStyle/>
          <a:p>
            <a:pPr marL="0" indent="0">
              <a:buNone/>
            </a:pPr>
            <a:r>
              <a:rPr lang="en-US" sz="3600" dirty="0">
                <a:solidFill>
                  <a:schemeClr val="bg1"/>
                </a:solidFill>
                <a:latin typeface="+mj-lt"/>
              </a:rPr>
              <a:t>Again..</a:t>
            </a:r>
          </a:p>
          <a:p>
            <a:pPr marL="0" indent="0">
              <a:buNone/>
            </a:pPr>
            <a:r>
              <a:rPr lang="en-US" sz="3600" dirty="0">
                <a:solidFill>
                  <a:schemeClr val="bg1"/>
                </a:solidFill>
                <a:latin typeface="+mj-lt"/>
              </a:rPr>
              <a:t>Why you need to market, sell and practice tax resolution</a:t>
            </a:r>
          </a:p>
          <a:p>
            <a:pPr marL="0" indent="0">
              <a:buNone/>
            </a:pPr>
            <a:endParaRPr lang="en-US" sz="1200" dirty="0">
              <a:solidFill>
                <a:schemeClr val="bg1"/>
              </a:solidFill>
              <a:latin typeface="+mj-lt"/>
            </a:endParaRPr>
          </a:p>
          <a:p>
            <a:pPr marL="682625"/>
            <a:r>
              <a:rPr lang="en-US" sz="3600" dirty="0">
                <a:solidFill>
                  <a:schemeClr val="bg1"/>
                </a:solidFill>
                <a:latin typeface="+mj-lt"/>
              </a:rPr>
              <a:t>Regular tax returns are a commodity.  You make between $400 and $1,000 for normal return</a:t>
            </a:r>
            <a:endParaRPr lang="en-US" sz="3600" i="1" dirty="0">
              <a:solidFill>
                <a:schemeClr val="bg1"/>
              </a:solidFill>
              <a:latin typeface="+mj-lt"/>
            </a:endParaRPr>
          </a:p>
          <a:p>
            <a:pPr marL="682625"/>
            <a:r>
              <a:rPr lang="en-US" sz="3600" i="1" dirty="0">
                <a:solidFill>
                  <a:schemeClr val="bg1"/>
                </a:solidFill>
                <a:latin typeface="+mj-lt"/>
              </a:rPr>
              <a:t>Each resolution case runs from $4000 – $10,000 (ten times the amount for tax returns)</a:t>
            </a:r>
          </a:p>
          <a:p>
            <a:pPr marL="682625"/>
            <a:r>
              <a:rPr lang="en-US" sz="3600" i="1" dirty="0">
                <a:solidFill>
                  <a:schemeClr val="bg1"/>
                </a:solidFill>
                <a:latin typeface="+mj-lt"/>
              </a:rPr>
              <a:t>Using a system, this work is easy and manageable</a:t>
            </a:r>
          </a:p>
          <a:p>
            <a:pPr marL="682625"/>
            <a:r>
              <a:rPr lang="en-US" sz="3600" i="1" dirty="0">
                <a:solidFill>
                  <a:schemeClr val="bg1"/>
                </a:solidFill>
                <a:latin typeface="+mj-lt"/>
              </a:rPr>
              <a:t>Setting up shop yields immediate results</a:t>
            </a:r>
          </a:p>
          <a:p>
            <a:endParaRPr lang="en-US" sz="2400" i="1" dirty="0">
              <a:solidFill>
                <a:schemeClr val="bg1"/>
              </a:solidFill>
              <a:latin typeface="+mj-lt"/>
            </a:endParaRPr>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3372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animEffect transition="in" filter="fade">
                                      <p:cBhvr>
                                        <p:cTn id="13" dur="500"/>
                                        <p:tgtEl>
                                          <p:spTgt spid="7">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xEl>
                                              <p:pRg st="4" end="4"/>
                                            </p:txEl>
                                          </p:spTgt>
                                        </p:tgtEl>
                                        <p:attrNameLst>
                                          <p:attrName>style.visibility</p:attrName>
                                        </p:attrNameLst>
                                      </p:cBhvr>
                                      <p:to>
                                        <p:strVal val="visible"/>
                                      </p:to>
                                    </p:set>
                                    <p:animEffect transition="in" filter="fade">
                                      <p:cBhvr>
                                        <p:cTn id="18" dur="500"/>
                                        <p:tgtEl>
                                          <p:spTgt spid="7">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animEffect transition="in" filter="fade">
                                      <p:cBhvr>
                                        <p:cTn id="23" dur="500"/>
                                        <p:tgtEl>
                                          <p:spTgt spid="7">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xEl>
                                              <p:pRg st="6" end="6"/>
                                            </p:txEl>
                                          </p:spTgt>
                                        </p:tgtEl>
                                        <p:attrNameLst>
                                          <p:attrName>style.visibility</p:attrName>
                                        </p:attrNameLst>
                                      </p:cBhvr>
                                      <p:to>
                                        <p:strVal val="visible"/>
                                      </p:to>
                                    </p:set>
                                    <p:animEffect transition="in" filter="fade">
                                      <p:cBhvr>
                                        <p:cTn id="28"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89.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881063" y="2210655"/>
            <a:ext cx="10429875" cy="827820"/>
          </a:xfrm>
        </p:spPr>
        <p:txBody>
          <a:bodyPr>
            <a:noAutofit/>
          </a:bodyPr>
          <a:lstStyle/>
          <a:p>
            <a:pPr marL="0" indent="0" algn="ctr">
              <a:buNone/>
            </a:pPr>
            <a:r>
              <a:rPr lang="en-US" sz="5400" dirty="0">
                <a:solidFill>
                  <a:schemeClr val="bg1"/>
                </a:solidFill>
                <a:latin typeface="+mj-lt"/>
              </a:rPr>
              <a:t>Case Study</a:t>
            </a:r>
          </a:p>
          <a:p>
            <a:pPr marL="0" indent="0" algn="ctr">
              <a:buNone/>
            </a:pPr>
            <a:r>
              <a:rPr lang="en-US" sz="4400" i="1" dirty="0">
                <a:solidFill>
                  <a:schemeClr val="bg1"/>
                </a:solidFill>
                <a:latin typeface="+mj-lt"/>
              </a:rPr>
              <a:t>(revisited)</a:t>
            </a:r>
          </a:p>
          <a:p>
            <a:pPr marL="0" indent="0" algn="ctr">
              <a:buNone/>
            </a:pPr>
            <a:r>
              <a:rPr lang="en-US" sz="5400" dirty="0">
                <a:solidFill>
                  <a:schemeClr val="bg1"/>
                </a:solidFill>
                <a:latin typeface="+mj-lt"/>
              </a:rPr>
              <a:t>Offer in Compromise</a:t>
            </a:r>
          </a:p>
        </p:txBody>
      </p:sp>
      <p:sp>
        <p:nvSpPr>
          <p:cNvPr id="3" name="Slide Number Placeholder 2"/>
          <p:cNvSpPr>
            <a:spLocks noGrp="1"/>
          </p:cNvSpPr>
          <p:nvPr>
            <p:ph type="sldNum" sz="quarter" idx="12"/>
          </p:nvPr>
        </p:nvSpPr>
        <p:spPr/>
        <p:txBody>
          <a:bodyPr/>
          <a:lstStyle/>
          <a:p>
            <a:fld id="{68C81B1B-BC7F-4EBD-9AC2-2B2BF5AF0E84}" type="slidenum">
              <a:rPr lang="en-US" smtClean="0"/>
              <a:pPr/>
              <a:t>189</a:t>
            </a:fld>
            <a:endParaRPr lang="en-US" dirty="0"/>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
        <p:nvSpPr>
          <p:cNvPr id="8" name="TextBox 7"/>
          <p:cNvSpPr txBox="1"/>
          <p:nvPr/>
        </p:nvSpPr>
        <p:spPr>
          <a:xfrm>
            <a:off x="6808470" y="6356350"/>
            <a:ext cx="5671206" cy="369332"/>
          </a:xfrm>
          <a:prstGeom prst="rect">
            <a:avLst/>
          </a:prstGeom>
          <a:noFill/>
        </p:spPr>
        <p:txBody>
          <a:bodyPr wrap="square" rtlCol="0">
            <a:spAutoFit/>
          </a:bodyPr>
          <a:lstStyle/>
          <a:p>
            <a:r>
              <a:rPr lang="en-US" dirty="0">
                <a:solidFill>
                  <a:schemeClr val="accent1"/>
                </a:solidFill>
              </a:rPr>
              <a:t>Find us on the web at www.taxresolutioninstitute.org</a:t>
            </a:r>
          </a:p>
        </p:txBody>
      </p:sp>
    </p:spTree>
    <p:extLst>
      <p:ext uri="{BB962C8B-B14F-4D97-AF65-F5344CB8AC3E}">
        <p14:creationId xmlns:p14="http://schemas.microsoft.com/office/powerpoint/2010/main" val="4044175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09155"/>
            <a:ext cx="11582400" cy="5779216"/>
          </a:xfrm>
        </p:spPr>
        <p:txBody>
          <a:bodyPr>
            <a:normAutofit fontScale="47500" lnSpcReduction="20000"/>
          </a:bodyPr>
          <a:lstStyle/>
          <a:p>
            <a:pPr marL="0" indent="0" algn="ctr">
              <a:buNone/>
            </a:pPr>
            <a:r>
              <a:rPr lang="en-US" sz="3600" i="1" dirty="0">
                <a:solidFill>
                  <a:schemeClr val="bg1"/>
                </a:solidFill>
                <a:latin typeface="+mj-lt"/>
              </a:rPr>
              <a:t>Case Study (CS-2)</a:t>
            </a:r>
          </a:p>
          <a:p>
            <a:pPr marL="0" indent="0" algn="ctr">
              <a:buNone/>
            </a:pPr>
            <a:r>
              <a:rPr lang="en-US" sz="7000" dirty="0">
                <a:solidFill>
                  <a:schemeClr val="bg1"/>
                </a:solidFill>
                <a:latin typeface="+mj-lt"/>
              </a:rPr>
              <a:t>Offer in Compromise</a:t>
            </a:r>
            <a:endParaRPr lang="en-US" sz="5400" dirty="0">
              <a:solidFill>
                <a:schemeClr val="bg1"/>
              </a:solidFill>
              <a:latin typeface="+mj-lt"/>
            </a:endParaRPr>
          </a:p>
          <a:p>
            <a:pPr lvl="0"/>
            <a:r>
              <a:rPr lang="en-US" sz="6000" dirty="0">
                <a:solidFill>
                  <a:schemeClr val="bg1"/>
                </a:solidFill>
                <a:latin typeface="+mj-lt"/>
              </a:rPr>
              <a:t>Family of 4</a:t>
            </a:r>
          </a:p>
          <a:p>
            <a:pPr lvl="0"/>
            <a:r>
              <a:rPr lang="en-US" sz="6000" dirty="0">
                <a:solidFill>
                  <a:schemeClr val="bg1"/>
                </a:solidFill>
                <a:latin typeface="+mj-lt"/>
              </a:rPr>
              <a:t>Living in Los Angeles</a:t>
            </a:r>
          </a:p>
          <a:p>
            <a:pPr lvl="0"/>
            <a:r>
              <a:rPr lang="en-US" sz="6000" dirty="0">
                <a:solidFill>
                  <a:schemeClr val="bg1"/>
                </a:solidFill>
                <a:latin typeface="+mj-lt"/>
              </a:rPr>
              <a:t>Husband is a self-employed salesperson (expects to earn substantially more income in the near future)</a:t>
            </a:r>
          </a:p>
          <a:p>
            <a:pPr lvl="0"/>
            <a:r>
              <a:rPr lang="en-US" sz="6000" dirty="0">
                <a:solidFill>
                  <a:schemeClr val="bg1"/>
                </a:solidFill>
                <a:latin typeface="+mj-lt"/>
              </a:rPr>
              <a:t>Wife works and is a W-2 wage earner</a:t>
            </a:r>
          </a:p>
          <a:p>
            <a:pPr lvl="0"/>
            <a:r>
              <a:rPr lang="en-US" sz="6000" dirty="0">
                <a:solidFill>
                  <a:schemeClr val="bg1"/>
                </a:solidFill>
                <a:latin typeface="+mj-lt"/>
              </a:rPr>
              <a:t>Taxes are withheld from Wife’s paycheck and Husband is making estimated tax payments.</a:t>
            </a:r>
          </a:p>
          <a:p>
            <a:pPr lvl="0"/>
            <a:r>
              <a:rPr lang="en-US" sz="6000" dirty="0">
                <a:solidFill>
                  <a:schemeClr val="bg1"/>
                </a:solidFill>
                <a:latin typeface="+mj-lt"/>
              </a:rPr>
              <a:t>Wife owns a vehicle with a small amount of equity</a:t>
            </a:r>
          </a:p>
          <a:p>
            <a:pPr lvl="0"/>
            <a:r>
              <a:rPr lang="en-US" sz="6000" dirty="0">
                <a:solidFill>
                  <a:schemeClr val="bg1"/>
                </a:solidFill>
                <a:latin typeface="+mj-lt"/>
              </a:rPr>
              <a:t>Husband leases another vehicle </a:t>
            </a:r>
          </a:p>
          <a:p>
            <a:pPr lvl="0"/>
            <a:r>
              <a:rPr lang="en-US" sz="6000" dirty="0">
                <a:solidFill>
                  <a:schemeClr val="bg1"/>
                </a:solidFill>
                <a:latin typeface="+mj-lt"/>
              </a:rPr>
              <a:t>They own a single family home with some equity</a:t>
            </a:r>
          </a:p>
          <a:p>
            <a:pPr lvl="0"/>
            <a:r>
              <a:rPr lang="en-US" sz="6000" dirty="0">
                <a:solidFill>
                  <a:schemeClr val="bg1"/>
                </a:solidFill>
                <a:latin typeface="+mj-lt"/>
              </a:rPr>
              <a:t>Wife has an IRA with a relatively low value ($12,858)</a:t>
            </a:r>
          </a:p>
          <a:p>
            <a:pPr lvl="0"/>
            <a:r>
              <a:rPr lang="en-US" sz="6000" dirty="0">
                <a:solidFill>
                  <a:schemeClr val="bg1"/>
                </a:solidFill>
                <a:latin typeface="+mj-lt"/>
              </a:rPr>
              <a:t>They owe approximately $487,000 in unpaid taxes.</a:t>
            </a:r>
            <a:endParaRPr lang="en-US" sz="6000" dirty="0">
              <a:latin typeface="+mj-lt"/>
            </a:endParaRPr>
          </a:p>
        </p:txBody>
      </p:sp>
      <p:sp>
        <p:nvSpPr>
          <p:cNvPr id="4" name="TextBox 3"/>
          <p:cNvSpPr txBox="1"/>
          <p:nvPr/>
        </p:nvSpPr>
        <p:spPr>
          <a:xfrm>
            <a:off x="6208395" y="6393146"/>
            <a:ext cx="5671206" cy="369332"/>
          </a:xfrm>
          <a:prstGeom prst="rect">
            <a:avLst/>
          </a:prstGeom>
          <a:noFill/>
        </p:spPr>
        <p:txBody>
          <a:bodyPr wrap="square" rtlCol="0">
            <a:spAutoFit/>
          </a:bodyPr>
          <a:lstStyle/>
          <a:p>
            <a:r>
              <a:rPr lang="en-US" dirty="0">
                <a:solidFill>
                  <a:schemeClr val="accent1"/>
                </a:solidFill>
              </a:rPr>
              <a:t>access your free content at www.taxresolutioninstitute.org</a:t>
            </a:r>
          </a:p>
        </p:txBody>
      </p:sp>
    </p:spTree>
    <p:extLst>
      <p:ext uri="{BB962C8B-B14F-4D97-AF65-F5344CB8AC3E}">
        <p14:creationId xmlns:p14="http://schemas.microsoft.com/office/powerpoint/2010/main" val="168805102"/>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881063" y="1820130"/>
            <a:ext cx="10429875" cy="827820"/>
          </a:xfrm>
        </p:spPr>
        <p:txBody>
          <a:bodyPr>
            <a:noAutofit/>
          </a:bodyPr>
          <a:lstStyle/>
          <a:p>
            <a:pPr marL="0" indent="0" algn="ctr">
              <a:buNone/>
            </a:pPr>
            <a:r>
              <a:rPr lang="en-US" sz="5400" dirty="0">
                <a:solidFill>
                  <a:schemeClr val="bg1"/>
                </a:solidFill>
                <a:latin typeface="+mj-lt"/>
              </a:rPr>
              <a:t>Offer in Compromise</a:t>
            </a:r>
          </a:p>
          <a:p>
            <a:pPr marL="0" indent="0" algn="ctr">
              <a:buNone/>
            </a:pPr>
            <a:r>
              <a:rPr lang="en-US" sz="5400" dirty="0">
                <a:solidFill>
                  <a:schemeClr val="bg1"/>
                </a:solidFill>
                <a:latin typeface="+mj-lt"/>
              </a:rPr>
              <a:t>vs</a:t>
            </a:r>
          </a:p>
          <a:p>
            <a:pPr marL="0" indent="0" algn="ctr">
              <a:buNone/>
            </a:pPr>
            <a:r>
              <a:rPr lang="en-US" sz="5400" dirty="0">
                <a:solidFill>
                  <a:schemeClr val="bg1"/>
                </a:solidFill>
                <a:latin typeface="+mj-lt"/>
              </a:rPr>
              <a:t>Installment Agreement</a:t>
            </a:r>
          </a:p>
          <a:p>
            <a:pPr marL="0" indent="0" algn="ctr">
              <a:buNone/>
            </a:pPr>
            <a:r>
              <a:rPr lang="en-US" sz="4000" i="1" dirty="0">
                <a:solidFill>
                  <a:schemeClr val="bg1"/>
                </a:solidFill>
                <a:latin typeface="+mj-lt"/>
              </a:rPr>
              <a:t>(comparison)</a:t>
            </a:r>
          </a:p>
        </p:txBody>
      </p:sp>
      <p:sp>
        <p:nvSpPr>
          <p:cNvPr id="3" name="Slide Number Placeholder 2"/>
          <p:cNvSpPr>
            <a:spLocks noGrp="1"/>
          </p:cNvSpPr>
          <p:nvPr>
            <p:ph type="sldNum" sz="quarter" idx="12"/>
          </p:nvPr>
        </p:nvSpPr>
        <p:spPr/>
        <p:txBody>
          <a:bodyPr/>
          <a:lstStyle/>
          <a:p>
            <a:fld id="{68C81B1B-BC7F-4EBD-9AC2-2B2BF5AF0E84}" type="slidenum">
              <a:rPr lang="en-US" smtClean="0"/>
              <a:pPr/>
              <a:t>191</a:t>
            </a:fld>
            <a:endParaRPr lang="en-US" dirty="0"/>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
        <p:nvSpPr>
          <p:cNvPr id="8" name="TextBox 7"/>
          <p:cNvSpPr txBox="1"/>
          <p:nvPr/>
        </p:nvSpPr>
        <p:spPr>
          <a:xfrm>
            <a:off x="6808470" y="6356350"/>
            <a:ext cx="5671206" cy="369332"/>
          </a:xfrm>
          <a:prstGeom prst="rect">
            <a:avLst/>
          </a:prstGeom>
          <a:noFill/>
        </p:spPr>
        <p:txBody>
          <a:bodyPr wrap="square" rtlCol="0">
            <a:spAutoFit/>
          </a:bodyPr>
          <a:lstStyle/>
          <a:p>
            <a:r>
              <a:rPr lang="en-US" dirty="0">
                <a:solidFill>
                  <a:schemeClr val="accent1"/>
                </a:solidFill>
              </a:rPr>
              <a:t>Find us on the web at www.taxresolutioninstitute.org</a:t>
            </a:r>
          </a:p>
        </p:txBody>
      </p:sp>
    </p:spTree>
    <p:extLst>
      <p:ext uri="{BB962C8B-B14F-4D97-AF65-F5344CB8AC3E}">
        <p14:creationId xmlns:p14="http://schemas.microsoft.com/office/powerpoint/2010/main" val="1546363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92.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8C81B1B-BC7F-4EBD-9AC2-2B2BF5AF0E84}" type="slidenum">
              <a:rPr lang="en-US" smtClean="0"/>
              <a:pPr/>
              <a:t>192</a:t>
            </a:fld>
            <a:endParaRPr lang="en-US" dirty="0"/>
          </a:p>
        </p:txBody>
      </p:sp>
      <p:sp>
        <p:nvSpPr>
          <p:cNvPr id="2" name="Rectangle 1">
            <a:extLst>
              <a:ext uri="{FF2B5EF4-FFF2-40B4-BE49-F238E27FC236}">
                <a16:creationId xmlns:a16="http://schemas.microsoft.com/office/drawing/2014/main" id="{B60660E7-D59C-48B4-88F2-306054248940}"/>
              </a:ext>
            </a:extLst>
          </p:cNvPr>
          <p:cNvSpPr/>
          <p:nvPr/>
        </p:nvSpPr>
        <p:spPr>
          <a:xfrm>
            <a:off x="2015412" y="0"/>
            <a:ext cx="1017658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Moon 6">
            <a:extLst>
              <a:ext uri="{FF2B5EF4-FFF2-40B4-BE49-F238E27FC236}">
                <a16:creationId xmlns:a16="http://schemas.microsoft.com/office/drawing/2014/main" id="{83F8F18E-64D1-4069-B15B-FBA5A26A3300}"/>
              </a:ext>
            </a:extLst>
          </p:cNvPr>
          <p:cNvSpPr/>
          <p:nvPr/>
        </p:nvSpPr>
        <p:spPr>
          <a:xfrm rot="10800000">
            <a:off x="-517688" y="-3617551"/>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88960877"/>
              </p:ext>
            </p:extLst>
          </p:nvPr>
        </p:nvGraphicFramePr>
        <p:xfrm>
          <a:off x="2252865" y="357685"/>
          <a:ext cx="10287479" cy="5979792"/>
        </p:xfrm>
        <a:graphic>
          <a:graphicData uri="http://schemas.openxmlformats.org/drawingml/2006/table">
            <a:tbl>
              <a:tblPr>
                <a:tableStyleId>{9D7B26C5-4107-4FEC-AEDC-1716B250A1EF}</a:tableStyleId>
              </a:tblPr>
              <a:tblGrid>
                <a:gridCol w="802603">
                  <a:extLst>
                    <a:ext uri="{9D8B030D-6E8A-4147-A177-3AD203B41FA5}">
                      <a16:colId xmlns:a16="http://schemas.microsoft.com/office/drawing/2014/main" val="3868757432"/>
                    </a:ext>
                  </a:extLst>
                </a:gridCol>
                <a:gridCol w="1739489">
                  <a:extLst>
                    <a:ext uri="{9D8B030D-6E8A-4147-A177-3AD203B41FA5}">
                      <a16:colId xmlns:a16="http://schemas.microsoft.com/office/drawing/2014/main" val="3868757129"/>
                    </a:ext>
                  </a:extLst>
                </a:gridCol>
                <a:gridCol w="284368">
                  <a:extLst>
                    <a:ext uri="{9D8B030D-6E8A-4147-A177-3AD203B41FA5}">
                      <a16:colId xmlns:a16="http://schemas.microsoft.com/office/drawing/2014/main" val="1674587782"/>
                    </a:ext>
                  </a:extLst>
                </a:gridCol>
                <a:gridCol w="818639">
                  <a:extLst>
                    <a:ext uri="{9D8B030D-6E8A-4147-A177-3AD203B41FA5}">
                      <a16:colId xmlns:a16="http://schemas.microsoft.com/office/drawing/2014/main" val="1301460526"/>
                    </a:ext>
                  </a:extLst>
                </a:gridCol>
                <a:gridCol w="723848">
                  <a:extLst>
                    <a:ext uri="{9D8B030D-6E8A-4147-A177-3AD203B41FA5}">
                      <a16:colId xmlns:a16="http://schemas.microsoft.com/office/drawing/2014/main" val="1517748151"/>
                    </a:ext>
                  </a:extLst>
                </a:gridCol>
                <a:gridCol w="1041170">
                  <a:extLst>
                    <a:ext uri="{9D8B030D-6E8A-4147-A177-3AD203B41FA5}">
                      <a16:colId xmlns:a16="http://schemas.microsoft.com/office/drawing/2014/main" val="176559050"/>
                    </a:ext>
                  </a:extLst>
                </a:gridCol>
                <a:gridCol w="784171">
                  <a:extLst>
                    <a:ext uri="{9D8B030D-6E8A-4147-A177-3AD203B41FA5}">
                      <a16:colId xmlns:a16="http://schemas.microsoft.com/office/drawing/2014/main" val="1535308480"/>
                    </a:ext>
                  </a:extLst>
                </a:gridCol>
                <a:gridCol w="258518">
                  <a:extLst>
                    <a:ext uri="{9D8B030D-6E8A-4147-A177-3AD203B41FA5}">
                      <a16:colId xmlns:a16="http://schemas.microsoft.com/office/drawing/2014/main" val="3638450454"/>
                    </a:ext>
                  </a:extLst>
                </a:gridCol>
                <a:gridCol w="3834673">
                  <a:extLst>
                    <a:ext uri="{9D8B030D-6E8A-4147-A177-3AD203B41FA5}">
                      <a16:colId xmlns:a16="http://schemas.microsoft.com/office/drawing/2014/main" val="2736668112"/>
                    </a:ext>
                  </a:extLst>
                </a:gridCol>
              </a:tblGrid>
              <a:tr h="277967">
                <a:tc gridSpan="9">
                  <a:txBody>
                    <a:bodyPr/>
                    <a:lstStyle/>
                    <a:p>
                      <a:pPr algn="ctr" fontAlgn="b"/>
                      <a:r>
                        <a:rPr lang="en-US" sz="1800" b="1" u="none" strike="noStrike" dirty="0">
                          <a:effectLst/>
                        </a:rPr>
                        <a:t>Installment Agreement and Offer in Compromise Comparison - Family of Four</a:t>
                      </a:r>
                      <a:endParaRPr lang="en-US" sz="1800" b="1"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87282355"/>
                  </a:ext>
                </a:extLst>
              </a:tr>
              <a:tr h="259700">
                <a:tc gridSpan="2">
                  <a:txBody>
                    <a:bodyPr/>
                    <a:lstStyle/>
                    <a:p>
                      <a:pPr algn="ctr" fontAlgn="b"/>
                      <a:endParaRPr lang="en-US" sz="1050" b="1" i="0" u="sng" strike="noStrike" dirty="0">
                        <a:solidFill>
                          <a:srgbClr val="000000"/>
                        </a:solidFill>
                        <a:effectLst/>
                        <a:latin typeface="Calibri" panose="020F0502020204030204" pitchFamily="34" charset="0"/>
                      </a:endParaRPr>
                    </a:p>
                  </a:txBody>
                  <a:tcPr marL="3973" marR="3973" marT="3973" marB="0" anchor="b">
                    <a:solidFill>
                      <a:schemeClr val="bg1"/>
                    </a:solidFill>
                  </a:tcPr>
                </a:tc>
                <a:tc hMerge="1">
                  <a:txBody>
                    <a:bodyPr/>
                    <a:lstStyle/>
                    <a:p>
                      <a:endParaRPr lang="en-US"/>
                    </a:p>
                  </a:txBody>
                  <a:tcPr/>
                </a:tc>
                <a:tc>
                  <a:txBody>
                    <a:bodyPr/>
                    <a:lstStyle/>
                    <a:p>
                      <a:endParaRPr lang="en-US" sz="1050" dirty="0"/>
                    </a:p>
                  </a:txBody>
                  <a:tcPr marL="3973" marR="3973" marT="3973" marB="0" anchor="b">
                    <a:solidFill>
                      <a:schemeClr val="bg1"/>
                    </a:solidFill>
                  </a:tcPr>
                </a:tc>
                <a:tc gridSpan="2">
                  <a:txBody>
                    <a:bodyPr/>
                    <a:lstStyle/>
                    <a:p>
                      <a:pPr algn="ctr" fontAlgn="b"/>
                      <a:endParaRPr lang="en-US" sz="1050" b="1" i="0" u="sng" strike="noStrike" dirty="0">
                        <a:solidFill>
                          <a:srgbClr val="000000"/>
                        </a:solidFill>
                        <a:effectLst/>
                        <a:latin typeface="Calibri" panose="020F0502020204030204" pitchFamily="34" charset="0"/>
                      </a:endParaRPr>
                    </a:p>
                  </a:txBody>
                  <a:tcPr marL="3973" marR="3973" marT="3973" marB="0" anchor="b">
                    <a:solidFill>
                      <a:schemeClr val="bg1"/>
                    </a:solidFill>
                  </a:tcPr>
                </a:tc>
                <a:tc hMerge="1">
                  <a:txBody>
                    <a:bodyPr/>
                    <a:lstStyle/>
                    <a:p>
                      <a:endParaRPr lang="en-US"/>
                    </a:p>
                  </a:txBody>
                  <a:tcPr/>
                </a:tc>
                <a:tc gridSpan="2">
                  <a:txBody>
                    <a:bodyPr/>
                    <a:lstStyle/>
                    <a:p>
                      <a:pPr algn="ctr" fontAlgn="b"/>
                      <a:endParaRPr lang="en-US" sz="1050" b="1" i="0" u="sng" strike="noStrike" dirty="0">
                        <a:solidFill>
                          <a:srgbClr val="000000"/>
                        </a:solidFill>
                        <a:effectLst/>
                        <a:latin typeface="Calibri" panose="020F0502020204030204" pitchFamily="34" charset="0"/>
                      </a:endParaRPr>
                    </a:p>
                  </a:txBody>
                  <a:tcPr marL="3973" marR="3973" marT="3973" marB="0" anchor="b">
                    <a:solidFill>
                      <a:schemeClr val="bg1"/>
                    </a:solidFill>
                  </a:tcPr>
                </a:tc>
                <a:tc hMerge="1">
                  <a:txBody>
                    <a:bodyPr/>
                    <a:lstStyle/>
                    <a:p>
                      <a:endParaRPr lang="en-US"/>
                    </a:p>
                  </a:txBody>
                  <a:tcPr/>
                </a:tc>
                <a:tc>
                  <a:txBody>
                    <a:bodyPr/>
                    <a:lstStyle/>
                    <a:p>
                      <a:pPr algn="ctr" fontAlgn="b"/>
                      <a:endParaRPr lang="en-US" sz="1050" b="1" i="0" u="sng"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ctr" fontAlgn="b"/>
                      <a:endParaRPr lang="en-US" sz="1050" b="1" i="0" u="sng" strike="noStrike" dirty="0">
                        <a:solidFill>
                          <a:srgbClr val="000000"/>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1252139390"/>
                  </a:ext>
                </a:extLst>
              </a:tr>
              <a:tr h="259700">
                <a:tc gridSpan="2">
                  <a:txBody>
                    <a:bodyPr/>
                    <a:lstStyle/>
                    <a:p>
                      <a:pPr algn="l" fontAlgn="b"/>
                      <a:r>
                        <a:rPr lang="en-US" sz="1600" b="1" u="sng" strike="noStrike" dirty="0">
                          <a:solidFill>
                            <a:schemeClr val="tx1"/>
                          </a:solidFill>
                          <a:effectLst/>
                        </a:rPr>
                        <a:t>Item</a:t>
                      </a:r>
                      <a:endParaRPr lang="en-US" sz="1600" b="1" i="0" u="sng" strike="noStrike" dirty="0">
                        <a:solidFill>
                          <a:schemeClr val="tx1"/>
                        </a:solidFill>
                        <a:effectLst/>
                        <a:latin typeface="Calibri" panose="020F0502020204030204" pitchFamily="34" charset="0"/>
                      </a:endParaRPr>
                    </a:p>
                  </a:txBody>
                  <a:tcPr marL="3973" marR="3973" marT="3973" marB="0" anchor="b">
                    <a:solidFill>
                      <a:schemeClr val="bg1"/>
                    </a:solidFill>
                  </a:tcPr>
                </a:tc>
                <a:tc hMerge="1">
                  <a:txBody>
                    <a:bodyPr/>
                    <a:lstStyle/>
                    <a:p>
                      <a:endParaRPr lang="en-US"/>
                    </a:p>
                  </a:txBody>
                  <a:tcPr/>
                </a:tc>
                <a:tc>
                  <a:txBody>
                    <a:bodyPr/>
                    <a:lstStyle/>
                    <a:p>
                      <a:endParaRPr lang="en-US" sz="1600" b="1" dirty="0">
                        <a:solidFill>
                          <a:schemeClr val="bg2">
                            <a:lumMod val="50000"/>
                          </a:schemeClr>
                        </a:solidFill>
                      </a:endParaRPr>
                    </a:p>
                  </a:txBody>
                  <a:tcPr marL="3973" marR="3973" marT="3973" marB="0" anchor="b">
                    <a:solidFill>
                      <a:schemeClr val="bg1"/>
                    </a:solidFill>
                  </a:tcPr>
                </a:tc>
                <a:tc gridSpan="2">
                  <a:txBody>
                    <a:bodyPr/>
                    <a:lstStyle/>
                    <a:p>
                      <a:pPr algn="ctr" fontAlgn="b"/>
                      <a:r>
                        <a:rPr lang="en-US" sz="1600" b="1" i="1" u="sng" strike="noStrike" dirty="0">
                          <a:solidFill>
                            <a:schemeClr val="tx1"/>
                          </a:solidFill>
                          <a:effectLst/>
                        </a:rPr>
                        <a:t> IA</a:t>
                      </a:r>
                      <a:endParaRPr lang="en-US" sz="1600" b="1" i="1" u="sng" strike="noStrike" dirty="0">
                        <a:solidFill>
                          <a:schemeClr val="tx1"/>
                        </a:solidFill>
                        <a:effectLst/>
                        <a:latin typeface="Calibri" panose="020F0502020204030204" pitchFamily="34" charset="0"/>
                      </a:endParaRPr>
                    </a:p>
                  </a:txBody>
                  <a:tcPr marL="3973" marR="3973" marT="3973" marB="0" anchor="b">
                    <a:solidFill>
                      <a:schemeClr val="bg1"/>
                    </a:solidFill>
                  </a:tcPr>
                </a:tc>
                <a:tc hMerge="1">
                  <a:txBody>
                    <a:bodyPr/>
                    <a:lstStyle/>
                    <a:p>
                      <a:endParaRPr lang="en-US"/>
                    </a:p>
                  </a:txBody>
                  <a:tcPr/>
                </a:tc>
                <a:tc gridSpan="2">
                  <a:txBody>
                    <a:bodyPr/>
                    <a:lstStyle/>
                    <a:p>
                      <a:pPr algn="ctr" fontAlgn="b"/>
                      <a:r>
                        <a:rPr lang="en-US" sz="1600" b="1" u="sng" strike="noStrike" dirty="0">
                          <a:effectLst/>
                        </a:rPr>
                        <a:t> OIC</a:t>
                      </a:r>
                      <a:endParaRPr lang="en-US" sz="1600" b="1" i="0" u="sng" strike="noStrike" dirty="0">
                        <a:solidFill>
                          <a:srgbClr val="000000"/>
                        </a:solidFill>
                        <a:effectLst/>
                        <a:latin typeface="Calibri" panose="020F0502020204030204" pitchFamily="34" charset="0"/>
                      </a:endParaRPr>
                    </a:p>
                  </a:txBody>
                  <a:tcPr marL="3973" marR="3973" marT="3973" marB="0" anchor="b">
                    <a:solidFill>
                      <a:schemeClr val="bg1"/>
                    </a:solidFill>
                  </a:tcPr>
                </a:tc>
                <a:tc hMerge="1">
                  <a:txBody>
                    <a:bodyPr/>
                    <a:lstStyle/>
                    <a:p>
                      <a:endParaRPr lang="en-US"/>
                    </a:p>
                  </a:txBody>
                  <a:tcPr/>
                </a:tc>
                <a:tc>
                  <a:txBody>
                    <a:bodyPr/>
                    <a:lstStyle/>
                    <a:p>
                      <a:pPr algn="ctr" fontAlgn="b"/>
                      <a:endParaRPr lang="en-US" sz="1600" b="1" i="0" u="sng"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ctr" fontAlgn="b"/>
                      <a:r>
                        <a:rPr lang="en-US" sz="1600" b="1" u="sng" strike="noStrike" dirty="0">
                          <a:effectLst/>
                        </a:rPr>
                        <a:t>Notes</a:t>
                      </a:r>
                      <a:endParaRPr lang="en-US" sz="1600" b="1" i="0" u="sng" strike="noStrike" dirty="0">
                        <a:solidFill>
                          <a:srgbClr val="000000"/>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3927415354"/>
                  </a:ext>
                </a:extLst>
              </a:tr>
              <a:tr h="259700">
                <a:tc>
                  <a:txBody>
                    <a:bodyPr/>
                    <a:lstStyle/>
                    <a:p>
                      <a:pPr algn="l" fontAlgn="b"/>
                      <a:r>
                        <a:rPr lang="en-US" sz="1600" b="1" u="none" strike="noStrike" dirty="0">
                          <a:effectLst/>
                        </a:rPr>
                        <a:t>Income</a:t>
                      </a:r>
                      <a:endParaRPr lang="en-US" sz="1600" b="1"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chemeClr val="bg2">
                            <a:lumMod val="50000"/>
                          </a:schemeClr>
                        </a:solidFill>
                        <a:effectLst/>
                        <a:latin typeface="Calibri" panose="020F0502020204030204" pitchFamily="34" charset="0"/>
                      </a:endParaRPr>
                    </a:p>
                  </a:txBody>
                  <a:tcPr marL="3973" marR="3973" marT="3973" marB="0" anchor="b">
                    <a:solidFill>
                      <a:schemeClr val="bg1"/>
                    </a:solidFill>
                  </a:tcPr>
                </a:tc>
                <a:tc>
                  <a:txBody>
                    <a:bodyPr/>
                    <a:lstStyle/>
                    <a:p>
                      <a:endParaRPr lang="en-US" sz="1600" dirty="0">
                        <a:solidFill>
                          <a:schemeClr val="bg2">
                            <a:lumMod val="50000"/>
                          </a:schemeClr>
                        </a:solidFill>
                      </a:endParaRPr>
                    </a:p>
                  </a:txBody>
                  <a:tcPr marL="3973" marR="3973" marT="3973" marB="0" anchor="b">
                    <a:solidFill>
                      <a:schemeClr val="bg1"/>
                    </a:solidFill>
                  </a:tcPr>
                </a:tc>
                <a:tc>
                  <a:txBody>
                    <a:bodyPr/>
                    <a:lstStyle/>
                    <a:p>
                      <a:endParaRPr lang="en-US" sz="1600" i="1" dirty="0">
                        <a:solidFill>
                          <a:schemeClr val="bg2">
                            <a:lumMod val="50000"/>
                          </a:schemeClr>
                        </a:solidFill>
                      </a:endParaRPr>
                    </a:p>
                  </a:txBody>
                  <a:tcPr marL="3973" marR="3973" marT="3973" marB="0" anchor="b">
                    <a:solidFill>
                      <a:schemeClr val="bg1"/>
                    </a:solidFill>
                  </a:tcPr>
                </a:tc>
                <a:tc>
                  <a:txBody>
                    <a:bodyPr/>
                    <a:lstStyle/>
                    <a:p>
                      <a:pPr algn="l" fontAlgn="b"/>
                      <a:endParaRPr lang="en-US" sz="1600" b="0" i="1" u="none" strike="noStrike" dirty="0">
                        <a:solidFill>
                          <a:schemeClr val="bg2">
                            <a:lumMod val="50000"/>
                          </a:schemeClr>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308916900"/>
                  </a:ext>
                </a:extLst>
              </a:tr>
              <a:tr h="318632">
                <a:tc>
                  <a:txBody>
                    <a:bodyPr/>
                    <a:lstStyle/>
                    <a:p>
                      <a:pPr algn="r" fontAlgn="b"/>
                      <a:r>
                        <a:rPr lang="en-US" sz="1600" u="none" strike="noStrike" dirty="0">
                          <a:solidFill>
                            <a:schemeClr val="tx1"/>
                          </a:solidFill>
                          <a:effectLst/>
                        </a:rPr>
                        <a:t>Wages</a:t>
                      </a:r>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solidFill>
                            <a:schemeClr val="tx1"/>
                          </a:solidFill>
                          <a:effectLst/>
                        </a:rPr>
                        <a:t>Taxpayer</a:t>
                      </a:r>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endParaRPr lang="en-US" sz="1600" dirty="0">
                        <a:solidFill>
                          <a:schemeClr val="bg2">
                            <a:lumMod val="50000"/>
                          </a:schemeClr>
                        </a:solidFill>
                      </a:endParaRPr>
                    </a:p>
                  </a:txBody>
                  <a:tcPr marL="3973" marR="3973" marT="3973" marB="0" anchor="b">
                    <a:solidFill>
                      <a:schemeClr val="bg1"/>
                    </a:solidFill>
                  </a:tcPr>
                </a:tc>
                <a:tc>
                  <a:txBody>
                    <a:bodyPr/>
                    <a:lstStyle/>
                    <a:p>
                      <a:pPr algn="r" fontAlgn="b"/>
                      <a:r>
                        <a:rPr lang="en-US" sz="1600" i="1" u="none" strike="noStrike" dirty="0">
                          <a:solidFill>
                            <a:schemeClr val="bg2">
                              <a:lumMod val="75000"/>
                            </a:schemeClr>
                          </a:solidFill>
                          <a:effectLst/>
                        </a:rPr>
                        <a:t>8,662 </a:t>
                      </a:r>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effectLst/>
                        </a:rPr>
                        <a:t>8,662 </a:t>
                      </a:r>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lnB>
                      <a:noFill/>
                    </a:ln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r>
                        <a:rPr lang="en-US" sz="1600" u="none" strike="noStrike" dirty="0">
                          <a:solidFill>
                            <a:srgbClr val="00B0F0"/>
                          </a:solidFill>
                          <a:effectLst/>
                        </a:rPr>
                        <a:t>Actual</a:t>
                      </a:r>
                      <a:endParaRPr lang="en-US" sz="1600" b="0" i="0" u="none" strike="noStrike" dirty="0">
                        <a:solidFill>
                          <a:srgbClr val="00B0F0"/>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3769763001"/>
                  </a:ext>
                </a:extLst>
              </a:tr>
              <a:tr h="259700">
                <a:tc>
                  <a:txBody>
                    <a:bodyPr/>
                    <a:lstStyle/>
                    <a:p>
                      <a:pPr algn="l" fontAlgn="b"/>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solidFill>
                            <a:schemeClr val="tx1"/>
                          </a:solidFill>
                          <a:effectLst/>
                        </a:rPr>
                        <a:t>Spouse</a:t>
                      </a:r>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endParaRPr lang="en-US" sz="1600" dirty="0">
                        <a:solidFill>
                          <a:schemeClr val="bg2">
                            <a:lumMod val="50000"/>
                          </a:schemeClr>
                        </a:solidFill>
                      </a:endParaRPr>
                    </a:p>
                  </a:txBody>
                  <a:tcPr marL="3973" marR="3973" marT="3973" marB="0" anchor="b">
                    <a:solidFill>
                      <a:schemeClr val="bg1"/>
                    </a:solidFill>
                  </a:tcPr>
                </a:tc>
                <a:tc>
                  <a:txBody>
                    <a:bodyPr/>
                    <a:lstStyle/>
                    <a:p>
                      <a:pPr algn="r" fontAlgn="b"/>
                      <a:r>
                        <a:rPr lang="en-US" sz="1600" i="1" u="none" strike="noStrike" dirty="0">
                          <a:solidFill>
                            <a:schemeClr val="bg2">
                              <a:lumMod val="75000"/>
                            </a:schemeClr>
                          </a:solidFill>
                          <a:effectLst/>
                        </a:rPr>
                        <a:t>5,576 </a:t>
                      </a:r>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US" sz="1600" u="none" strike="noStrike" dirty="0">
                          <a:effectLst/>
                        </a:rPr>
                        <a:t>5,576 </a:t>
                      </a:r>
                      <a:endParaRPr lang="en-US" sz="1600" b="0" i="0" u="none" strike="noStrike" dirty="0">
                        <a:solidFill>
                          <a:srgbClr val="000000"/>
                        </a:solidFill>
                        <a:effectLst/>
                        <a:latin typeface="Calibri" panose="020F0502020204030204" pitchFamily="34" charset="0"/>
                      </a:endParaRPr>
                    </a:p>
                  </a:txBody>
                  <a:tcPr marL="3973" marR="3973" marT="3973" marB="0" anchor="b">
                    <a:lnR>
                      <a:noFill/>
                    </a:lnR>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lnL>
                      <a:noFill/>
                    </a:lnL>
                    <a:solidFill>
                      <a:schemeClr val="bg1"/>
                    </a:solidFill>
                  </a:tcPr>
                </a:tc>
                <a:tc>
                  <a:txBody>
                    <a:bodyPr/>
                    <a:lstStyle/>
                    <a:p>
                      <a:pPr algn="l" fontAlgn="b"/>
                      <a:r>
                        <a:rPr lang="en-US" sz="1600" u="none" strike="noStrike" dirty="0">
                          <a:solidFill>
                            <a:srgbClr val="00B0F0"/>
                          </a:solidFill>
                          <a:effectLst/>
                        </a:rPr>
                        <a:t>Actual</a:t>
                      </a:r>
                      <a:endParaRPr lang="en-US" sz="1600" b="0" i="0" u="none" strike="noStrike" dirty="0">
                        <a:solidFill>
                          <a:srgbClr val="00B0F0"/>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335826524"/>
                  </a:ext>
                </a:extLst>
              </a:tr>
              <a:tr h="259700">
                <a:tc>
                  <a:txBody>
                    <a:bodyPr/>
                    <a:lstStyle/>
                    <a:p>
                      <a:pPr algn="l" fontAlgn="b"/>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solidFill>
                            <a:schemeClr val="tx1"/>
                          </a:solidFill>
                          <a:effectLst/>
                        </a:rPr>
                        <a:t>Total:</a:t>
                      </a:r>
                      <a:endParaRPr lang="en-US" sz="1600" b="1"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endParaRPr lang="en-US" sz="1600" dirty="0">
                        <a:solidFill>
                          <a:schemeClr val="bg2">
                            <a:lumMod val="50000"/>
                          </a:schemeClr>
                        </a:solidFill>
                      </a:endParaRPr>
                    </a:p>
                  </a:txBody>
                  <a:tcPr marL="3973" marR="3973" marT="3973" marB="0" anchor="b">
                    <a:solidFill>
                      <a:schemeClr val="bg1"/>
                    </a:solidFill>
                  </a:tcPr>
                </a:tc>
                <a:tc>
                  <a:txBody>
                    <a:bodyPr/>
                    <a:lstStyle/>
                    <a:p>
                      <a:endParaRPr lang="en-US" sz="1600" i="1" dirty="0">
                        <a:solidFill>
                          <a:schemeClr val="bg2">
                            <a:lumMod val="75000"/>
                          </a:schemeClr>
                        </a:solidFill>
                      </a:endParaRPr>
                    </a:p>
                  </a:txBody>
                  <a:tcPr marL="3973" marR="3973" marT="3973" marB="0" anchor="b">
                    <a:solidFill>
                      <a:schemeClr val="bg1"/>
                    </a:solidFill>
                  </a:tcPr>
                </a:tc>
                <a:tc>
                  <a:txBody>
                    <a:bodyPr/>
                    <a:lstStyle/>
                    <a:p>
                      <a:pPr algn="r" fontAlgn="b"/>
                      <a:r>
                        <a:rPr lang="en-US" sz="1600" i="1" u="none" strike="noStrike" dirty="0">
                          <a:solidFill>
                            <a:schemeClr val="bg2">
                              <a:lumMod val="75000"/>
                            </a:schemeClr>
                          </a:solidFill>
                          <a:effectLst/>
                        </a:rPr>
                        <a:t>14,238 </a:t>
                      </a:r>
                      <a:endParaRPr lang="en-US" sz="1600" b="1" i="1" u="none" strike="noStrike" dirty="0">
                        <a:solidFill>
                          <a:schemeClr val="bg2">
                            <a:lumMod val="75000"/>
                          </a:schemeClr>
                        </a:solidFill>
                        <a:effectLst/>
                        <a:latin typeface="Calibri" panose="020F0502020204030204" pitchFamily="34" charset="0"/>
                      </a:endParaRPr>
                    </a:p>
                  </a:txBody>
                  <a:tcPr marL="3973" marR="3973" marT="3973" marB="0" anchor="b">
                    <a:lnT w="12700" cap="flat" cmpd="sng" algn="ctr">
                      <a:solidFill>
                        <a:schemeClr val="tx1"/>
                      </a:solidFill>
                      <a:prstDash val="solid"/>
                      <a:round/>
                      <a:headEnd type="none" w="med" len="med"/>
                      <a:tailEnd type="none" w="med" len="med"/>
                    </a:lnT>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effectLst/>
                        </a:rPr>
                        <a:t>14,238 </a:t>
                      </a:r>
                      <a:endParaRPr lang="en-US" sz="1600" b="1" i="0" u="none" strike="noStrike" dirty="0">
                        <a:solidFill>
                          <a:srgbClr val="000000"/>
                        </a:solidFill>
                        <a:effectLst/>
                        <a:latin typeface="Calibri" panose="020F0502020204030204" pitchFamily="34" charset="0"/>
                      </a:endParaRPr>
                    </a:p>
                  </a:txBody>
                  <a:tcPr marL="3973" marR="3973" marT="3973" marB="0" anchor="b">
                    <a:lnT w="12700" cap="flat" cmpd="sng" algn="ctr">
                      <a:solidFill>
                        <a:schemeClr val="tx1"/>
                      </a:solidFill>
                      <a:prstDash val="solid"/>
                      <a:round/>
                      <a:headEnd type="none" w="med" len="med"/>
                      <a:tailEnd type="none" w="med" len="med"/>
                    </a:lnT>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1586824959"/>
                  </a:ext>
                </a:extLst>
              </a:tr>
              <a:tr h="259700">
                <a:tc>
                  <a:txBody>
                    <a:bodyPr/>
                    <a:lstStyle/>
                    <a:p>
                      <a:pPr algn="l" fontAlgn="b"/>
                      <a:r>
                        <a:rPr lang="en-US" sz="1600" b="1" u="none" strike="noStrike" dirty="0">
                          <a:solidFill>
                            <a:schemeClr val="tx1"/>
                          </a:solidFill>
                          <a:effectLst/>
                        </a:rPr>
                        <a:t>Expenses</a:t>
                      </a:r>
                      <a:endParaRPr lang="en-US" sz="1600" b="1"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gridSpan="3">
                  <a:txBody>
                    <a:bodyPr/>
                    <a:lstStyle/>
                    <a:p>
                      <a:pPr algn="l" fontAlgn="b"/>
                      <a:endParaRPr lang="en-US" sz="1600" b="1"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hMerge="1">
                  <a:txBody>
                    <a:bodyPr/>
                    <a:lstStyle/>
                    <a:p>
                      <a:endParaRPr lang="en-US"/>
                    </a:p>
                  </a:txBody>
                  <a:tcPr/>
                </a:tc>
                <a:tc hMerge="1">
                  <a:txBody>
                    <a:bodyPr/>
                    <a:lstStyle/>
                    <a:p>
                      <a:endParaRPr lang="en-US"/>
                    </a:p>
                  </a:txBody>
                  <a:tcPr/>
                </a:tc>
                <a:tc>
                  <a:txBody>
                    <a:bodyPr/>
                    <a:lstStyle/>
                    <a:p>
                      <a:pPr algn="l" fontAlgn="b"/>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11459976"/>
                  </a:ext>
                </a:extLst>
              </a:tr>
              <a:tr h="259700">
                <a:tc>
                  <a:txBody>
                    <a:bodyPr/>
                    <a:lstStyle/>
                    <a:p>
                      <a:pPr algn="l" fontAlgn="b"/>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solidFill>
                            <a:schemeClr val="tx1"/>
                          </a:solidFill>
                          <a:effectLst/>
                        </a:rPr>
                        <a:t>Mortgage</a:t>
                      </a:r>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endParaRPr lang="en-US" sz="1600" dirty="0">
                        <a:solidFill>
                          <a:schemeClr val="bg2">
                            <a:lumMod val="50000"/>
                          </a:schemeClr>
                        </a:solidFill>
                      </a:endParaRPr>
                    </a:p>
                  </a:txBody>
                  <a:tcPr marL="3973" marR="3973" marT="3973" marB="0" anchor="b">
                    <a:solidFill>
                      <a:schemeClr val="bg1"/>
                    </a:solidFill>
                  </a:tcPr>
                </a:tc>
                <a:tc>
                  <a:txBody>
                    <a:bodyPr/>
                    <a:lstStyle/>
                    <a:p>
                      <a:pPr algn="r" fontAlgn="b"/>
                      <a:r>
                        <a:rPr lang="en-US" sz="1600" i="1" u="none" strike="noStrike" dirty="0">
                          <a:solidFill>
                            <a:schemeClr val="bg2">
                              <a:lumMod val="75000"/>
                            </a:schemeClr>
                          </a:solidFill>
                          <a:effectLst/>
                        </a:rPr>
                        <a:t>3,079 </a:t>
                      </a:r>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r>
                        <a:rPr lang="en-US" sz="1600" u="none" strike="noStrike" dirty="0">
                          <a:solidFill>
                            <a:schemeClr val="accent4">
                              <a:lumMod val="75000"/>
                            </a:schemeClr>
                          </a:solidFill>
                          <a:effectLst/>
                        </a:rPr>
                        <a:t>Actual for IA</a:t>
                      </a:r>
                      <a:endParaRPr lang="en-US" sz="1600" b="0" i="0" u="none" strike="noStrike" dirty="0">
                        <a:solidFill>
                          <a:schemeClr val="accent4">
                            <a:lumMod val="75000"/>
                          </a:schemeClr>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1802821730"/>
                  </a:ext>
                </a:extLst>
              </a:tr>
              <a:tr h="268966">
                <a:tc>
                  <a:txBody>
                    <a:bodyPr/>
                    <a:lstStyle/>
                    <a:p>
                      <a:pPr algn="l" fontAlgn="b"/>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solidFill>
                            <a:schemeClr val="tx1"/>
                          </a:solidFill>
                          <a:effectLst/>
                        </a:rPr>
                        <a:t>Utilities</a:t>
                      </a:r>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endParaRPr lang="en-US" sz="1600" dirty="0">
                        <a:solidFill>
                          <a:schemeClr val="bg2">
                            <a:lumMod val="50000"/>
                          </a:schemeClr>
                        </a:solidFill>
                      </a:endParaRPr>
                    </a:p>
                  </a:txBody>
                  <a:tcPr marL="3973" marR="3973" marT="3973" marB="0" anchor="b">
                    <a:solidFill>
                      <a:schemeClr val="bg1"/>
                    </a:solidFill>
                  </a:tcPr>
                </a:tc>
                <a:tc>
                  <a:txBody>
                    <a:bodyPr/>
                    <a:lstStyle/>
                    <a:p>
                      <a:pPr algn="r" fontAlgn="b"/>
                      <a:r>
                        <a:rPr lang="en-US" sz="1600" i="1" u="none" strike="noStrike" dirty="0">
                          <a:solidFill>
                            <a:schemeClr val="bg2">
                              <a:lumMod val="75000"/>
                            </a:schemeClr>
                          </a:solidFill>
                          <a:effectLst/>
                        </a:rPr>
                        <a:t>256 </a:t>
                      </a:r>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r>
                        <a:rPr lang="en-US" sz="1600" u="none" strike="noStrike" dirty="0">
                          <a:solidFill>
                            <a:schemeClr val="accent4">
                              <a:lumMod val="75000"/>
                            </a:schemeClr>
                          </a:solidFill>
                          <a:effectLst/>
                        </a:rPr>
                        <a:t>Actual for IA</a:t>
                      </a:r>
                      <a:endParaRPr lang="en-US" sz="1600" b="0" i="0" u="none" strike="noStrike" dirty="0">
                        <a:solidFill>
                          <a:schemeClr val="accent4">
                            <a:lumMod val="75000"/>
                          </a:schemeClr>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192622070"/>
                  </a:ext>
                </a:extLst>
              </a:tr>
              <a:tr h="259700">
                <a:tc>
                  <a:txBody>
                    <a:bodyPr/>
                    <a:lstStyle/>
                    <a:p>
                      <a:pPr algn="l" fontAlgn="b"/>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endParaRPr lang="en-US" sz="1600" dirty="0">
                        <a:solidFill>
                          <a:schemeClr val="bg2">
                            <a:lumMod val="50000"/>
                          </a:schemeClr>
                        </a:solidFill>
                      </a:endParaRPr>
                    </a:p>
                  </a:txBody>
                  <a:tcPr marL="3973" marR="3973" marT="3973" marB="0" anchor="b">
                    <a:solidFill>
                      <a:schemeClr val="bg1"/>
                    </a:solidFill>
                  </a:tcPr>
                </a:tc>
                <a:tc>
                  <a:txBody>
                    <a:bodyPr/>
                    <a:lstStyle/>
                    <a:p>
                      <a:endParaRPr lang="en-US" sz="1600" i="1" dirty="0">
                        <a:solidFill>
                          <a:schemeClr val="bg2">
                            <a:lumMod val="75000"/>
                          </a:schemeClr>
                        </a:solidFill>
                      </a:endParaRPr>
                    </a:p>
                  </a:txBody>
                  <a:tcPr marL="3973" marR="3973" marT="3973" marB="0" anchor="b">
                    <a:solidFill>
                      <a:schemeClr val="bg1"/>
                    </a:solidFill>
                  </a:tcPr>
                </a:tc>
                <a:tc>
                  <a:txBody>
                    <a:bodyPr/>
                    <a:lstStyle/>
                    <a:p>
                      <a:pPr algn="r" fontAlgn="b"/>
                      <a:r>
                        <a:rPr lang="en-US" sz="1600" i="1" u="none" strike="noStrike" dirty="0">
                          <a:solidFill>
                            <a:schemeClr val="bg2">
                              <a:lumMod val="75000"/>
                            </a:schemeClr>
                          </a:solidFill>
                          <a:effectLst/>
                        </a:rPr>
                        <a:t>3,335 </a:t>
                      </a:r>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lnT w="12700" cap="flat" cmpd="sng" algn="ctr">
                      <a:solidFill>
                        <a:schemeClr val="tx1"/>
                      </a:solidFill>
                      <a:prstDash val="solid"/>
                      <a:round/>
                      <a:headEnd type="none" w="med" len="med"/>
                      <a:tailEnd type="none" w="med" len="med"/>
                    </a:lnT>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solidFill>
                            <a:schemeClr val="accent6">
                              <a:lumMod val="75000"/>
                            </a:schemeClr>
                          </a:solidFill>
                          <a:effectLst/>
                        </a:rPr>
                        <a:t>3,035 </a:t>
                      </a:r>
                      <a:endParaRPr lang="en-US" sz="1600" b="1" i="0" u="none" strike="noStrike" dirty="0">
                        <a:solidFill>
                          <a:schemeClr val="accent6">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chemeClr val="accent6">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l" fontAlgn="b"/>
                      <a:r>
                        <a:rPr lang="en-US" sz="1600" u="none" strike="noStrike" dirty="0">
                          <a:solidFill>
                            <a:schemeClr val="accent6">
                              <a:lumMod val="75000"/>
                            </a:schemeClr>
                          </a:solidFill>
                          <a:effectLst/>
                        </a:rPr>
                        <a:t>OIC amount is based upon IRS local std.</a:t>
                      </a:r>
                      <a:endParaRPr lang="en-US" sz="1600" b="1" i="0" u="none" strike="noStrike" dirty="0">
                        <a:solidFill>
                          <a:schemeClr val="accent6">
                            <a:lumMod val="75000"/>
                          </a:schemeClr>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4076717630"/>
                  </a:ext>
                </a:extLst>
              </a:tr>
              <a:tr h="259700">
                <a:tc>
                  <a:txBody>
                    <a:bodyPr/>
                    <a:lstStyle/>
                    <a:p>
                      <a:pPr algn="l" fontAlgn="b"/>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gridSpan="2">
                  <a:txBody>
                    <a:bodyPr/>
                    <a:lstStyle/>
                    <a:p>
                      <a:pPr algn="l" fontAlgn="b"/>
                      <a:r>
                        <a:rPr lang="en-US" sz="1600" u="none" strike="noStrike" dirty="0">
                          <a:solidFill>
                            <a:schemeClr val="tx1"/>
                          </a:solidFill>
                          <a:effectLst/>
                        </a:rPr>
                        <a:t>Food/Clothing/Etc.</a:t>
                      </a:r>
                      <a:endParaRPr lang="en-US" sz="1600" b="1" i="1" u="none" strike="noStrike" dirty="0">
                        <a:solidFill>
                          <a:schemeClr val="tx1"/>
                        </a:solidFill>
                        <a:effectLst/>
                        <a:latin typeface="Calibri" panose="020F0502020204030204" pitchFamily="34" charset="0"/>
                      </a:endParaRPr>
                    </a:p>
                  </a:txBody>
                  <a:tcPr marL="3973" marR="3973" marT="3973" marB="0" anchor="b">
                    <a:solidFill>
                      <a:schemeClr val="bg1"/>
                    </a:solidFill>
                  </a:tcPr>
                </a:tc>
                <a:tc hMerge="1">
                  <a:txBody>
                    <a:bodyPr/>
                    <a:lstStyle/>
                    <a:p>
                      <a:endParaRPr lang="en-US"/>
                    </a:p>
                  </a:txBody>
                  <a:tcPr/>
                </a:tc>
                <a:tc>
                  <a:txBody>
                    <a:bodyPr/>
                    <a:lstStyle/>
                    <a:p>
                      <a:pPr algn="r" fontAlgn="b"/>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i="1" u="none" strike="noStrike" dirty="0">
                          <a:solidFill>
                            <a:schemeClr val="bg2">
                              <a:lumMod val="75000"/>
                            </a:schemeClr>
                          </a:solidFill>
                          <a:effectLst/>
                        </a:rPr>
                        <a:t>1,694 </a:t>
                      </a:r>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r"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effectLst/>
                        </a:rPr>
                        <a:t>1,694 </a:t>
                      </a:r>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r>
                        <a:rPr lang="en-US" sz="1600" u="none" strike="noStrike" dirty="0">
                          <a:effectLst/>
                        </a:rPr>
                        <a:t>IRS national standard</a:t>
                      </a:r>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879294614"/>
                  </a:ext>
                </a:extLst>
              </a:tr>
              <a:tr h="259700">
                <a:tc>
                  <a:txBody>
                    <a:bodyPr/>
                    <a:lstStyle/>
                    <a:p>
                      <a:pPr algn="l" fontAlgn="b"/>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solidFill>
                            <a:schemeClr val="tx1"/>
                          </a:solidFill>
                          <a:effectLst/>
                        </a:rPr>
                        <a:t>Car payments</a:t>
                      </a:r>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endParaRPr lang="en-US" sz="1600" dirty="0">
                        <a:solidFill>
                          <a:schemeClr val="bg2">
                            <a:lumMod val="50000"/>
                          </a:schemeClr>
                        </a:solidFill>
                      </a:endParaRPr>
                    </a:p>
                  </a:txBody>
                  <a:tcPr marL="3973" marR="3973" marT="3973" marB="0" anchor="b">
                    <a:solidFill>
                      <a:schemeClr val="bg1"/>
                    </a:solidFill>
                  </a:tcPr>
                </a:tc>
                <a:tc>
                  <a:txBody>
                    <a:bodyPr/>
                    <a:lstStyle/>
                    <a:p>
                      <a:pPr algn="r" fontAlgn="b"/>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i="1" u="none" strike="noStrike" dirty="0">
                          <a:solidFill>
                            <a:schemeClr val="bg2">
                              <a:lumMod val="75000"/>
                            </a:schemeClr>
                          </a:solidFill>
                          <a:effectLst/>
                        </a:rPr>
                        <a:t>970 </a:t>
                      </a:r>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r"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970</a:t>
                      </a: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r>
                        <a:rPr lang="en-US" sz="1600" u="none" strike="noStrike" dirty="0">
                          <a:solidFill>
                            <a:srgbClr val="00B0F0"/>
                          </a:solidFill>
                          <a:effectLst/>
                        </a:rPr>
                        <a:t>Actual</a:t>
                      </a:r>
                      <a:endParaRPr lang="en-US" sz="1600" b="0" i="0" u="none" strike="noStrike" dirty="0">
                        <a:solidFill>
                          <a:srgbClr val="00B0F0"/>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3769193816"/>
                  </a:ext>
                </a:extLst>
              </a:tr>
              <a:tr h="328816">
                <a:tc>
                  <a:txBody>
                    <a:bodyPr/>
                    <a:lstStyle/>
                    <a:p>
                      <a:pPr algn="l" fontAlgn="b"/>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solidFill>
                            <a:schemeClr val="tx1"/>
                          </a:solidFill>
                          <a:effectLst/>
                        </a:rPr>
                        <a:t>Maint./gas/ins</a:t>
                      </a:r>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endParaRPr lang="en-US" sz="1600" dirty="0">
                        <a:solidFill>
                          <a:schemeClr val="bg2">
                            <a:lumMod val="50000"/>
                          </a:schemeClr>
                        </a:solidFill>
                      </a:endParaRPr>
                    </a:p>
                  </a:txBody>
                  <a:tcPr marL="3973" marR="3973" marT="3973" marB="0" anchor="b">
                    <a:solidFill>
                      <a:schemeClr val="bg1"/>
                    </a:solidFill>
                  </a:tcPr>
                </a:tc>
                <a:tc>
                  <a:txBody>
                    <a:bodyPr/>
                    <a:lstStyle/>
                    <a:p>
                      <a:pPr algn="r" fontAlgn="b"/>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i="1" u="none" strike="noStrike" dirty="0">
                          <a:solidFill>
                            <a:schemeClr val="bg2">
                              <a:lumMod val="75000"/>
                            </a:schemeClr>
                          </a:solidFill>
                          <a:effectLst/>
                        </a:rPr>
                        <a:t>994 </a:t>
                      </a:r>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r"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effectLst/>
                        </a:rPr>
                        <a:t>994 </a:t>
                      </a:r>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r>
                        <a:rPr lang="en-US" sz="1600" u="none" strike="noStrike" dirty="0">
                          <a:effectLst/>
                        </a:rPr>
                        <a:t>IRS local standard</a:t>
                      </a:r>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3087092259"/>
                  </a:ext>
                </a:extLst>
              </a:tr>
              <a:tr h="259700">
                <a:tc>
                  <a:txBody>
                    <a:bodyPr/>
                    <a:lstStyle/>
                    <a:p>
                      <a:pPr algn="l" fontAlgn="b"/>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solidFill>
                            <a:schemeClr val="tx1"/>
                          </a:solidFill>
                          <a:effectLst/>
                        </a:rPr>
                        <a:t>Health insurance</a:t>
                      </a:r>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endParaRPr lang="en-US" sz="1600" dirty="0">
                        <a:solidFill>
                          <a:schemeClr val="bg2">
                            <a:lumMod val="50000"/>
                          </a:schemeClr>
                        </a:solidFill>
                      </a:endParaRPr>
                    </a:p>
                  </a:txBody>
                  <a:tcPr marL="3973" marR="3973" marT="3973" marB="0" anchor="b">
                    <a:solidFill>
                      <a:schemeClr val="bg1"/>
                    </a:solidFill>
                  </a:tcPr>
                </a:tc>
                <a:tc>
                  <a:txBody>
                    <a:bodyPr/>
                    <a:lstStyle/>
                    <a:p>
                      <a:pPr algn="r" fontAlgn="b"/>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i="1" u="none" strike="noStrike" dirty="0">
                          <a:solidFill>
                            <a:schemeClr val="bg2">
                              <a:lumMod val="75000"/>
                            </a:schemeClr>
                          </a:solidFill>
                          <a:effectLst/>
                        </a:rPr>
                        <a:t>674 </a:t>
                      </a:r>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r"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effectLst/>
                        </a:rPr>
                        <a:t>674 </a:t>
                      </a:r>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r>
                        <a:rPr lang="en-US" sz="1600" u="none" strike="noStrike" dirty="0">
                          <a:solidFill>
                            <a:srgbClr val="00B0F0"/>
                          </a:solidFill>
                          <a:effectLst/>
                        </a:rPr>
                        <a:t>Actual</a:t>
                      </a:r>
                      <a:endParaRPr lang="en-US" sz="1600" b="0" i="0" u="none" strike="noStrike" dirty="0">
                        <a:solidFill>
                          <a:srgbClr val="00B0F0"/>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3396908615"/>
                  </a:ext>
                </a:extLst>
              </a:tr>
              <a:tr h="328816">
                <a:tc>
                  <a:txBody>
                    <a:bodyPr/>
                    <a:lstStyle/>
                    <a:p>
                      <a:pPr algn="l" fontAlgn="b"/>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solidFill>
                            <a:schemeClr val="tx1"/>
                          </a:solidFill>
                          <a:effectLst/>
                        </a:rPr>
                        <a:t>Out-of-pocket health</a:t>
                      </a:r>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endParaRPr lang="en-US" sz="1600" dirty="0">
                        <a:solidFill>
                          <a:schemeClr val="bg2">
                            <a:lumMod val="50000"/>
                          </a:schemeClr>
                        </a:solidFill>
                      </a:endParaRPr>
                    </a:p>
                  </a:txBody>
                  <a:tcPr marL="3973" marR="3973" marT="3973" marB="0" anchor="b">
                    <a:solidFill>
                      <a:schemeClr val="bg1"/>
                    </a:solidFill>
                  </a:tcPr>
                </a:tc>
                <a:tc>
                  <a:txBody>
                    <a:bodyPr/>
                    <a:lstStyle/>
                    <a:p>
                      <a:pPr algn="r" fontAlgn="b"/>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i="1" u="none" strike="noStrike" dirty="0">
                          <a:solidFill>
                            <a:schemeClr val="bg2">
                              <a:lumMod val="75000"/>
                            </a:schemeClr>
                          </a:solidFill>
                          <a:effectLst/>
                        </a:rPr>
                        <a:t>208 </a:t>
                      </a:r>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r"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effectLst/>
                        </a:rPr>
                        <a:t>208 </a:t>
                      </a:r>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r>
                        <a:rPr lang="en-US" sz="1600" u="none" strike="noStrike" dirty="0">
                          <a:effectLst/>
                        </a:rPr>
                        <a:t>IRS national standard</a:t>
                      </a:r>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4217539919"/>
                  </a:ext>
                </a:extLst>
              </a:tr>
              <a:tr h="259700">
                <a:tc>
                  <a:txBody>
                    <a:bodyPr/>
                    <a:lstStyle/>
                    <a:p>
                      <a:pPr algn="l" fontAlgn="b"/>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Calibri" panose="020F0502020204030204" pitchFamily="34" charset="0"/>
                        </a:rPr>
                        <a:t>Taxes</a:t>
                      </a:r>
                    </a:p>
                  </a:txBody>
                  <a:tcPr marL="3973" marR="3973" marT="3973" marB="0" anchor="b">
                    <a:solidFill>
                      <a:schemeClr val="bg1"/>
                    </a:solidFill>
                  </a:tcPr>
                </a:tc>
                <a:tc>
                  <a:txBody>
                    <a:bodyPr/>
                    <a:lstStyle/>
                    <a:p>
                      <a:endParaRPr lang="en-US" sz="1600" dirty="0">
                        <a:solidFill>
                          <a:schemeClr val="bg2">
                            <a:lumMod val="50000"/>
                          </a:schemeClr>
                        </a:solidFill>
                      </a:endParaRPr>
                    </a:p>
                  </a:txBody>
                  <a:tcPr marL="3973" marR="3973" marT="3973" marB="0" anchor="b">
                    <a:solidFill>
                      <a:schemeClr val="bg1"/>
                    </a:solidFill>
                  </a:tcPr>
                </a:tc>
                <a:tc>
                  <a:txBody>
                    <a:bodyPr/>
                    <a:lstStyle/>
                    <a:p>
                      <a:pPr algn="r"/>
                      <a:endParaRPr lang="en-US" sz="1600" i="1" dirty="0">
                        <a:solidFill>
                          <a:schemeClr val="bg2">
                            <a:lumMod val="75000"/>
                          </a:schemeClr>
                        </a:solidFill>
                      </a:endParaRPr>
                    </a:p>
                  </a:txBody>
                  <a:tcPr marL="3973" marR="3973" marT="3973" marB="0" anchor="b">
                    <a:solidFill>
                      <a:schemeClr val="bg1"/>
                    </a:solidFill>
                  </a:tcPr>
                </a:tc>
                <a:tc>
                  <a:txBody>
                    <a:bodyPr/>
                    <a:lstStyle/>
                    <a:p>
                      <a:pPr algn="r"/>
                      <a:r>
                        <a:rPr lang="en-US" sz="1600" i="1" dirty="0">
                          <a:solidFill>
                            <a:schemeClr val="bg2">
                              <a:lumMod val="75000"/>
                            </a:schemeClr>
                          </a:solidFill>
                        </a:rPr>
                        <a:t>5,790</a:t>
                      </a:r>
                    </a:p>
                  </a:txBody>
                  <a:tcPr marL="3973" marR="3973" marT="3973" marB="0" anchor="b">
                    <a:solidFill>
                      <a:schemeClr val="bg1"/>
                    </a:solidFill>
                  </a:tcPr>
                </a:tc>
                <a:tc>
                  <a:txBody>
                    <a:bodyPr/>
                    <a:lstStyle/>
                    <a:p>
                      <a:pPr algn="r"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5,790</a:t>
                      </a: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u="none" strike="noStrike" dirty="0">
                          <a:solidFill>
                            <a:srgbClr val="00B0F0"/>
                          </a:solidFill>
                          <a:effectLst/>
                        </a:rPr>
                        <a:t>Actual</a:t>
                      </a:r>
                      <a:endParaRPr lang="en-US" sz="1600" b="0" i="0" u="none" strike="noStrike" dirty="0">
                        <a:solidFill>
                          <a:srgbClr val="00B0F0"/>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3102900442"/>
                  </a:ext>
                </a:extLst>
              </a:tr>
              <a:tr h="259700">
                <a:tc>
                  <a:txBody>
                    <a:bodyPr/>
                    <a:lstStyle/>
                    <a:p>
                      <a:pPr algn="l" fontAlgn="b"/>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solidFill>
                            <a:schemeClr val="tx1"/>
                          </a:solidFill>
                          <a:effectLst/>
                        </a:rPr>
                        <a:t>Childcare</a:t>
                      </a:r>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endParaRPr lang="en-US" sz="1600" dirty="0">
                        <a:solidFill>
                          <a:schemeClr val="bg2">
                            <a:lumMod val="50000"/>
                          </a:schemeClr>
                        </a:solidFill>
                      </a:endParaRPr>
                    </a:p>
                  </a:txBody>
                  <a:tcPr marL="3973" marR="3973" marT="3973" marB="0" anchor="b">
                    <a:solidFill>
                      <a:schemeClr val="bg1"/>
                    </a:solidFill>
                  </a:tcPr>
                </a:tc>
                <a:tc>
                  <a:txBody>
                    <a:bodyPr/>
                    <a:lstStyle/>
                    <a:p>
                      <a:pPr algn="r" fontAlgn="b"/>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i="1" u="none" strike="noStrike" dirty="0">
                          <a:solidFill>
                            <a:schemeClr val="bg2">
                              <a:lumMod val="75000"/>
                            </a:schemeClr>
                          </a:solidFill>
                          <a:effectLst/>
                        </a:rPr>
                        <a:t>219 </a:t>
                      </a:r>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r"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effectLst/>
                        </a:rPr>
                        <a:t>219 </a:t>
                      </a:r>
                      <a:endParaRPr lang="en-US" sz="1600" b="0" i="0" u="none" strike="noStrike" dirty="0">
                        <a:solidFill>
                          <a:srgbClr val="000000"/>
                        </a:solidFill>
                        <a:effectLst/>
                        <a:latin typeface="Calibri" panose="020F0502020204030204" pitchFamily="34" charset="0"/>
                      </a:endParaRPr>
                    </a:p>
                  </a:txBody>
                  <a:tcPr marL="3973" marR="3973" marT="3973" marB="0" anchor="b">
                    <a:lnB>
                      <a:noFill/>
                    </a:ln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r>
                        <a:rPr lang="en-US" sz="1600" u="none" strike="noStrike" dirty="0">
                          <a:solidFill>
                            <a:srgbClr val="00B0F0"/>
                          </a:solidFill>
                          <a:effectLst/>
                        </a:rPr>
                        <a:t>Actual</a:t>
                      </a:r>
                      <a:endParaRPr lang="en-US" sz="1600" b="0" i="0" u="none" strike="noStrike" dirty="0">
                        <a:solidFill>
                          <a:srgbClr val="00B0F0"/>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1679845933"/>
                  </a:ext>
                </a:extLst>
              </a:tr>
              <a:tr h="259700">
                <a:tc>
                  <a:txBody>
                    <a:bodyPr/>
                    <a:lstStyle/>
                    <a:p>
                      <a:pPr algn="l" fontAlgn="b"/>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solidFill>
                            <a:schemeClr val="tx1"/>
                          </a:solidFill>
                          <a:effectLst/>
                        </a:rPr>
                        <a:t>Life insurance</a:t>
                      </a:r>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endParaRPr lang="en-US" sz="1600" dirty="0">
                        <a:solidFill>
                          <a:schemeClr val="bg2">
                            <a:lumMod val="50000"/>
                          </a:schemeClr>
                        </a:solidFill>
                      </a:endParaRPr>
                    </a:p>
                  </a:txBody>
                  <a:tcPr marL="3973" marR="3973" marT="3973" marB="0" anchor="b">
                    <a:solidFill>
                      <a:schemeClr val="bg1"/>
                    </a:solidFill>
                  </a:tcPr>
                </a:tc>
                <a:tc>
                  <a:txBody>
                    <a:bodyPr/>
                    <a:lstStyle/>
                    <a:p>
                      <a:pPr algn="r" fontAlgn="b"/>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i="1" u="none" strike="noStrike" dirty="0">
                          <a:solidFill>
                            <a:schemeClr val="bg2">
                              <a:lumMod val="75000"/>
                            </a:schemeClr>
                          </a:solidFill>
                          <a:effectLst/>
                        </a:rPr>
                        <a:t>135 </a:t>
                      </a:r>
                      <a:endParaRPr lang="en-US" sz="1600" b="0" i="1" u="none" strike="noStrike" dirty="0">
                        <a:solidFill>
                          <a:schemeClr val="bg2">
                            <a:lumMod val="75000"/>
                          </a:schemeClr>
                        </a:solidFill>
                        <a:effectLst/>
                        <a:latin typeface="Calibri" panose="020F0502020204030204" pitchFamily="34" charset="0"/>
                      </a:endParaRPr>
                    </a:p>
                  </a:txBody>
                  <a:tcPr marL="3973" marR="3973" marT="3973" marB="0" anchor="b">
                    <a:lnB w="12700" cap="flat" cmpd="sng" algn="ctr">
                      <a:solidFill>
                        <a:schemeClr val="tx1"/>
                      </a:solidFill>
                      <a:prstDash val="solid"/>
                      <a:round/>
                      <a:headEnd type="none" w="med" len="med"/>
                      <a:tailEnd type="none" w="med" len="med"/>
                    </a:lnB>
                    <a:solidFill>
                      <a:schemeClr val="bg1"/>
                    </a:solidFill>
                  </a:tcPr>
                </a:tc>
                <a:tc>
                  <a:txBody>
                    <a:bodyPr/>
                    <a:lstStyle/>
                    <a:p>
                      <a:pPr algn="r" fontAlgn="b"/>
                      <a:endParaRPr lang="en-US" sz="1600" b="0" i="0" u="none" strike="noStrike" dirty="0">
                        <a:solidFill>
                          <a:srgbClr val="000000"/>
                        </a:solidFill>
                        <a:effectLst/>
                        <a:latin typeface="Calibri" panose="020F0502020204030204" pitchFamily="34" charset="0"/>
                      </a:endParaRPr>
                    </a:p>
                  </a:txBody>
                  <a:tcPr marL="3973" marR="3973" marT="3973" marB="0" anchor="b">
                    <a:lnR>
                      <a:noFill/>
                    </a:lnR>
                    <a:solidFill>
                      <a:schemeClr val="bg1"/>
                    </a:solidFill>
                  </a:tcPr>
                </a:tc>
                <a:tc>
                  <a:txBody>
                    <a:bodyPr/>
                    <a:lstStyle/>
                    <a:p>
                      <a:pPr algn="r" fontAlgn="b"/>
                      <a:r>
                        <a:rPr lang="en-US" sz="1600" u="none" strike="noStrike" dirty="0">
                          <a:effectLst/>
                        </a:rPr>
                        <a:t>135 </a:t>
                      </a:r>
                      <a:endParaRPr lang="en-US" sz="1600" b="0" i="0" u="none" strike="noStrike" dirty="0">
                        <a:solidFill>
                          <a:srgbClr val="000000"/>
                        </a:solidFill>
                        <a:effectLst/>
                        <a:latin typeface="Calibri" panose="020F0502020204030204" pitchFamily="34" charset="0"/>
                      </a:endParaRPr>
                    </a:p>
                  </a:txBody>
                  <a:tcPr marL="3973" marR="3973" marT="3973"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lnL>
                      <a:noFill/>
                    </a:lnL>
                    <a:solidFill>
                      <a:schemeClr val="bg1"/>
                    </a:solidFill>
                  </a:tcPr>
                </a:tc>
                <a:tc>
                  <a:txBody>
                    <a:bodyPr/>
                    <a:lstStyle/>
                    <a:p>
                      <a:pPr algn="l" fontAlgn="b"/>
                      <a:r>
                        <a:rPr lang="en-US" sz="1600" u="none" strike="noStrike" dirty="0">
                          <a:solidFill>
                            <a:srgbClr val="00B0F0"/>
                          </a:solidFill>
                          <a:effectLst/>
                        </a:rPr>
                        <a:t>Actual</a:t>
                      </a:r>
                      <a:endParaRPr lang="en-US" sz="1600" b="0" i="0" u="none" strike="noStrike" dirty="0">
                        <a:solidFill>
                          <a:srgbClr val="00B0F0"/>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3738631196"/>
                  </a:ext>
                </a:extLst>
              </a:tr>
              <a:tr h="328816">
                <a:tc>
                  <a:txBody>
                    <a:bodyPr/>
                    <a:lstStyle/>
                    <a:p>
                      <a:pPr algn="l" fontAlgn="b"/>
                      <a:endParaRPr lang="en-US" sz="1600" b="0"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u="none" strike="noStrike" dirty="0">
                          <a:solidFill>
                            <a:schemeClr val="tx1"/>
                          </a:solidFill>
                          <a:effectLst/>
                        </a:rPr>
                        <a:t>Total living expenses:</a:t>
                      </a:r>
                      <a:endParaRPr lang="en-US" sz="1600" b="1"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a:txBody>
                    <a:bodyPr/>
                    <a:lstStyle/>
                    <a:p>
                      <a:endParaRPr lang="en-US" sz="1600" dirty="0">
                        <a:solidFill>
                          <a:schemeClr val="bg2">
                            <a:lumMod val="50000"/>
                          </a:schemeClr>
                        </a:solidFill>
                      </a:endParaRPr>
                    </a:p>
                  </a:txBody>
                  <a:tcPr marL="3973" marR="3973" marT="3973" marB="0" anchor="b">
                    <a:solidFill>
                      <a:schemeClr val="bg1"/>
                    </a:solidFill>
                  </a:tcPr>
                </a:tc>
                <a:tc>
                  <a:txBody>
                    <a:bodyPr/>
                    <a:lstStyle/>
                    <a:p>
                      <a:endParaRPr lang="en-US" sz="1600" i="1" dirty="0">
                        <a:solidFill>
                          <a:schemeClr val="bg2">
                            <a:lumMod val="75000"/>
                          </a:schemeClr>
                        </a:solidFill>
                      </a:endParaRPr>
                    </a:p>
                  </a:txBody>
                  <a:tcPr marL="3973" marR="3973" marT="3973" marB="0" anchor="b">
                    <a:lnR>
                      <a:noFill/>
                    </a:lnR>
                    <a:solidFill>
                      <a:schemeClr val="bg1"/>
                    </a:solidFill>
                  </a:tcPr>
                </a:tc>
                <a:tc>
                  <a:txBody>
                    <a:bodyPr/>
                    <a:lstStyle/>
                    <a:p>
                      <a:pPr algn="r" fontAlgn="b"/>
                      <a:r>
                        <a:rPr lang="en-US" sz="1600" i="1" u="none" strike="noStrike" dirty="0">
                          <a:solidFill>
                            <a:schemeClr val="bg2">
                              <a:lumMod val="75000"/>
                            </a:schemeClr>
                          </a:solidFill>
                          <a:effectLst/>
                        </a:rPr>
                        <a:t>14,019 </a:t>
                      </a:r>
                      <a:endParaRPr lang="en-US" sz="1600" b="1" i="1" u="none" strike="noStrike" dirty="0">
                        <a:solidFill>
                          <a:schemeClr val="bg2">
                            <a:lumMod val="75000"/>
                          </a:schemeClr>
                        </a:solidFill>
                        <a:effectLst/>
                        <a:latin typeface="Calibri" panose="020F0502020204030204" pitchFamily="34" charset="0"/>
                      </a:endParaRPr>
                    </a:p>
                  </a:txBody>
                  <a:tcPr marL="3973" marR="3973" marT="3973"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lnL>
                      <a:noFill/>
                    </a:lnL>
                    <a:solidFill>
                      <a:schemeClr val="bg1"/>
                    </a:solidFill>
                  </a:tcPr>
                </a:tc>
                <a:tc>
                  <a:txBody>
                    <a:bodyPr/>
                    <a:lstStyle/>
                    <a:p>
                      <a:pPr algn="r" fontAlgn="b"/>
                      <a:r>
                        <a:rPr lang="en-US" sz="1600" u="none" strike="noStrike" dirty="0">
                          <a:effectLst/>
                        </a:rPr>
                        <a:t>13,719 </a:t>
                      </a:r>
                      <a:endParaRPr lang="en-US" sz="1600" b="1" i="0" u="none" strike="noStrike" dirty="0">
                        <a:solidFill>
                          <a:srgbClr val="000000"/>
                        </a:solidFill>
                        <a:effectLst/>
                        <a:latin typeface="Calibri" panose="020F0502020204030204" pitchFamily="34" charset="0"/>
                      </a:endParaRPr>
                    </a:p>
                  </a:txBody>
                  <a:tcPr marL="3973" marR="3973" marT="3973"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4084622152"/>
                  </a:ext>
                </a:extLst>
              </a:tr>
              <a:tr h="328816">
                <a:tc gridSpan="2">
                  <a:txBody>
                    <a:bodyPr/>
                    <a:lstStyle/>
                    <a:p>
                      <a:pPr algn="r" fontAlgn="b"/>
                      <a:r>
                        <a:rPr lang="en-US" sz="1600" b="1" u="none" strike="noStrike" dirty="0">
                          <a:solidFill>
                            <a:schemeClr val="tx1"/>
                          </a:solidFill>
                          <a:effectLst/>
                        </a:rPr>
                        <a:t>Monthly</a:t>
                      </a:r>
                      <a:r>
                        <a:rPr lang="en-US" sz="1600" b="1" u="none" strike="noStrike" baseline="0" dirty="0">
                          <a:solidFill>
                            <a:schemeClr val="tx1"/>
                          </a:solidFill>
                          <a:effectLst/>
                        </a:rPr>
                        <a:t> Disposable Income:</a:t>
                      </a:r>
                      <a:endParaRPr lang="en-US" sz="1600" b="1" i="0" u="none" strike="noStrike" dirty="0">
                        <a:solidFill>
                          <a:schemeClr val="tx1"/>
                        </a:solidFill>
                        <a:effectLst/>
                        <a:latin typeface="Calibri" panose="020F0502020204030204" pitchFamily="34" charset="0"/>
                      </a:endParaRPr>
                    </a:p>
                  </a:txBody>
                  <a:tcPr marL="3973" marR="3973" marT="3973" marB="0" anchor="b">
                    <a:solidFill>
                      <a:schemeClr val="bg1"/>
                    </a:solidFill>
                  </a:tcPr>
                </a:tc>
                <a:tc hMerge="1">
                  <a:txBody>
                    <a:bodyPr/>
                    <a:lstStyle/>
                    <a:p>
                      <a:pPr algn="r" fontAlgn="b"/>
                      <a:endParaRPr lang="en-US" sz="1600" b="1" i="0" u="none" strike="noStrike" dirty="0">
                        <a:solidFill>
                          <a:srgbClr val="000000"/>
                        </a:solidFill>
                        <a:effectLst/>
                        <a:latin typeface="Calibri" panose="020F0502020204030204" pitchFamily="34" charset="0"/>
                      </a:endParaRPr>
                    </a:p>
                  </a:txBody>
                  <a:tcPr marL="3973" marR="3973" marT="3973" marB="0" anchor="b"/>
                </a:tc>
                <a:tc>
                  <a:txBody>
                    <a:bodyPr/>
                    <a:lstStyle/>
                    <a:p>
                      <a:endParaRPr lang="en-US" sz="1600" b="1" dirty="0">
                        <a:solidFill>
                          <a:schemeClr val="tx1"/>
                        </a:solidFill>
                      </a:endParaRPr>
                    </a:p>
                  </a:txBody>
                  <a:tcPr marL="3973" marR="3973" marT="3973" marB="0" anchor="b">
                    <a:solidFill>
                      <a:schemeClr val="bg1"/>
                    </a:solidFill>
                  </a:tcPr>
                </a:tc>
                <a:tc>
                  <a:txBody>
                    <a:bodyPr/>
                    <a:lstStyle/>
                    <a:p>
                      <a:endParaRPr lang="en-US" sz="1600" b="1" i="1" dirty="0">
                        <a:solidFill>
                          <a:schemeClr val="bg2">
                            <a:lumMod val="50000"/>
                          </a:schemeClr>
                        </a:solidFill>
                      </a:endParaRPr>
                    </a:p>
                  </a:txBody>
                  <a:tcPr marL="3973" marR="3973" marT="3973" marB="0" anchor="b">
                    <a:solidFill>
                      <a:schemeClr val="bg1"/>
                    </a:solidFill>
                  </a:tcPr>
                </a:tc>
                <a:tc>
                  <a:txBody>
                    <a:bodyPr/>
                    <a:lstStyle/>
                    <a:p>
                      <a:pPr algn="r" fontAlgn="b"/>
                      <a:r>
                        <a:rPr lang="en-US" sz="1600" b="1" i="1" u="none" strike="noStrike" dirty="0">
                          <a:solidFill>
                            <a:schemeClr val="tx1"/>
                          </a:solidFill>
                          <a:effectLst/>
                          <a:latin typeface="Calibri" panose="020F0502020204030204" pitchFamily="34" charset="0"/>
                        </a:rPr>
                        <a:t>219</a:t>
                      </a:r>
                    </a:p>
                  </a:txBody>
                  <a:tcPr marL="3973" marR="3973" marT="3973" marB="0" anchor="b">
                    <a:lnT w="12700" cap="flat" cmpd="sng" algn="ctr">
                      <a:solidFill>
                        <a:schemeClr val="tx1"/>
                      </a:solidFill>
                      <a:prstDash val="solid"/>
                      <a:round/>
                      <a:headEnd type="none" w="med" len="med"/>
                      <a:tailEnd type="none" w="med" len="med"/>
                    </a:lnT>
                    <a:solidFill>
                      <a:schemeClr val="bg1"/>
                    </a:solidFill>
                  </a:tcPr>
                </a:tc>
                <a:tc>
                  <a:txBody>
                    <a:bodyPr/>
                    <a:lstStyle/>
                    <a:p>
                      <a:pPr algn="l" fontAlgn="b"/>
                      <a:endParaRPr lang="en-US" sz="1600" b="1"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r" fontAlgn="b"/>
                      <a:r>
                        <a:rPr lang="en-US" sz="1600" b="1" i="0" u="none" strike="noStrike" dirty="0">
                          <a:solidFill>
                            <a:srgbClr val="000000"/>
                          </a:solidFill>
                          <a:effectLst/>
                          <a:latin typeface="Calibri" panose="020F0502020204030204" pitchFamily="34" charset="0"/>
                        </a:rPr>
                        <a:t>519</a:t>
                      </a:r>
                    </a:p>
                  </a:txBody>
                  <a:tcPr marL="3973" marR="3973" marT="3973" marB="0" anchor="b">
                    <a:lnT w="12700" cap="flat" cmpd="sng" algn="ctr">
                      <a:solidFill>
                        <a:schemeClr val="tx1"/>
                      </a:solidFill>
                      <a:prstDash val="solid"/>
                      <a:round/>
                      <a:headEnd type="none" w="med" len="med"/>
                      <a:tailEnd type="none" w="med" len="med"/>
                    </a:lnT>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3973" marR="3973" marT="3973" marB="0" anchor="b">
                    <a:solidFill>
                      <a:schemeClr val="bg1"/>
                    </a:solidFill>
                  </a:tcPr>
                </a:tc>
                <a:extLst>
                  <a:ext uri="{0D108BD9-81ED-4DB2-BD59-A6C34878D82A}">
                    <a16:rowId xmlns:a16="http://schemas.microsoft.com/office/drawing/2014/main" val="80584716"/>
                  </a:ext>
                </a:extLst>
              </a:tr>
            </a:tbl>
          </a:graphicData>
        </a:graphic>
      </p:graphicFrame>
      <p:sp>
        <p:nvSpPr>
          <p:cNvPr id="6" name="Content Placeholder 2">
            <a:extLst>
              <a:ext uri="{FF2B5EF4-FFF2-40B4-BE49-F238E27FC236}">
                <a16:creationId xmlns:a16="http://schemas.microsoft.com/office/drawing/2014/main" id="{1489A702-F2A8-4F08-AA9C-E4DA6E6337E7}"/>
              </a:ext>
            </a:extLst>
          </p:cNvPr>
          <p:cNvSpPr txBox="1">
            <a:spLocks/>
          </p:cNvSpPr>
          <p:nvPr/>
        </p:nvSpPr>
        <p:spPr>
          <a:xfrm>
            <a:off x="-88628" y="3054617"/>
            <a:ext cx="2104040" cy="3883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2400" dirty="0">
                <a:solidFill>
                  <a:schemeClr val="bg1"/>
                </a:solidFill>
                <a:latin typeface="+mj-lt"/>
              </a:rPr>
              <a:t>OIC vs IA</a:t>
            </a:r>
          </a:p>
          <a:p>
            <a:pPr marL="0" indent="0" algn="ctr">
              <a:spcBef>
                <a:spcPts val="0"/>
              </a:spcBef>
              <a:buFont typeface="Arial" panose="020B0604020202020204" pitchFamily="34" charset="0"/>
              <a:buNone/>
            </a:pPr>
            <a:r>
              <a:rPr lang="en-US" sz="2400" dirty="0">
                <a:solidFill>
                  <a:schemeClr val="bg1"/>
                </a:solidFill>
                <a:latin typeface="+mj-lt"/>
              </a:rPr>
              <a:t>Comparison</a:t>
            </a:r>
          </a:p>
        </p:txBody>
      </p:sp>
    </p:spTree>
    <p:extLst>
      <p:ext uri="{BB962C8B-B14F-4D97-AF65-F5344CB8AC3E}">
        <p14:creationId xmlns:p14="http://schemas.microsoft.com/office/powerpoint/2010/main" val="3783434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6775" y="342900"/>
            <a:ext cx="10629900" cy="5657850"/>
          </a:xfrm>
        </p:spPr>
        <p:txBody>
          <a:bodyPr>
            <a:normAutofit/>
          </a:bodyPr>
          <a:lstStyle/>
          <a:p>
            <a:pPr algn="ctr"/>
            <a:r>
              <a:rPr lang="en-US" i="1" dirty="0">
                <a:solidFill>
                  <a:schemeClr val="bg1"/>
                </a:solidFill>
                <a:cs typeface="Arial" panose="020B0604020202020204" pitchFamily="34" charset="0"/>
              </a:rPr>
              <a:t>should they do an</a:t>
            </a:r>
            <a:br>
              <a:rPr lang="en-US" sz="4800" dirty="0">
                <a:solidFill>
                  <a:schemeClr val="bg1"/>
                </a:solidFill>
                <a:cs typeface="Arial" panose="020B0604020202020204" pitchFamily="34" charset="0"/>
              </a:rPr>
            </a:br>
            <a:r>
              <a:rPr lang="en-US" sz="7200" dirty="0">
                <a:solidFill>
                  <a:srgbClr val="FFFF00"/>
                </a:solidFill>
                <a:cs typeface="Arial" panose="020B0604020202020204" pitchFamily="34" charset="0"/>
              </a:rPr>
              <a:t>Offer</a:t>
            </a:r>
            <a:br>
              <a:rPr lang="en-US" sz="4800" dirty="0">
                <a:solidFill>
                  <a:schemeClr val="bg1"/>
                </a:solidFill>
                <a:cs typeface="Arial" panose="020B0604020202020204" pitchFamily="34" charset="0"/>
              </a:rPr>
            </a:br>
            <a:r>
              <a:rPr lang="en-US" i="1" dirty="0">
                <a:solidFill>
                  <a:schemeClr val="bg1"/>
                </a:solidFill>
                <a:cs typeface="Arial" panose="020B0604020202020204" pitchFamily="34" charset="0"/>
              </a:rPr>
              <a:t>or</a:t>
            </a:r>
            <a:br>
              <a:rPr lang="en-US" sz="4800" dirty="0">
                <a:solidFill>
                  <a:schemeClr val="bg1"/>
                </a:solidFill>
                <a:cs typeface="Arial" panose="020B0604020202020204" pitchFamily="34" charset="0"/>
              </a:rPr>
            </a:br>
            <a:r>
              <a:rPr lang="en-US" sz="4800" dirty="0">
                <a:solidFill>
                  <a:schemeClr val="bg1"/>
                </a:solidFill>
                <a:cs typeface="Arial" panose="020B0604020202020204" pitchFamily="34" charset="0"/>
              </a:rPr>
              <a:t> </a:t>
            </a:r>
            <a:r>
              <a:rPr lang="en-US" sz="6600" dirty="0">
                <a:solidFill>
                  <a:srgbClr val="FFFF00"/>
                </a:solidFill>
                <a:cs typeface="Arial" panose="020B0604020202020204" pitchFamily="34" charset="0"/>
              </a:rPr>
              <a:t>Installment Agreement?</a:t>
            </a:r>
            <a:br>
              <a:rPr lang="en-US" sz="4800" dirty="0">
                <a:solidFill>
                  <a:schemeClr val="bg1"/>
                </a:solidFill>
                <a:cs typeface="Arial" panose="020B0604020202020204" pitchFamily="34" charset="0"/>
              </a:rPr>
            </a:br>
            <a:br>
              <a:rPr lang="en-US" sz="4800" dirty="0">
                <a:solidFill>
                  <a:schemeClr val="bg1"/>
                </a:solidFill>
                <a:cs typeface="Arial" panose="020B0604020202020204" pitchFamily="34" charset="0"/>
              </a:rPr>
            </a:br>
            <a:r>
              <a:rPr lang="en-US" sz="4800" dirty="0">
                <a:solidFill>
                  <a:schemeClr val="bg1"/>
                </a:solidFill>
                <a:cs typeface="Arial" panose="020B0604020202020204" pitchFamily="34" charset="0"/>
              </a:rPr>
              <a:t>…let’s see</a:t>
            </a:r>
          </a:p>
        </p:txBody>
      </p:sp>
      <p:sp>
        <p:nvSpPr>
          <p:cNvPr id="3" name="Slide Number Placeholder 2"/>
          <p:cNvSpPr>
            <a:spLocks noGrp="1"/>
          </p:cNvSpPr>
          <p:nvPr>
            <p:ph type="sldNum" sz="quarter" idx="12"/>
          </p:nvPr>
        </p:nvSpPr>
        <p:spPr/>
        <p:txBody>
          <a:bodyPr/>
          <a:lstStyle/>
          <a:p>
            <a:fld id="{68C81B1B-BC7F-4EBD-9AC2-2B2BF5AF0E84}" type="slidenum">
              <a:rPr lang="en-US" smtClean="0"/>
              <a:pPr/>
              <a:t>193</a:t>
            </a:fld>
            <a:endParaRPr lang="en-US" dirty="0"/>
          </a:p>
        </p:txBody>
      </p:sp>
      <p:sp>
        <p:nvSpPr>
          <p:cNvPr id="6"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193</a:t>
            </a:fld>
            <a:endParaRPr lang="en-US" sz="3600" dirty="0"/>
          </a:p>
        </p:txBody>
      </p:sp>
      <p:sp>
        <p:nvSpPr>
          <p:cNvPr id="7" name="TextBox 6"/>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05455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850" y="179050"/>
            <a:ext cx="8229600" cy="636520"/>
          </a:xfrm>
        </p:spPr>
        <p:txBody>
          <a:bodyPr>
            <a:normAutofit fontScale="90000"/>
          </a:bodyPr>
          <a:lstStyle/>
          <a:p>
            <a:r>
              <a:rPr lang="en-US" sz="4800" dirty="0">
                <a:solidFill>
                  <a:schemeClr val="bg1"/>
                </a:solidFill>
                <a:cs typeface="Arial" panose="020B0604020202020204" pitchFamily="34" charset="0"/>
              </a:rPr>
              <a:t>OIC vs Installment Agreement</a:t>
            </a:r>
          </a:p>
        </p:txBody>
      </p:sp>
      <p:sp>
        <p:nvSpPr>
          <p:cNvPr id="3" name="Slide Number Placeholder 2"/>
          <p:cNvSpPr>
            <a:spLocks noGrp="1"/>
          </p:cNvSpPr>
          <p:nvPr>
            <p:ph type="sldNum" sz="quarter" idx="12"/>
          </p:nvPr>
        </p:nvSpPr>
        <p:spPr/>
        <p:txBody>
          <a:bodyPr/>
          <a:lstStyle/>
          <a:p>
            <a:fld id="{68C81B1B-BC7F-4EBD-9AC2-2B2BF5AF0E84}" type="slidenum">
              <a:rPr lang="en-US" smtClean="0"/>
              <a:pPr/>
              <a:t>194</a:t>
            </a:fld>
            <a:endParaRPr lang="en-US" dirty="0"/>
          </a:p>
        </p:txBody>
      </p:sp>
      <p:sp>
        <p:nvSpPr>
          <p:cNvPr id="6" name="Title 1"/>
          <p:cNvSpPr txBox="1">
            <a:spLocks/>
          </p:cNvSpPr>
          <p:nvPr/>
        </p:nvSpPr>
        <p:spPr>
          <a:xfrm>
            <a:off x="1281210" y="914717"/>
            <a:ext cx="9952848" cy="5624195"/>
          </a:xfrm>
          <a:prstGeom prst="rect">
            <a:avLst/>
          </a:prstGeom>
        </p:spPr>
        <p:txBody>
          <a:bodyPr vert="horz" lIns="91440" tIns="0" rIns="91440" bIns="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u="sng" dirty="0">
                <a:solidFill>
                  <a:srgbClr val="FFFF00"/>
                </a:solidFill>
              </a:rPr>
              <a:t>Installment Agreement </a:t>
            </a:r>
          </a:p>
          <a:p>
            <a:pPr algn="l"/>
            <a:endParaRPr lang="en-US" sz="1400" dirty="0">
              <a:solidFill>
                <a:schemeClr val="bg1"/>
              </a:solidFill>
            </a:endParaRPr>
          </a:p>
          <a:p>
            <a:pPr algn="l"/>
            <a:r>
              <a:rPr lang="en-US" sz="2400" dirty="0">
                <a:solidFill>
                  <a:schemeClr val="bg1"/>
                </a:solidFill>
              </a:rPr>
              <a:t>Monthly payment amount - $219</a:t>
            </a:r>
          </a:p>
          <a:p>
            <a:pPr algn="l"/>
            <a:r>
              <a:rPr lang="en-US" sz="2400" dirty="0">
                <a:solidFill>
                  <a:schemeClr val="bg1"/>
                </a:solidFill>
              </a:rPr>
              <a:t>Number of months to pay -   120 </a:t>
            </a:r>
            <a:r>
              <a:rPr lang="en-US" sz="2400" i="1" dirty="0">
                <a:solidFill>
                  <a:schemeClr val="bg1"/>
                </a:solidFill>
              </a:rPr>
              <a:t>(assuming full 10-year statute remains)</a:t>
            </a:r>
          </a:p>
          <a:p>
            <a:pPr algn="l"/>
            <a:endParaRPr lang="en-US" sz="2000" dirty="0">
              <a:solidFill>
                <a:schemeClr val="bg1"/>
              </a:solidFill>
            </a:endParaRPr>
          </a:p>
          <a:p>
            <a:pPr marL="2632075" indent="-2632075" algn="l"/>
            <a:r>
              <a:rPr lang="en-US" sz="2400" dirty="0">
                <a:solidFill>
                  <a:schemeClr val="bg1"/>
                </a:solidFill>
              </a:rPr>
              <a:t>219 x 120 = </a:t>
            </a:r>
            <a:r>
              <a:rPr lang="en-US" sz="2400" b="1" dirty="0">
                <a:solidFill>
                  <a:srgbClr val="FFFF00"/>
                </a:solidFill>
              </a:rPr>
              <a:t>$26,280 </a:t>
            </a:r>
            <a:r>
              <a:rPr lang="en-US" sz="2400" i="1" dirty="0">
                <a:solidFill>
                  <a:schemeClr val="bg1"/>
                </a:solidFill>
              </a:rPr>
              <a:t>(this number is subject to increase…IRS revisits installment agreements every 2 years)</a:t>
            </a:r>
          </a:p>
          <a:p>
            <a:pPr algn="l"/>
            <a:endParaRPr lang="en-US" sz="2400" dirty="0">
              <a:solidFill>
                <a:schemeClr val="bg1"/>
              </a:solidFill>
            </a:endParaRPr>
          </a:p>
          <a:p>
            <a:pPr algn="l"/>
            <a:r>
              <a:rPr lang="en-US" sz="3200" u="sng" dirty="0">
                <a:solidFill>
                  <a:srgbClr val="00B0F0"/>
                </a:solidFill>
              </a:rPr>
              <a:t>Offer in Compromise</a:t>
            </a:r>
          </a:p>
          <a:p>
            <a:pPr algn="l"/>
            <a:endParaRPr lang="en-US" sz="1400" u="sng" dirty="0">
              <a:solidFill>
                <a:schemeClr val="bg1"/>
              </a:solidFill>
            </a:endParaRPr>
          </a:p>
          <a:p>
            <a:pPr algn="l"/>
            <a:r>
              <a:rPr lang="en-US" sz="2400" dirty="0">
                <a:solidFill>
                  <a:schemeClr val="bg1"/>
                </a:solidFill>
              </a:rPr>
              <a:t>Offer amount </a:t>
            </a:r>
            <a:r>
              <a:rPr lang="en-US" sz="2400" i="1" dirty="0">
                <a:solidFill>
                  <a:schemeClr val="bg1"/>
                </a:solidFill>
              </a:rPr>
              <a:t>(based on $519 in MDI) </a:t>
            </a:r>
            <a:r>
              <a:rPr lang="en-US" sz="2400" dirty="0">
                <a:solidFill>
                  <a:schemeClr val="bg1"/>
                </a:solidFill>
              </a:rPr>
              <a:t>- </a:t>
            </a:r>
            <a:r>
              <a:rPr lang="en-US" sz="2400" b="1" dirty="0">
                <a:solidFill>
                  <a:srgbClr val="00B0F0"/>
                </a:solidFill>
              </a:rPr>
              <a:t>$15,051</a:t>
            </a:r>
            <a:r>
              <a:rPr lang="en-US" sz="2400" b="1" dirty="0">
                <a:solidFill>
                  <a:schemeClr val="bg1"/>
                </a:solidFill>
              </a:rPr>
              <a:t>*</a:t>
            </a:r>
            <a:r>
              <a:rPr lang="en-US" sz="2400" b="1" dirty="0">
                <a:solidFill>
                  <a:srgbClr val="00B0F0"/>
                </a:solidFill>
              </a:rPr>
              <a:t> </a:t>
            </a:r>
            <a:endParaRPr lang="en-US" sz="2400" dirty="0">
              <a:solidFill>
                <a:srgbClr val="00B0F0"/>
              </a:solidFill>
            </a:endParaRPr>
          </a:p>
          <a:p>
            <a:pPr algn="l"/>
            <a:endParaRPr lang="en-US" sz="2400" dirty="0">
              <a:solidFill>
                <a:schemeClr val="bg1"/>
              </a:solidFill>
            </a:endParaRPr>
          </a:p>
          <a:p>
            <a:pPr marL="119063" indent="-119063" algn="l">
              <a:tabLst>
                <a:tab pos="171450" algn="l"/>
              </a:tabLst>
            </a:pPr>
            <a:r>
              <a:rPr lang="en-US" sz="2000" i="1" dirty="0">
                <a:solidFill>
                  <a:schemeClr val="bg1"/>
                </a:solidFill>
              </a:rPr>
              <a:t>*Paid as follows - 20% down and the balance paid within 5 months after offer is accepted (typically 18 to 24 months after offer is submitted).</a:t>
            </a:r>
          </a:p>
          <a:p>
            <a:pPr marL="342900" indent="-342900" algn="l">
              <a:buFont typeface="Arial" panose="020B0604020202020204" pitchFamily="34" charset="0"/>
              <a:buChar char="•"/>
              <a:tabLst>
                <a:tab pos="171450" algn="l"/>
              </a:tabLst>
            </a:pPr>
            <a:endParaRPr lang="en-US" sz="1100" i="1" dirty="0">
              <a:solidFill>
                <a:schemeClr val="bg1"/>
              </a:solidFill>
            </a:endParaRPr>
          </a:p>
          <a:p>
            <a:pPr algn="l">
              <a:tabLst>
                <a:tab pos="171450" algn="l"/>
              </a:tabLst>
            </a:pPr>
            <a:r>
              <a:rPr lang="en-US" sz="2000" i="1" dirty="0">
                <a:solidFill>
                  <a:schemeClr val="bg1"/>
                </a:solidFill>
              </a:rPr>
              <a:t>Assuming the Does estimate they will earn substantially more money in the near future, an Offer in Compromise would far outweigh an Installment Agreement.</a:t>
            </a:r>
          </a:p>
        </p:txBody>
      </p:sp>
    </p:spTree>
    <p:extLst>
      <p:ext uri="{BB962C8B-B14F-4D97-AF65-F5344CB8AC3E}">
        <p14:creationId xmlns:p14="http://schemas.microsoft.com/office/powerpoint/2010/main" val="1667223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881063" y="2896455"/>
            <a:ext cx="10429875" cy="827820"/>
          </a:xfrm>
        </p:spPr>
        <p:txBody>
          <a:bodyPr>
            <a:noAutofit/>
          </a:bodyPr>
          <a:lstStyle/>
          <a:p>
            <a:pPr marL="0" indent="0" algn="ctr">
              <a:buNone/>
            </a:pPr>
            <a:r>
              <a:rPr lang="en-US" sz="5400" dirty="0">
                <a:solidFill>
                  <a:schemeClr val="bg1"/>
                </a:solidFill>
                <a:latin typeface="+mj-lt"/>
              </a:rPr>
              <a:t>IRS Criminal Investigation (“CI”)</a:t>
            </a:r>
            <a:endParaRPr lang="en-US" sz="4400" dirty="0">
              <a:solidFill>
                <a:schemeClr val="bg1"/>
              </a:solidFill>
              <a:latin typeface="+mj-lt"/>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195</a:t>
            </a:fld>
            <a:endParaRPr lang="en-US" dirty="0"/>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7318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96.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428625"/>
            <a:ext cx="10991850" cy="6429375"/>
          </a:xfrm>
        </p:spPr>
        <p:txBody>
          <a:bodyPr>
            <a:normAutofit/>
          </a:bodyPr>
          <a:lstStyle/>
          <a:p>
            <a:pPr marL="0" indent="0">
              <a:buNone/>
            </a:pPr>
            <a:r>
              <a:rPr lang="en-US" sz="4000" dirty="0">
                <a:solidFill>
                  <a:schemeClr val="bg1"/>
                </a:solidFill>
                <a:latin typeface="+mj-lt"/>
              </a:rPr>
              <a:t>Overview</a:t>
            </a:r>
          </a:p>
          <a:p>
            <a:pPr marL="0" indent="0">
              <a:buNone/>
            </a:pPr>
            <a:endParaRPr lang="en-US" sz="1600" dirty="0">
              <a:solidFill>
                <a:schemeClr val="bg1"/>
              </a:solidFill>
              <a:latin typeface="+mj-lt"/>
            </a:endParaRPr>
          </a:p>
          <a:p>
            <a:pPr marL="742950"/>
            <a:r>
              <a:rPr lang="en-US" sz="3200" dirty="0">
                <a:solidFill>
                  <a:schemeClr val="bg1"/>
                </a:solidFill>
                <a:latin typeface="+mj-lt"/>
              </a:rPr>
              <a:t>Headquartered in Washington DC</a:t>
            </a:r>
          </a:p>
          <a:p>
            <a:pPr marL="742950"/>
            <a:r>
              <a:rPr lang="en-US" sz="3200" dirty="0">
                <a:solidFill>
                  <a:schemeClr val="bg1"/>
                </a:solidFill>
                <a:latin typeface="+mj-lt"/>
              </a:rPr>
              <a:t>Approximately 2,600 special agents </a:t>
            </a:r>
          </a:p>
          <a:p>
            <a:pPr marL="742950"/>
            <a:r>
              <a:rPr lang="en-US" sz="3200" dirty="0">
                <a:solidFill>
                  <a:schemeClr val="bg1"/>
                </a:solidFill>
                <a:latin typeface="+mj-lt"/>
              </a:rPr>
              <a:t>When individuals and corporations make deliberate decisions to not comply with the law, they face the possibility of a civil audit or criminal investigation </a:t>
            </a:r>
          </a:p>
          <a:p>
            <a:pPr marL="742950"/>
            <a:r>
              <a:rPr lang="en-US" sz="3200" dirty="0">
                <a:solidFill>
                  <a:schemeClr val="bg1"/>
                </a:solidFill>
                <a:latin typeface="+mj-lt"/>
              </a:rPr>
              <a:t>Agents use specialized forensic technology to recover financial data</a:t>
            </a:r>
          </a:p>
          <a:p>
            <a:pPr marL="742950"/>
            <a:r>
              <a:rPr lang="en-US" sz="3200" dirty="0">
                <a:solidFill>
                  <a:schemeClr val="bg1"/>
                </a:solidFill>
                <a:latin typeface="+mj-lt"/>
              </a:rPr>
              <a:t>Conviction rate is one of the highest in federal law enforcement</a:t>
            </a:r>
            <a:endParaRPr lang="en-US" sz="6600" dirty="0">
              <a:solidFill>
                <a:schemeClr val="bg1"/>
              </a:solidFill>
              <a:latin typeface="+mj-lt"/>
            </a:endParaRP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196</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869649528"/>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899" y="428625"/>
            <a:ext cx="11553825" cy="6429375"/>
          </a:xfrm>
        </p:spPr>
        <p:txBody>
          <a:bodyPr>
            <a:normAutofit/>
          </a:bodyPr>
          <a:lstStyle/>
          <a:p>
            <a:pPr marL="0" indent="0">
              <a:buNone/>
            </a:pPr>
            <a:r>
              <a:rPr lang="en-US" sz="4000" dirty="0">
                <a:solidFill>
                  <a:schemeClr val="bg1"/>
                </a:solidFill>
                <a:latin typeface="+mj-lt"/>
              </a:rPr>
              <a:t>History</a:t>
            </a:r>
          </a:p>
          <a:p>
            <a:pPr marL="0" indent="0">
              <a:buNone/>
            </a:pPr>
            <a:endParaRPr lang="en-US" sz="1200" dirty="0">
              <a:solidFill>
                <a:schemeClr val="bg1"/>
              </a:solidFill>
              <a:latin typeface="+mj-lt"/>
            </a:endParaRPr>
          </a:p>
          <a:p>
            <a:pPr marL="685800"/>
            <a:r>
              <a:rPr lang="en-US" sz="3200" dirty="0">
                <a:solidFill>
                  <a:schemeClr val="bg1"/>
                </a:solidFill>
                <a:latin typeface="+mj-lt"/>
              </a:rPr>
              <a:t>Created July 1, 1919</a:t>
            </a:r>
          </a:p>
          <a:p>
            <a:pPr marL="685800"/>
            <a:r>
              <a:rPr lang="en-US" sz="3200" dirty="0">
                <a:solidFill>
                  <a:schemeClr val="bg1"/>
                </a:solidFill>
                <a:latin typeface="+mj-lt"/>
              </a:rPr>
              <a:t>Called to probe in assertions of tax fraud</a:t>
            </a:r>
          </a:p>
          <a:p>
            <a:pPr marL="685800"/>
            <a:r>
              <a:rPr lang="en-US" sz="3200" dirty="0">
                <a:solidFill>
                  <a:schemeClr val="bg1"/>
                </a:solidFill>
                <a:latin typeface="+mj-lt"/>
              </a:rPr>
              <a:t>Was originally composed of a small group of postal inspectors</a:t>
            </a:r>
          </a:p>
          <a:p>
            <a:pPr marL="685800"/>
            <a:r>
              <a:rPr lang="en-US" sz="3200" dirty="0">
                <a:solidFill>
                  <a:schemeClr val="bg1"/>
                </a:solidFill>
                <a:latin typeface="+mj-lt"/>
              </a:rPr>
              <a:t>Became known nationwide when they assisted in the conviction of Al Capone for income tax evasion</a:t>
            </a:r>
          </a:p>
          <a:p>
            <a:pPr marL="685800"/>
            <a:r>
              <a:rPr lang="en-US" sz="3200" dirty="0">
                <a:solidFill>
                  <a:schemeClr val="bg1"/>
                </a:solidFill>
                <a:latin typeface="+mj-lt"/>
              </a:rPr>
              <a:t>Changed its name to Criminal Investigation (“CI”) in 1978</a:t>
            </a:r>
          </a:p>
          <a:p>
            <a:pPr marL="685800"/>
            <a:r>
              <a:rPr lang="en-US" sz="3200" dirty="0">
                <a:solidFill>
                  <a:schemeClr val="bg1"/>
                </a:solidFill>
                <a:latin typeface="+mj-lt"/>
              </a:rPr>
              <a:t>Primary objective is to ensure the integrity and fairness of the United States tax system</a:t>
            </a:r>
          </a:p>
        </p:txBody>
      </p:sp>
      <p:sp>
        <p:nvSpPr>
          <p:cNvPr id="4"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197</a:t>
            </a:fld>
            <a:endParaRPr lang="en-US" sz="3600" dirty="0"/>
          </a:p>
        </p:txBody>
      </p:sp>
      <p:sp>
        <p:nvSpPr>
          <p:cNvPr id="5" name="TextBox 4"/>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4283093005"/>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0525" y="564878"/>
            <a:ext cx="8229600" cy="6429375"/>
          </a:xfrm>
        </p:spPr>
        <p:txBody>
          <a:bodyPr>
            <a:normAutofit/>
          </a:bodyPr>
          <a:lstStyle/>
          <a:p>
            <a:pPr marL="0" indent="0">
              <a:buNone/>
            </a:pPr>
            <a:r>
              <a:rPr lang="en-US" sz="4800" dirty="0">
                <a:solidFill>
                  <a:schemeClr val="bg1"/>
                </a:solidFill>
                <a:latin typeface="+mj-lt"/>
              </a:rPr>
              <a:t>CI’s Main Concerns</a:t>
            </a:r>
          </a:p>
          <a:p>
            <a:pPr marL="0" indent="0">
              <a:buNone/>
            </a:pPr>
            <a:endParaRPr lang="en-US" dirty="0">
              <a:solidFill>
                <a:schemeClr val="bg1"/>
              </a:solidFill>
              <a:latin typeface="+mj-lt"/>
            </a:endParaRPr>
          </a:p>
          <a:p>
            <a:pPr marL="1885950"/>
            <a:r>
              <a:rPr lang="en-US" sz="4400" dirty="0">
                <a:solidFill>
                  <a:schemeClr val="bg1"/>
                </a:solidFill>
                <a:latin typeface="+mj-lt"/>
              </a:rPr>
              <a:t>Tax evasion</a:t>
            </a:r>
          </a:p>
          <a:p>
            <a:pPr marL="1885950"/>
            <a:r>
              <a:rPr lang="en-US" sz="4400" dirty="0">
                <a:solidFill>
                  <a:schemeClr val="bg1"/>
                </a:solidFill>
                <a:latin typeface="+mj-lt"/>
              </a:rPr>
              <a:t>Filing a false return</a:t>
            </a:r>
          </a:p>
          <a:p>
            <a:pPr marL="1885950"/>
            <a:r>
              <a:rPr lang="en-US" sz="4400" dirty="0">
                <a:solidFill>
                  <a:schemeClr val="bg1"/>
                </a:solidFill>
                <a:latin typeface="+mj-lt"/>
              </a:rPr>
              <a:t>Failure to file a tax return</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198</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734744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5" name="Rectangle 4"/>
          <p:cNvSpPr/>
          <p:nvPr/>
        </p:nvSpPr>
        <p:spPr>
          <a:xfrm>
            <a:off x="4077478" y="0"/>
            <a:ext cx="811452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oon 8">
            <a:extLst>
              <a:ext uri="{FF2B5EF4-FFF2-40B4-BE49-F238E27FC236}">
                <a16:creationId xmlns:a16="http://schemas.microsoft.com/office/drawing/2014/main" id="{C20E38C4-0BA8-4220-AE60-45D5089A3A4D}"/>
              </a:ext>
            </a:extLst>
          </p:cNvPr>
          <p:cNvSpPr/>
          <p:nvPr/>
        </p:nvSpPr>
        <p:spPr>
          <a:xfrm rot="10800000">
            <a:off x="1376599" y="-4170001"/>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807550150"/>
              </p:ext>
            </p:extLst>
          </p:nvPr>
        </p:nvGraphicFramePr>
        <p:xfrm>
          <a:off x="4370419" y="1565342"/>
          <a:ext cx="7571924" cy="4503551"/>
        </p:xfrm>
        <a:graphic>
          <a:graphicData uri="http://schemas.openxmlformats.org/drawingml/2006/table">
            <a:tbl>
              <a:tblPr>
                <a:tableStyleId>{5C22544A-7EE6-4342-B048-85BDC9FD1C3A}</a:tableStyleId>
              </a:tblPr>
              <a:tblGrid>
                <a:gridCol w="3619150">
                  <a:extLst>
                    <a:ext uri="{9D8B030D-6E8A-4147-A177-3AD203B41FA5}">
                      <a16:colId xmlns:a16="http://schemas.microsoft.com/office/drawing/2014/main" val="20000"/>
                    </a:ext>
                  </a:extLst>
                </a:gridCol>
                <a:gridCol w="1282651">
                  <a:extLst>
                    <a:ext uri="{9D8B030D-6E8A-4147-A177-3AD203B41FA5}">
                      <a16:colId xmlns:a16="http://schemas.microsoft.com/office/drawing/2014/main" val="1440958233"/>
                    </a:ext>
                  </a:extLst>
                </a:gridCol>
                <a:gridCol w="1282651">
                  <a:extLst>
                    <a:ext uri="{9D8B030D-6E8A-4147-A177-3AD203B41FA5}">
                      <a16:colId xmlns:a16="http://schemas.microsoft.com/office/drawing/2014/main" val="20001"/>
                    </a:ext>
                  </a:extLst>
                </a:gridCol>
                <a:gridCol w="1387472">
                  <a:extLst>
                    <a:ext uri="{9D8B030D-6E8A-4147-A177-3AD203B41FA5}">
                      <a16:colId xmlns:a16="http://schemas.microsoft.com/office/drawing/2014/main" val="20002"/>
                    </a:ext>
                  </a:extLst>
                </a:gridCol>
              </a:tblGrid>
              <a:tr h="272492">
                <a:tc>
                  <a:txBody>
                    <a:bodyPr/>
                    <a:lstStyle/>
                    <a:p>
                      <a:pPr marL="0" marR="0" algn="just">
                        <a:spcBef>
                          <a:spcPts val="0"/>
                        </a:spcBef>
                        <a:spcAft>
                          <a:spcPts val="0"/>
                        </a:spcAft>
                      </a:pPr>
                      <a:r>
                        <a:rPr lang="en-US" sz="1600" b="1" u="none" strike="noStrike" dirty="0">
                          <a:effectLst/>
                        </a:rPr>
                        <a:t> </a:t>
                      </a:r>
                      <a:endParaRPr lang="en-US" sz="2800" b="1" dirty="0">
                        <a:effectLst/>
                        <a:latin typeface="Times New Roman"/>
                        <a:ea typeface="Times New Roman"/>
                      </a:endParaRPr>
                    </a:p>
                  </a:txBody>
                  <a:tcPr marL="25400" marR="25400" marT="0" marB="0" anchor="b">
                    <a:noFill/>
                  </a:tcPr>
                </a:tc>
                <a:tc>
                  <a:txBody>
                    <a:bodyPr/>
                    <a:lstStyle/>
                    <a:p>
                      <a:pPr marL="0" marR="0" algn="just">
                        <a:spcBef>
                          <a:spcPts val="0"/>
                        </a:spcBef>
                        <a:spcAft>
                          <a:spcPts val="0"/>
                        </a:spcAft>
                      </a:pPr>
                      <a:r>
                        <a:rPr lang="en-US" sz="1600" b="1" u="sng" dirty="0">
                          <a:effectLst/>
                        </a:rPr>
                        <a:t>FY 2016</a:t>
                      </a:r>
                      <a:endParaRPr lang="en-US" sz="2800" b="1" dirty="0">
                        <a:effectLst/>
                        <a:latin typeface="Times New Roman"/>
                        <a:ea typeface="Times New Roman"/>
                      </a:endParaRPr>
                    </a:p>
                  </a:txBody>
                  <a:tcPr marL="25400" marR="25400" marT="0" marB="0" anchor="b">
                    <a:noFill/>
                  </a:tcPr>
                </a:tc>
                <a:tc>
                  <a:txBody>
                    <a:bodyPr/>
                    <a:lstStyle/>
                    <a:p>
                      <a:pPr marL="0" marR="0" algn="just">
                        <a:spcBef>
                          <a:spcPts val="0"/>
                        </a:spcBef>
                        <a:spcAft>
                          <a:spcPts val="0"/>
                        </a:spcAft>
                      </a:pPr>
                      <a:r>
                        <a:rPr lang="en-US" sz="1600" b="1" u="sng" dirty="0">
                          <a:effectLst/>
                        </a:rPr>
                        <a:t>FY 2015</a:t>
                      </a:r>
                      <a:endParaRPr lang="en-US" sz="2800" b="1" dirty="0">
                        <a:effectLst/>
                        <a:latin typeface="Times New Roman"/>
                        <a:ea typeface="Times New Roman"/>
                      </a:endParaRPr>
                    </a:p>
                  </a:txBody>
                  <a:tcPr marL="25400" marR="25400" marT="0" marB="0" anchor="b">
                    <a:noFill/>
                  </a:tcPr>
                </a:tc>
                <a:tc>
                  <a:txBody>
                    <a:bodyPr/>
                    <a:lstStyle/>
                    <a:p>
                      <a:pPr marL="0" marR="0" algn="just">
                        <a:spcBef>
                          <a:spcPts val="0"/>
                        </a:spcBef>
                        <a:spcAft>
                          <a:spcPts val="0"/>
                        </a:spcAft>
                      </a:pPr>
                      <a:r>
                        <a:rPr lang="en-US" sz="1600" b="1" u="sng" dirty="0">
                          <a:effectLst/>
                        </a:rPr>
                        <a:t>FY 2014</a:t>
                      </a:r>
                      <a:endParaRPr lang="en-US" sz="2800" b="1" dirty="0">
                        <a:effectLst/>
                        <a:latin typeface="Times New Roman"/>
                        <a:ea typeface="Times New Roman"/>
                      </a:endParaRPr>
                    </a:p>
                  </a:txBody>
                  <a:tcPr marL="25400" marR="25400" marT="0" marB="0" anchor="b">
                    <a:noFill/>
                  </a:tcPr>
                </a:tc>
                <a:extLst>
                  <a:ext uri="{0D108BD9-81ED-4DB2-BD59-A6C34878D82A}">
                    <a16:rowId xmlns:a16="http://schemas.microsoft.com/office/drawing/2014/main" val="10000"/>
                  </a:ext>
                </a:extLst>
              </a:tr>
              <a:tr h="387158">
                <a:tc>
                  <a:txBody>
                    <a:bodyPr/>
                    <a:lstStyle/>
                    <a:p>
                      <a:pPr marL="0" marR="0" algn="just">
                        <a:spcBef>
                          <a:spcPts val="0"/>
                        </a:spcBef>
                        <a:spcAft>
                          <a:spcPts val="0"/>
                        </a:spcAft>
                      </a:pPr>
                      <a:r>
                        <a:rPr lang="en-US" sz="1800" dirty="0">
                          <a:effectLst/>
                        </a:rPr>
                        <a:t>Investigations Initiated</a:t>
                      </a:r>
                      <a:endParaRPr lang="en-US" sz="3200" dirty="0">
                        <a:effectLst/>
                        <a:latin typeface="Times New Roman"/>
                        <a:ea typeface="Times New Roman"/>
                      </a:endParaRPr>
                    </a:p>
                  </a:txBody>
                  <a:tcPr marL="25400" marR="25400" marT="0" marB="0" anchor="b">
                    <a:noFill/>
                  </a:tcPr>
                </a:tc>
                <a:tc>
                  <a:txBody>
                    <a:bodyPr/>
                    <a:lstStyle/>
                    <a:p>
                      <a:pPr marL="0" marR="0" algn="just">
                        <a:spcBef>
                          <a:spcPts val="0"/>
                        </a:spcBef>
                        <a:spcAft>
                          <a:spcPts val="0"/>
                        </a:spcAft>
                      </a:pPr>
                      <a:r>
                        <a:rPr lang="en-US" sz="1800" dirty="0">
                          <a:effectLst/>
                          <a:latin typeface="+mn-lt"/>
                          <a:ea typeface="+mn-ea"/>
                        </a:rPr>
                        <a:t>3,395</a:t>
                      </a:r>
                      <a:endParaRPr lang="en-US" sz="3200" dirty="0">
                        <a:effectLst/>
                        <a:latin typeface="Times New Roman"/>
                        <a:ea typeface="Times New Roman"/>
                      </a:endParaRPr>
                    </a:p>
                  </a:txBody>
                  <a:tcPr marL="25400" marR="25400" marT="0" marB="0" anchor="b">
                    <a:noFill/>
                  </a:tcPr>
                </a:tc>
                <a:tc>
                  <a:txBody>
                    <a:bodyPr/>
                    <a:lstStyle/>
                    <a:p>
                      <a:pPr marL="0" marR="0" algn="just">
                        <a:spcBef>
                          <a:spcPts val="0"/>
                        </a:spcBef>
                        <a:spcAft>
                          <a:spcPts val="0"/>
                        </a:spcAft>
                      </a:pPr>
                      <a:r>
                        <a:rPr lang="en-US" sz="1800" dirty="0">
                          <a:effectLst/>
                          <a:latin typeface="+mn-lt"/>
                          <a:ea typeface="+mn-ea"/>
                        </a:rPr>
                        <a:t>3,853</a:t>
                      </a:r>
                      <a:endParaRPr lang="en-US" sz="3200" dirty="0">
                        <a:effectLst/>
                        <a:latin typeface="Times New Roman"/>
                        <a:ea typeface="Times New Roman"/>
                      </a:endParaRPr>
                    </a:p>
                  </a:txBody>
                  <a:tcPr marL="25400" marR="25400" marT="0" marB="0" anchor="b">
                    <a:noFill/>
                  </a:tcPr>
                </a:tc>
                <a:tc>
                  <a:txBody>
                    <a:bodyPr/>
                    <a:lstStyle/>
                    <a:p>
                      <a:pPr marL="0" marR="0" algn="just">
                        <a:spcBef>
                          <a:spcPts val="0"/>
                        </a:spcBef>
                        <a:spcAft>
                          <a:spcPts val="0"/>
                        </a:spcAft>
                      </a:pPr>
                      <a:r>
                        <a:rPr lang="en-US" sz="1800" dirty="0">
                          <a:effectLst/>
                          <a:latin typeface="+mn-lt"/>
                          <a:ea typeface="+mn-ea"/>
                        </a:rPr>
                        <a:t>4,297</a:t>
                      </a:r>
                      <a:endParaRPr lang="en-US" sz="3200" dirty="0">
                        <a:effectLst/>
                        <a:latin typeface="Times New Roman"/>
                        <a:ea typeface="Times New Roman"/>
                      </a:endParaRPr>
                    </a:p>
                  </a:txBody>
                  <a:tcPr marL="25400" marR="25400" marT="0" marB="0" anchor="b">
                    <a:noFill/>
                  </a:tcPr>
                </a:tc>
                <a:extLst>
                  <a:ext uri="{0D108BD9-81ED-4DB2-BD59-A6C34878D82A}">
                    <a16:rowId xmlns:a16="http://schemas.microsoft.com/office/drawing/2014/main" val="10001"/>
                  </a:ext>
                </a:extLst>
              </a:tr>
              <a:tr h="692200">
                <a:tc>
                  <a:txBody>
                    <a:bodyPr/>
                    <a:lstStyle/>
                    <a:p>
                      <a:pPr marL="0" marR="0" algn="just">
                        <a:spcBef>
                          <a:spcPts val="0"/>
                        </a:spcBef>
                        <a:spcAft>
                          <a:spcPts val="0"/>
                        </a:spcAft>
                      </a:pPr>
                      <a:r>
                        <a:rPr lang="en-US" sz="1800" dirty="0">
                          <a:effectLst/>
                        </a:rPr>
                        <a:t>Prosecution Recommendations</a:t>
                      </a:r>
                      <a:endParaRPr lang="en-US" sz="3200" dirty="0">
                        <a:effectLst/>
                        <a:latin typeface="Times New Roman"/>
                        <a:ea typeface="Times New Roman"/>
                      </a:endParaRPr>
                    </a:p>
                  </a:txBody>
                  <a:tcPr marL="25400" marR="25400" marT="0" marB="0" anchor="b">
                    <a:noFill/>
                  </a:tcPr>
                </a:tc>
                <a:tc>
                  <a:txBody>
                    <a:bodyPr/>
                    <a:lstStyle/>
                    <a:p>
                      <a:pPr marL="0" marR="0" algn="just">
                        <a:spcBef>
                          <a:spcPts val="0"/>
                        </a:spcBef>
                        <a:spcAft>
                          <a:spcPts val="0"/>
                        </a:spcAft>
                      </a:pPr>
                      <a:r>
                        <a:rPr lang="en-US" sz="1800" dirty="0">
                          <a:effectLst/>
                          <a:latin typeface="+mn-lt"/>
                          <a:ea typeface="+mn-ea"/>
                        </a:rPr>
                        <a:t>2,744</a:t>
                      </a:r>
                      <a:endParaRPr lang="en-US" sz="3200" dirty="0">
                        <a:effectLst/>
                        <a:latin typeface="Times New Roman"/>
                        <a:ea typeface="Times New Roman"/>
                      </a:endParaRPr>
                    </a:p>
                  </a:txBody>
                  <a:tcPr marL="25400" marR="25400" marT="0" marB="0" anchor="b">
                    <a:noFill/>
                  </a:tcPr>
                </a:tc>
                <a:tc>
                  <a:txBody>
                    <a:bodyPr/>
                    <a:lstStyle/>
                    <a:p>
                      <a:pPr marL="0" marR="0" algn="just">
                        <a:spcBef>
                          <a:spcPts val="0"/>
                        </a:spcBef>
                        <a:spcAft>
                          <a:spcPts val="0"/>
                        </a:spcAft>
                      </a:pPr>
                      <a:r>
                        <a:rPr lang="en-US" sz="1800" dirty="0">
                          <a:effectLst/>
                          <a:latin typeface="+mn-lt"/>
                          <a:ea typeface="+mn-ea"/>
                        </a:rPr>
                        <a:t>3,289</a:t>
                      </a:r>
                      <a:endParaRPr lang="en-US" sz="3200" dirty="0">
                        <a:effectLst/>
                        <a:latin typeface="Times New Roman"/>
                        <a:ea typeface="Times New Roman"/>
                      </a:endParaRPr>
                    </a:p>
                  </a:txBody>
                  <a:tcPr marL="25400" marR="25400" marT="0" marB="0" anchor="b">
                    <a:noFill/>
                  </a:tcPr>
                </a:tc>
                <a:tc>
                  <a:txBody>
                    <a:bodyPr/>
                    <a:lstStyle/>
                    <a:p>
                      <a:pPr marL="0" marR="0" algn="just">
                        <a:spcBef>
                          <a:spcPts val="0"/>
                        </a:spcBef>
                        <a:spcAft>
                          <a:spcPts val="0"/>
                        </a:spcAft>
                      </a:pPr>
                      <a:r>
                        <a:rPr lang="en-US" sz="1800" dirty="0">
                          <a:effectLst/>
                          <a:latin typeface="+mn-lt"/>
                          <a:ea typeface="+mn-ea"/>
                        </a:rPr>
                        <a:t>3,478</a:t>
                      </a:r>
                      <a:endParaRPr lang="en-US" sz="3200" dirty="0">
                        <a:effectLst/>
                        <a:latin typeface="Times New Roman"/>
                        <a:ea typeface="Times New Roman"/>
                      </a:endParaRPr>
                    </a:p>
                  </a:txBody>
                  <a:tcPr marL="25400" marR="25400" marT="0" marB="0" anchor="b">
                    <a:noFill/>
                  </a:tcPr>
                </a:tc>
                <a:extLst>
                  <a:ext uri="{0D108BD9-81ED-4DB2-BD59-A6C34878D82A}">
                    <a16:rowId xmlns:a16="http://schemas.microsoft.com/office/drawing/2014/main" val="10002"/>
                  </a:ext>
                </a:extLst>
              </a:tr>
              <a:tr h="387158">
                <a:tc>
                  <a:txBody>
                    <a:bodyPr/>
                    <a:lstStyle/>
                    <a:p>
                      <a:pPr marL="0" marR="0" algn="just">
                        <a:spcBef>
                          <a:spcPts val="0"/>
                        </a:spcBef>
                        <a:spcAft>
                          <a:spcPts val="0"/>
                        </a:spcAft>
                      </a:pPr>
                      <a:endParaRPr lang="en-US" sz="1800" dirty="0">
                        <a:effectLst/>
                      </a:endParaRPr>
                    </a:p>
                    <a:p>
                      <a:pPr marL="0" marR="0" algn="just">
                        <a:spcBef>
                          <a:spcPts val="0"/>
                        </a:spcBef>
                        <a:spcAft>
                          <a:spcPts val="0"/>
                        </a:spcAft>
                      </a:pPr>
                      <a:r>
                        <a:rPr lang="en-US" sz="1800" dirty="0">
                          <a:effectLst/>
                        </a:rPr>
                        <a:t>Indictments/Information's</a:t>
                      </a:r>
                      <a:endParaRPr lang="en-US" sz="3200" dirty="0">
                        <a:effectLst/>
                        <a:latin typeface="Times New Roman"/>
                        <a:ea typeface="Times New Roman"/>
                      </a:endParaRPr>
                    </a:p>
                  </a:txBody>
                  <a:tcPr marL="25400" marR="25400" marT="0" marB="0" anchor="b">
                    <a:noFill/>
                  </a:tcPr>
                </a:tc>
                <a:tc>
                  <a:txBody>
                    <a:bodyPr/>
                    <a:lstStyle/>
                    <a:p>
                      <a:pPr marL="0" marR="0" algn="just">
                        <a:spcBef>
                          <a:spcPts val="0"/>
                        </a:spcBef>
                        <a:spcAft>
                          <a:spcPts val="0"/>
                        </a:spcAft>
                      </a:pPr>
                      <a:r>
                        <a:rPr lang="en-US" sz="1800" dirty="0">
                          <a:effectLst/>
                          <a:latin typeface="+mn-lt"/>
                          <a:ea typeface="+mn-ea"/>
                        </a:rPr>
                        <a:t>2,761</a:t>
                      </a:r>
                      <a:endParaRPr lang="en-US" sz="3200" dirty="0">
                        <a:effectLst/>
                        <a:latin typeface="Times New Roman"/>
                        <a:ea typeface="Times New Roman"/>
                      </a:endParaRPr>
                    </a:p>
                  </a:txBody>
                  <a:tcPr marL="25400" marR="25400" marT="0" marB="0" anchor="b">
                    <a:noFill/>
                  </a:tcPr>
                </a:tc>
                <a:tc>
                  <a:txBody>
                    <a:bodyPr/>
                    <a:lstStyle/>
                    <a:p>
                      <a:pPr marL="0" marR="0" algn="just">
                        <a:spcBef>
                          <a:spcPts val="0"/>
                        </a:spcBef>
                        <a:spcAft>
                          <a:spcPts val="0"/>
                        </a:spcAft>
                      </a:pPr>
                      <a:r>
                        <a:rPr lang="en-US" sz="1800" dirty="0">
                          <a:effectLst/>
                          <a:latin typeface="+mn-lt"/>
                          <a:ea typeface="+mn-ea"/>
                        </a:rPr>
                        <a:t>3,208</a:t>
                      </a:r>
                      <a:endParaRPr lang="en-US" sz="3200" dirty="0">
                        <a:effectLst/>
                        <a:latin typeface="Times New Roman"/>
                        <a:ea typeface="Times New Roman"/>
                      </a:endParaRPr>
                    </a:p>
                  </a:txBody>
                  <a:tcPr marL="25400" marR="25400" marT="0" marB="0" anchor="b">
                    <a:noFill/>
                  </a:tcPr>
                </a:tc>
                <a:tc>
                  <a:txBody>
                    <a:bodyPr/>
                    <a:lstStyle/>
                    <a:p>
                      <a:pPr marL="0" marR="0" algn="just">
                        <a:spcBef>
                          <a:spcPts val="0"/>
                        </a:spcBef>
                        <a:spcAft>
                          <a:spcPts val="0"/>
                        </a:spcAft>
                      </a:pPr>
                      <a:r>
                        <a:rPr lang="en-US" sz="1800" dirty="0">
                          <a:effectLst/>
                          <a:latin typeface="+mn-lt"/>
                          <a:ea typeface="+mn-ea"/>
                        </a:rPr>
                        <a:t>3,272</a:t>
                      </a:r>
                      <a:endParaRPr lang="en-US" sz="3200" dirty="0">
                        <a:effectLst/>
                        <a:latin typeface="Times New Roman"/>
                        <a:ea typeface="Times New Roman"/>
                      </a:endParaRPr>
                    </a:p>
                  </a:txBody>
                  <a:tcPr marL="25400" marR="25400" marT="0" marB="0" anchor="b">
                    <a:noFill/>
                  </a:tcPr>
                </a:tc>
                <a:extLst>
                  <a:ext uri="{0D108BD9-81ED-4DB2-BD59-A6C34878D82A}">
                    <a16:rowId xmlns:a16="http://schemas.microsoft.com/office/drawing/2014/main" val="10003"/>
                  </a:ext>
                </a:extLst>
              </a:tr>
              <a:tr h="387158">
                <a:tc>
                  <a:txBody>
                    <a:bodyPr/>
                    <a:lstStyle/>
                    <a:p>
                      <a:pPr marL="0" marR="0" algn="just">
                        <a:spcBef>
                          <a:spcPts val="0"/>
                        </a:spcBef>
                        <a:spcAft>
                          <a:spcPts val="0"/>
                        </a:spcAft>
                      </a:pPr>
                      <a:endParaRPr lang="en-US" sz="1800" dirty="0">
                        <a:effectLst/>
                      </a:endParaRPr>
                    </a:p>
                    <a:p>
                      <a:pPr marL="0" marR="0" algn="just">
                        <a:spcBef>
                          <a:spcPts val="0"/>
                        </a:spcBef>
                        <a:spcAft>
                          <a:spcPts val="0"/>
                        </a:spcAft>
                      </a:pPr>
                      <a:r>
                        <a:rPr lang="en-US" sz="1800" dirty="0">
                          <a:effectLst/>
                        </a:rPr>
                        <a:t>Convictions</a:t>
                      </a:r>
                    </a:p>
                  </a:txBody>
                  <a:tcPr marL="25400" marR="25400" marT="0" marB="0" anchor="b">
                    <a:noFill/>
                  </a:tcPr>
                </a:tc>
                <a:tc>
                  <a:txBody>
                    <a:bodyPr/>
                    <a:lstStyle/>
                    <a:p>
                      <a:pPr marL="0" marR="0" algn="just">
                        <a:spcBef>
                          <a:spcPts val="0"/>
                        </a:spcBef>
                        <a:spcAft>
                          <a:spcPts val="0"/>
                        </a:spcAft>
                      </a:pPr>
                      <a:r>
                        <a:rPr lang="en-US" sz="1800" dirty="0">
                          <a:effectLst/>
                          <a:latin typeface="+mn-lt"/>
                          <a:ea typeface="+mn-ea"/>
                        </a:rPr>
                        <a:t>2,672</a:t>
                      </a:r>
                      <a:endParaRPr lang="en-US" sz="3200" dirty="0">
                        <a:effectLst/>
                        <a:latin typeface="Times New Roman"/>
                        <a:ea typeface="Times New Roman"/>
                      </a:endParaRPr>
                    </a:p>
                  </a:txBody>
                  <a:tcPr marL="25400" marR="25400" marT="0" marB="0" anchor="b">
                    <a:noFill/>
                  </a:tcPr>
                </a:tc>
                <a:tc>
                  <a:txBody>
                    <a:bodyPr/>
                    <a:lstStyle/>
                    <a:p>
                      <a:pPr marL="0" marR="0" algn="just">
                        <a:spcBef>
                          <a:spcPts val="0"/>
                        </a:spcBef>
                        <a:spcAft>
                          <a:spcPts val="0"/>
                        </a:spcAft>
                      </a:pPr>
                      <a:r>
                        <a:rPr lang="en-US" sz="1800" dirty="0">
                          <a:effectLst/>
                          <a:latin typeface="+mn-lt"/>
                          <a:ea typeface="+mn-ea"/>
                        </a:rPr>
                        <a:t>2,879</a:t>
                      </a:r>
                      <a:endParaRPr lang="en-US" sz="3200" dirty="0">
                        <a:effectLst/>
                        <a:latin typeface="Times New Roman"/>
                        <a:ea typeface="Times New Roman"/>
                      </a:endParaRPr>
                    </a:p>
                  </a:txBody>
                  <a:tcPr marL="25400" marR="25400" marT="0" marB="0" anchor="b">
                    <a:noFill/>
                  </a:tcPr>
                </a:tc>
                <a:tc>
                  <a:txBody>
                    <a:bodyPr/>
                    <a:lstStyle/>
                    <a:p>
                      <a:pPr marL="0" marR="0" algn="just">
                        <a:spcBef>
                          <a:spcPts val="0"/>
                        </a:spcBef>
                        <a:spcAft>
                          <a:spcPts val="0"/>
                        </a:spcAft>
                      </a:pPr>
                      <a:r>
                        <a:rPr lang="en-US" sz="1800" dirty="0">
                          <a:effectLst/>
                          <a:latin typeface="+mn-lt"/>
                          <a:ea typeface="+mn-ea"/>
                        </a:rPr>
                        <a:t>3,110</a:t>
                      </a:r>
                      <a:endParaRPr lang="en-US" sz="3200" dirty="0">
                        <a:effectLst/>
                        <a:latin typeface="Times New Roman"/>
                        <a:ea typeface="Times New Roman"/>
                      </a:endParaRPr>
                    </a:p>
                  </a:txBody>
                  <a:tcPr marL="25400" marR="25400" marT="0" marB="0" anchor="b">
                    <a:noFill/>
                  </a:tcPr>
                </a:tc>
                <a:extLst>
                  <a:ext uri="{0D108BD9-81ED-4DB2-BD59-A6C34878D82A}">
                    <a16:rowId xmlns:a16="http://schemas.microsoft.com/office/drawing/2014/main" val="10004"/>
                  </a:ext>
                </a:extLst>
              </a:tr>
              <a:tr h="387158">
                <a:tc>
                  <a:txBody>
                    <a:bodyPr/>
                    <a:lstStyle/>
                    <a:p>
                      <a:pPr marL="0" marR="0" algn="just">
                        <a:spcBef>
                          <a:spcPts val="0"/>
                        </a:spcBef>
                        <a:spcAft>
                          <a:spcPts val="0"/>
                        </a:spcAft>
                      </a:pPr>
                      <a:endParaRPr lang="en-US" sz="1800" dirty="0">
                        <a:effectLst/>
                      </a:endParaRPr>
                    </a:p>
                    <a:p>
                      <a:pPr marL="0" marR="0" algn="just">
                        <a:spcBef>
                          <a:spcPts val="0"/>
                        </a:spcBef>
                        <a:spcAft>
                          <a:spcPts val="0"/>
                        </a:spcAft>
                      </a:pPr>
                      <a:r>
                        <a:rPr lang="en-US" sz="1800" dirty="0">
                          <a:effectLst/>
                        </a:rPr>
                        <a:t>Sentenced*</a:t>
                      </a:r>
                      <a:endParaRPr lang="en-US" sz="3200" dirty="0">
                        <a:effectLst/>
                        <a:latin typeface="Times New Roman"/>
                        <a:ea typeface="Times New Roman"/>
                      </a:endParaRPr>
                    </a:p>
                  </a:txBody>
                  <a:tcPr marL="25400" marR="25400" marT="0" marB="0" anchor="b">
                    <a:noFill/>
                  </a:tcPr>
                </a:tc>
                <a:tc>
                  <a:txBody>
                    <a:bodyPr/>
                    <a:lstStyle/>
                    <a:p>
                      <a:pPr marL="0" marR="0" algn="just">
                        <a:spcBef>
                          <a:spcPts val="0"/>
                        </a:spcBef>
                        <a:spcAft>
                          <a:spcPts val="0"/>
                        </a:spcAft>
                      </a:pPr>
                      <a:r>
                        <a:rPr lang="en-US" sz="1800" dirty="0">
                          <a:effectLst/>
                          <a:latin typeface="+mn-lt"/>
                          <a:ea typeface="+mn-ea"/>
                        </a:rPr>
                        <a:t>2,699</a:t>
                      </a:r>
                    </a:p>
                  </a:txBody>
                  <a:tcPr marL="25400" marR="25400" marT="0" marB="0" anchor="b">
                    <a:noFill/>
                  </a:tcPr>
                </a:tc>
                <a:tc>
                  <a:txBody>
                    <a:bodyPr/>
                    <a:lstStyle/>
                    <a:p>
                      <a:pPr marL="0" marR="0" algn="just">
                        <a:spcBef>
                          <a:spcPts val="0"/>
                        </a:spcBef>
                        <a:spcAft>
                          <a:spcPts val="0"/>
                        </a:spcAft>
                      </a:pPr>
                      <a:r>
                        <a:rPr lang="en-US" sz="1800" dirty="0">
                          <a:effectLst/>
                          <a:latin typeface="+mn-lt"/>
                          <a:ea typeface="+mn-ea"/>
                        </a:rPr>
                        <a:t>3,092</a:t>
                      </a:r>
                      <a:endParaRPr lang="en-US" sz="3200" dirty="0">
                        <a:effectLst/>
                        <a:latin typeface="Times New Roman"/>
                        <a:ea typeface="Times New Roman"/>
                      </a:endParaRPr>
                    </a:p>
                  </a:txBody>
                  <a:tcPr marL="25400" marR="25400" marT="0" marB="0" anchor="b">
                    <a:noFill/>
                  </a:tcPr>
                </a:tc>
                <a:tc>
                  <a:txBody>
                    <a:bodyPr/>
                    <a:lstStyle/>
                    <a:p>
                      <a:pPr marL="0" marR="0" algn="just">
                        <a:spcBef>
                          <a:spcPts val="0"/>
                        </a:spcBef>
                        <a:spcAft>
                          <a:spcPts val="0"/>
                        </a:spcAft>
                      </a:pPr>
                      <a:r>
                        <a:rPr lang="en-US" sz="1800" dirty="0">
                          <a:effectLst/>
                          <a:latin typeface="+mn-lt"/>
                          <a:ea typeface="+mn-ea"/>
                        </a:rPr>
                        <a:t>3,268</a:t>
                      </a:r>
                      <a:endParaRPr lang="en-US" sz="3200" dirty="0">
                        <a:effectLst/>
                        <a:latin typeface="Times New Roman"/>
                        <a:ea typeface="Times New Roman"/>
                      </a:endParaRPr>
                    </a:p>
                  </a:txBody>
                  <a:tcPr marL="25400" marR="25400" marT="0" marB="0" anchor="b">
                    <a:noFill/>
                  </a:tcPr>
                </a:tc>
                <a:extLst>
                  <a:ext uri="{0D108BD9-81ED-4DB2-BD59-A6C34878D82A}">
                    <a16:rowId xmlns:a16="http://schemas.microsoft.com/office/drawing/2014/main" val="10005"/>
                  </a:ext>
                </a:extLst>
              </a:tr>
              <a:tr h="387158">
                <a:tc>
                  <a:txBody>
                    <a:bodyPr/>
                    <a:lstStyle/>
                    <a:p>
                      <a:pPr marL="0" marR="0" algn="just">
                        <a:spcBef>
                          <a:spcPts val="0"/>
                        </a:spcBef>
                        <a:spcAft>
                          <a:spcPts val="0"/>
                        </a:spcAft>
                      </a:pPr>
                      <a:endParaRPr lang="en-US" sz="1800" dirty="0">
                        <a:effectLst/>
                      </a:endParaRPr>
                    </a:p>
                    <a:p>
                      <a:pPr marL="0" marR="0" algn="just">
                        <a:spcBef>
                          <a:spcPts val="0"/>
                        </a:spcBef>
                        <a:spcAft>
                          <a:spcPts val="0"/>
                        </a:spcAft>
                      </a:pPr>
                      <a:r>
                        <a:rPr lang="en-US" sz="1800" dirty="0">
                          <a:effectLst/>
                        </a:rPr>
                        <a:t>Percent to Prison</a:t>
                      </a:r>
                      <a:endParaRPr lang="en-US" sz="3200" dirty="0">
                        <a:effectLst/>
                        <a:latin typeface="Times New Roman"/>
                        <a:ea typeface="Times New Roman"/>
                      </a:endParaRPr>
                    </a:p>
                  </a:txBody>
                  <a:tcPr marL="25400" marR="25400" marT="0" marB="0" anchor="b">
                    <a:noFill/>
                  </a:tcPr>
                </a:tc>
                <a:tc>
                  <a:txBody>
                    <a:bodyPr/>
                    <a:lstStyle/>
                    <a:p>
                      <a:pPr marL="0" marR="0" algn="just">
                        <a:spcBef>
                          <a:spcPts val="0"/>
                        </a:spcBef>
                        <a:spcAft>
                          <a:spcPts val="0"/>
                        </a:spcAft>
                      </a:pPr>
                      <a:r>
                        <a:rPr lang="en-US" sz="1800" dirty="0">
                          <a:effectLst/>
                        </a:rPr>
                        <a:t>79.9%</a:t>
                      </a:r>
                      <a:endParaRPr lang="en-US" sz="3200" dirty="0">
                        <a:effectLst/>
                        <a:latin typeface="Times New Roman"/>
                        <a:ea typeface="Times New Roman"/>
                      </a:endParaRPr>
                    </a:p>
                  </a:txBody>
                  <a:tcPr marL="25400" marR="25400" marT="0" marB="0" anchor="b">
                    <a:noFill/>
                  </a:tcPr>
                </a:tc>
                <a:tc>
                  <a:txBody>
                    <a:bodyPr/>
                    <a:lstStyle/>
                    <a:p>
                      <a:pPr marL="0" marR="0" algn="just">
                        <a:spcBef>
                          <a:spcPts val="0"/>
                        </a:spcBef>
                        <a:spcAft>
                          <a:spcPts val="0"/>
                        </a:spcAft>
                      </a:pPr>
                      <a:r>
                        <a:rPr lang="en-US" sz="1800" dirty="0">
                          <a:effectLst/>
                        </a:rPr>
                        <a:t>80.8%</a:t>
                      </a:r>
                      <a:endParaRPr lang="en-US" sz="3200" dirty="0">
                        <a:effectLst/>
                        <a:latin typeface="Times New Roman"/>
                        <a:ea typeface="Times New Roman"/>
                      </a:endParaRPr>
                    </a:p>
                  </a:txBody>
                  <a:tcPr marL="25400" marR="25400" marT="0" marB="0" anchor="b">
                    <a:noFill/>
                  </a:tcPr>
                </a:tc>
                <a:tc>
                  <a:txBody>
                    <a:bodyPr/>
                    <a:lstStyle/>
                    <a:p>
                      <a:pPr marL="0" marR="0" algn="just">
                        <a:spcBef>
                          <a:spcPts val="0"/>
                        </a:spcBef>
                        <a:spcAft>
                          <a:spcPts val="0"/>
                        </a:spcAft>
                      </a:pPr>
                      <a:r>
                        <a:rPr lang="en-US" sz="1800" dirty="0">
                          <a:effectLst/>
                        </a:rPr>
                        <a:t>79.6%</a:t>
                      </a:r>
                      <a:endParaRPr lang="en-US" sz="3200" dirty="0">
                        <a:effectLst/>
                        <a:latin typeface="Times New Roman"/>
                        <a:ea typeface="Times New Roman"/>
                      </a:endParaRPr>
                    </a:p>
                  </a:txBody>
                  <a:tcPr marL="25400" marR="25400" marT="0" marB="0" anchor="b">
                    <a:noFill/>
                  </a:tcPr>
                </a:tc>
                <a:extLst>
                  <a:ext uri="{0D108BD9-81ED-4DB2-BD59-A6C34878D82A}">
                    <a16:rowId xmlns:a16="http://schemas.microsoft.com/office/drawing/2014/main" val="10006"/>
                  </a:ext>
                </a:extLst>
              </a:tr>
              <a:tr h="957141">
                <a:tc gridSpan="4">
                  <a:txBody>
                    <a:bodyPr/>
                    <a:lstStyle/>
                    <a:p>
                      <a:pPr marL="514350" marR="0" indent="-114300" algn="just">
                        <a:lnSpc>
                          <a:spcPct val="100000"/>
                        </a:lnSpc>
                        <a:spcBef>
                          <a:spcPts val="0"/>
                        </a:spcBef>
                        <a:spcAft>
                          <a:spcPts val="0"/>
                        </a:spcAft>
                      </a:pPr>
                      <a:r>
                        <a:rPr lang="en-US" sz="1400" dirty="0">
                          <a:effectLst/>
                        </a:rPr>
                        <a:t>* Incarceration includes confinement to federal prison, halfway house, home detention, or some combination thereof.</a:t>
                      </a:r>
                      <a:endParaRPr lang="en-US" sz="2800" dirty="0">
                        <a:effectLst/>
                      </a:endParaRPr>
                    </a:p>
                    <a:p>
                      <a:pPr marL="514350" marR="0" indent="-114300" algn="just">
                        <a:lnSpc>
                          <a:spcPct val="100000"/>
                        </a:lnSpc>
                        <a:spcBef>
                          <a:spcPts val="0"/>
                        </a:spcBef>
                        <a:spcAft>
                          <a:spcPts val="0"/>
                        </a:spcAft>
                      </a:pPr>
                      <a:r>
                        <a:rPr lang="en-US" sz="700" dirty="0">
                          <a:effectLst/>
                        </a:rPr>
                        <a:t> </a:t>
                      </a:r>
                      <a:endParaRPr lang="en-US" sz="1400" dirty="0">
                        <a:effectLst/>
                      </a:endParaRPr>
                    </a:p>
                    <a:p>
                      <a:pPr marL="514350" marR="0" indent="-114300" algn="just">
                        <a:lnSpc>
                          <a:spcPct val="100000"/>
                        </a:lnSpc>
                        <a:spcBef>
                          <a:spcPts val="0"/>
                        </a:spcBef>
                        <a:spcAft>
                          <a:spcPts val="0"/>
                        </a:spcAft>
                      </a:pPr>
                      <a:r>
                        <a:rPr lang="en-US" sz="1400" dirty="0">
                          <a:effectLst/>
                        </a:rPr>
                        <a:t>   Data Source: Criminal Investigation Management Information System</a:t>
                      </a:r>
                      <a:endParaRPr lang="en-US" sz="2800" dirty="0">
                        <a:effectLst/>
                        <a:latin typeface="Times New Roman"/>
                        <a:ea typeface="Times New Roman"/>
                      </a:endParaRPr>
                    </a:p>
                  </a:txBody>
                  <a:tcPr marL="25400" marR="25400" marT="0" marB="0" anchor="c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4" name="Rectangle 1"/>
          <p:cNvSpPr>
            <a:spLocks noChangeArrowheads="1"/>
          </p:cNvSpPr>
          <p:nvPr/>
        </p:nvSpPr>
        <p:spPr bwMode="auto">
          <a:xfrm>
            <a:off x="5210840" y="1027665"/>
            <a:ext cx="6230354"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en-US" altLang="en-US" b="1" dirty="0">
                <a:latin typeface="Arial" pitchFamily="34" charset="0"/>
                <a:ea typeface="Calibri" pitchFamily="34" charset="0"/>
                <a:cs typeface="Arial" pitchFamily="34" charset="0"/>
              </a:rPr>
              <a:t>Year-over-Year Comparison (2014 – 2016)</a:t>
            </a:r>
            <a:endParaRPr lang="en-US" altLang="en-US" sz="1100" dirty="0">
              <a:latin typeface="Arial" pitchFamily="34" charset="0"/>
              <a:cs typeface="Arial" pitchFamily="34" charset="0"/>
            </a:endParaRPr>
          </a:p>
        </p:txBody>
      </p:sp>
      <p:sp>
        <p:nvSpPr>
          <p:cNvPr id="6" name="Content Placeholder 2">
            <a:extLst>
              <a:ext uri="{FF2B5EF4-FFF2-40B4-BE49-F238E27FC236}">
                <a16:creationId xmlns:a16="http://schemas.microsoft.com/office/drawing/2014/main" id="{CDC8A7BE-D05E-4A37-83D7-BF4E4C7FC44E}"/>
              </a:ext>
            </a:extLst>
          </p:cNvPr>
          <p:cNvSpPr txBox="1">
            <a:spLocks/>
          </p:cNvSpPr>
          <p:nvPr/>
        </p:nvSpPr>
        <p:spPr>
          <a:xfrm>
            <a:off x="697435" y="2362493"/>
            <a:ext cx="2458603" cy="15424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4800" dirty="0">
                <a:solidFill>
                  <a:schemeClr val="bg1"/>
                </a:solidFill>
                <a:latin typeface="+mj-lt"/>
              </a:rPr>
              <a:t>IRS CI</a:t>
            </a:r>
          </a:p>
          <a:p>
            <a:pPr marL="0" indent="0" algn="ctr">
              <a:spcBef>
                <a:spcPts val="0"/>
              </a:spcBef>
              <a:buFont typeface="Arial" panose="020B0604020202020204" pitchFamily="34" charset="0"/>
              <a:buNone/>
            </a:pPr>
            <a:r>
              <a:rPr lang="en-US" sz="4800" dirty="0">
                <a:solidFill>
                  <a:schemeClr val="bg1"/>
                </a:solidFill>
                <a:latin typeface="+mj-lt"/>
              </a:rPr>
              <a:t>Statistics</a:t>
            </a:r>
          </a:p>
        </p:txBody>
      </p:sp>
    </p:spTree>
    <p:extLst>
      <p:ext uri="{BB962C8B-B14F-4D97-AF65-F5344CB8AC3E}">
        <p14:creationId xmlns:p14="http://schemas.microsoft.com/office/powerpoint/2010/main" val="2034375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00.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15" name="Moon 14">
            <a:extLst>
              <a:ext uri="{FF2B5EF4-FFF2-40B4-BE49-F238E27FC236}">
                <a16:creationId xmlns:a16="http://schemas.microsoft.com/office/drawing/2014/main" id="{4D721394-00A5-4C8F-9B43-A4E086C3D6E6}"/>
              </a:ext>
            </a:extLst>
          </p:cNvPr>
          <p:cNvSpPr/>
          <p:nvPr/>
        </p:nvSpPr>
        <p:spPr>
          <a:xfrm rot="10800000">
            <a:off x="2105749" y="-3811580"/>
            <a:ext cx="5066200" cy="14481157"/>
          </a:xfrm>
          <a:prstGeom prst="mo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C1349CB0-16F5-42A4-AC06-05DD0E779009}"/>
              </a:ext>
            </a:extLst>
          </p:cNvPr>
          <p:cNvSpPr/>
          <p:nvPr/>
        </p:nvSpPr>
        <p:spPr>
          <a:xfrm>
            <a:off x="5286986" y="0"/>
            <a:ext cx="70383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289" name="Picture 12" descr="irs cid summons sample-p1-1"/>
          <p:cNvPicPr>
            <a:picLocks noChangeAspect="1" noChangeArrowheads="1"/>
          </p:cNvPicPr>
          <p:nvPr/>
        </p:nvPicPr>
        <p:blipFill>
          <a:blip r:embed="rId2" cstate="print">
            <a:extLst>
              <a:ext uri="{28A0092B-C50C-407E-A947-70E740481C1C}">
                <a14:useLocalDpi xmlns:a14="http://schemas.microsoft.com/office/drawing/2010/main" val="0"/>
              </a:ext>
            </a:extLst>
          </a:blip>
          <a:srcRect t="3311"/>
          <a:stretch>
            <a:fillRect/>
          </a:stretch>
        </p:blipFill>
        <p:spPr bwMode="auto">
          <a:xfrm>
            <a:off x="5819163" y="291342"/>
            <a:ext cx="5315561" cy="627531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3904944" y="7116296"/>
            <a:ext cx="184731" cy="87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br>
              <a:rPr lang="en-US" altLang="en-US" sz="1200" dirty="0">
                <a:latin typeface="Arial" pitchFamily="34" charset="0"/>
                <a:ea typeface="Times New Roman" pitchFamily="18" charset="0"/>
                <a:cs typeface="Arial" pitchFamily="34" charset="0"/>
              </a:rPr>
            </a:br>
            <a:br>
              <a:rPr lang="en-US" altLang="en-US" sz="1200" dirty="0">
                <a:latin typeface="Arial" pitchFamily="34" charset="0"/>
                <a:ea typeface="Times New Roman" pitchFamily="18" charset="0"/>
                <a:cs typeface="Arial" pitchFamily="34" charset="0"/>
              </a:rPr>
            </a:br>
            <a:endParaRPr lang="en-US" altLang="en-US" sz="900" dirty="0">
              <a:latin typeface="Arial" pitchFamily="34" charset="0"/>
              <a:cs typeface="Arial" pitchFamily="34" charset="0"/>
            </a:endParaRPr>
          </a:p>
          <a:p>
            <a:pPr eaLnBrk="0" fontAlgn="base" hangingPunct="0">
              <a:spcBef>
                <a:spcPct val="0"/>
              </a:spcBef>
              <a:spcAft>
                <a:spcPct val="0"/>
              </a:spcAft>
            </a:pPr>
            <a:endParaRPr lang="en-US" altLang="en-US" dirty="0">
              <a:latin typeface="Arial" pitchFamily="34" charset="0"/>
              <a:cs typeface="Arial" pitchFamily="34" charset="0"/>
            </a:endParaRPr>
          </a:p>
        </p:txBody>
      </p:sp>
      <p:sp>
        <p:nvSpPr>
          <p:cNvPr id="3" name="Content Placeholder 2"/>
          <p:cNvSpPr>
            <a:spLocks noGrp="1"/>
          </p:cNvSpPr>
          <p:nvPr>
            <p:ph idx="1"/>
          </p:nvPr>
        </p:nvSpPr>
        <p:spPr>
          <a:xfrm rot="19075451">
            <a:off x="6918455" y="2390008"/>
            <a:ext cx="3667789" cy="1227108"/>
          </a:xfrm>
        </p:spPr>
        <p:txBody>
          <a:bodyPr>
            <a:noAutofit/>
          </a:bodyPr>
          <a:lstStyle/>
          <a:p>
            <a:pPr marL="0" indent="0">
              <a:buNone/>
            </a:pPr>
            <a:r>
              <a:rPr lang="en-US" sz="8000" b="1" dirty="0">
                <a:solidFill>
                  <a:schemeClr val="bg1">
                    <a:lumMod val="50000"/>
                  </a:schemeClr>
                </a:solidFill>
              </a:rPr>
              <a:t>Sample</a:t>
            </a:r>
          </a:p>
        </p:txBody>
      </p:sp>
      <p:sp>
        <p:nvSpPr>
          <p:cNvPr id="7" name="Rectangle 6"/>
          <p:cNvSpPr/>
          <p:nvPr/>
        </p:nvSpPr>
        <p:spPr>
          <a:xfrm>
            <a:off x="6876652" y="848412"/>
            <a:ext cx="2352675" cy="10794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Rectangle 8"/>
          <p:cNvSpPr/>
          <p:nvPr/>
        </p:nvSpPr>
        <p:spPr>
          <a:xfrm>
            <a:off x="6399675" y="1512697"/>
            <a:ext cx="2352675" cy="114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Rectangle 9"/>
          <p:cNvSpPr/>
          <p:nvPr/>
        </p:nvSpPr>
        <p:spPr>
          <a:xfrm>
            <a:off x="6399675" y="1671075"/>
            <a:ext cx="3638550" cy="1000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Content Placeholder 2">
            <a:extLst>
              <a:ext uri="{FF2B5EF4-FFF2-40B4-BE49-F238E27FC236}">
                <a16:creationId xmlns:a16="http://schemas.microsoft.com/office/drawing/2014/main" id="{7DAF6755-E788-4838-90D5-18FCFA3E6C0B}"/>
              </a:ext>
            </a:extLst>
          </p:cNvPr>
          <p:cNvSpPr txBox="1">
            <a:spLocks/>
          </p:cNvSpPr>
          <p:nvPr/>
        </p:nvSpPr>
        <p:spPr>
          <a:xfrm>
            <a:off x="433525" y="2954346"/>
            <a:ext cx="5038724" cy="34670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dirty="0">
                <a:solidFill>
                  <a:schemeClr val="bg1"/>
                </a:solidFill>
                <a:latin typeface="+mj-lt"/>
              </a:rPr>
              <a:t>IRS Summons</a:t>
            </a:r>
          </a:p>
          <a:p>
            <a:endParaRPr lang="en-US" sz="2000" dirty="0">
              <a:solidFill>
                <a:schemeClr val="bg1"/>
              </a:solidFill>
            </a:endParaRPr>
          </a:p>
        </p:txBody>
      </p:sp>
    </p:spTree>
    <p:extLst>
      <p:ext uri="{BB962C8B-B14F-4D97-AF65-F5344CB8AC3E}">
        <p14:creationId xmlns:p14="http://schemas.microsoft.com/office/powerpoint/2010/main" val="2723175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1.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5139" y="981283"/>
            <a:ext cx="8209503" cy="6429375"/>
          </a:xfrm>
          <a:noFill/>
        </p:spPr>
        <p:txBody>
          <a:bodyPr>
            <a:normAutofit/>
          </a:bodyPr>
          <a:lstStyle/>
          <a:p>
            <a:pPr marL="0" indent="0">
              <a:buNone/>
            </a:pPr>
            <a:endParaRPr lang="en-US" sz="4000" dirty="0">
              <a:solidFill>
                <a:schemeClr val="bg1"/>
              </a:solidFill>
              <a:latin typeface="+mj-lt"/>
            </a:endParaRPr>
          </a:p>
          <a:p>
            <a:pPr marL="0" indent="0" algn="ctr">
              <a:buNone/>
            </a:pPr>
            <a:r>
              <a:rPr lang="en-US" sz="4000" i="1" dirty="0">
                <a:solidFill>
                  <a:schemeClr val="bg1"/>
                </a:solidFill>
                <a:latin typeface="+mj-lt"/>
              </a:rPr>
              <a:t>Interesting CI Fact</a:t>
            </a:r>
          </a:p>
          <a:p>
            <a:pPr marL="0" indent="0">
              <a:buNone/>
            </a:pPr>
            <a:endParaRPr lang="en-US" sz="4000" dirty="0">
              <a:solidFill>
                <a:schemeClr val="bg1"/>
              </a:solidFill>
              <a:latin typeface="+mj-lt"/>
            </a:endParaRPr>
          </a:p>
          <a:p>
            <a:pPr marL="341313" indent="-341313">
              <a:buNone/>
            </a:pPr>
            <a:r>
              <a:rPr lang="en-US" sz="4000" dirty="0">
                <a:solidFill>
                  <a:schemeClr val="bg1"/>
                </a:solidFill>
                <a:latin typeface="+mj-lt"/>
              </a:rPr>
              <a:t>…they tell me that the CI threshold for understatement of tax is $30,000</a:t>
            </a:r>
            <a:endParaRPr lang="en-US" sz="6600" dirty="0">
              <a:solidFill>
                <a:schemeClr val="bg1"/>
              </a:solidFill>
              <a:latin typeface="+mj-lt"/>
            </a:endParaRP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201</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3991579021"/>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1"/>
          <p:cNvSpPr txBox="1">
            <a:spLocks/>
          </p:cNvSpPr>
          <p:nvPr/>
        </p:nvSpPr>
        <p:spPr>
          <a:xfrm>
            <a:off x="466725" y="1224395"/>
            <a:ext cx="11458575" cy="5067300"/>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200" dirty="0">
                <a:solidFill>
                  <a:srgbClr val="002060"/>
                </a:solidFill>
                <a:cs typeface="Arial" panose="020B0604020202020204" pitchFamily="34" charset="0"/>
              </a:rPr>
              <a:t>Why are we here today?</a:t>
            </a:r>
          </a:p>
          <a:p>
            <a:endParaRPr lang="en-US" sz="3100" dirty="0">
              <a:solidFill>
                <a:srgbClr val="002060"/>
              </a:solidFill>
              <a:cs typeface="Arial" panose="020B0604020202020204" pitchFamily="34" charset="0"/>
            </a:endParaRPr>
          </a:p>
          <a:p>
            <a:pPr algn="l"/>
            <a:r>
              <a:rPr lang="en-US" sz="3100" dirty="0">
                <a:solidFill>
                  <a:srgbClr val="002060"/>
                </a:solidFill>
                <a:cs typeface="Arial" panose="020B0604020202020204" pitchFamily="34" charset="0"/>
              </a:rPr>
              <a:t>The Tax Resolution Institute prides itself in assisting accounting, legal and other professionals resolve their client’s tax problems and grow their businesses</a:t>
            </a:r>
          </a:p>
          <a:p>
            <a:pPr algn="l"/>
            <a:endParaRPr lang="en-US" sz="3100" dirty="0">
              <a:solidFill>
                <a:srgbClr val="002060"/>
              </a:solidFill>
              <a:cs typeface="Arial" panose="020B0604020202020204" pitchFamily="34" charset="0"/>
            </a:endParaRPr>
          </a:p>
          <a:p>
            <a:pPr algn="l"/>
            <a:r>
              <a:rPr lang="en-US" sz="3100" dirty="0">
                <a:solidFill>
                  <a:srgbClr val="002060"/>
                </a:solidFill>
                <a:cs typeface="Arial" panose="020B0604020202020204" pitchFamily="34" charset="0"/>
              </a:rPr>
              <a:t>Take advantage of one of our many programs</a:t>
            </a:r>
          </a:p>
          <a:p>
            <a:endParaRPr lang="en-US" sz="3100" dirty="0">
              <a:solidFill>
                <a:srgbClr val="002060"/>
              </a:solidFill>
              <a:cs typeface="Arial" panose="020B0604020202020204" pitchFamily="34" charset="0"/>
            </a:endParaRPr>
          </a:p>
          <a:p>
            <a:pPr marL="800100" indent="-231775" algn="l">
              <a:buFont typeface="Arial" panose="020B0604020202020204" pitchFamily="34" charset="0"/>
              <a:buChar char="•"/>
            </a:pPr>
            <a:r>
              <a:rPr lang="en-US" sz="4600" dirty="0">
                <a:solidFill>
                  <a:srgbClr val="002060"/>
                </a:solidFill>
                <a:cs typeface="Arial" panose="020B0604020202020204" pitchFamily="34" charset="0"/>
              </a:rPr>
              <a:t>We help you make more money</a:t>
            </a:r>
          </a:p>
          <a:p>
            <a:pPr marL="800100" indent="-231775" algn="l">
              <a:buFont typeface="Arial" panose="020B0604020202020204" pitchFamily="34" charset="0"/>
              <a:buChar char="•"/>
            </a:pPr>
            <a:endParaRPr lang="en-US" sz="3100" dirty="0">
              <a:solidFill>
                <a:srgbClr val="002060"/>
              </a:solidFill>
              <a:cs typeface="Arial" panose="020B0604020202020204" pitchFamily="34" charset="0"/>
            </a:endParaRPr>
          </a:p>
          <a:p>
            <a:pPr marL="800100" indent="-231775" algn="l">
              <a:buFont typeface="Arial" panose="020B0604020202020204" pitchFamily="34" charset="0"/>
              <a:buChar char="•"/>
            </a:pPr>
            <a:r>
              <a:rPr lang="en-US" sz="3100" dirty="0">
                <a:solidFill>
                  <a:srgbClr val="002060"/>
                </a:solidFill>
                <a:cs typeface="Arial" panose="020B0604020202020204" pitchFamily="34" charset="0"/>
              </a:rPr>
              <a:t>We teach you how to become a tax resolution specialist</a:t>
            </a:r>
          </a:p>
          <a:p>
            <a:pPr marL="800100" indent="-231775" algn="l">
              <a:buFont typeface="Arial" panose="020B0604020202020204" pitchFamily="34" charset="0"/>
              <a:buChar char="•"/>
            </a:pPr>
            <a:endParaRPr lang="en-US" sz="3100" dirty="0">
              <a:solidFill>
                <a:srgbClr val="002060"/>
              </a:solidFill>
              <a:cs typeface="Arial" panose="020B0604020202020204" pitchFamily="34" charset="0"/>
            </a:endParaRPr>
          </a:p>
          <a:p>
            <a:pPr marL="800100" indent="-231775" algn="l">
              <a:buFont typeface="Arial" panose="020B0604020202020204" pitchFamily="34" charset="0"/>
              <a:buChar char="•"/>
            </a:pPr>
            <a:r>
              <a:rPr lang="en-US" sz="3100" dirty="0">
                <a:solidFill>
                  <a:srgbClr val="002060"/>
                </a:solidFill>
                <a:cs typeface="Arial" panose="020B0604020202020204" pitchFamily="34" charset="0"/>
              </a:rPr>
              <a:t>We become your partner working side-by-side to fix your client’s IRS and State income, payroll (collection issues) and tax audit issues</a:t>
            </a:r>
          </a:p>
          <a:p>
            <a:pPr marL="800100" indent="-231775" algn="l">
              <a:buFont typeface="Arial" panose="020B0604020202020204" pitchFamily="34" charset="0"/>
              <a:buChar char="•"/>
            </a:pPr>
            <a:endParaRPr lang="en-US" sz="3100" dirty="0">
              <a:solidFill>
                <a:srgbClr val="002060"/>
              </a:solidFill>
              <a:cs typeface="Arial" panose="020B0604020202020204" pitchFamily="34" charset="0"/>
            </a:endParaRPr>
          </a:p>
          <a:p>
            <a:pPr marL="800100" indent="-231775" algn="l">
              <a:buFont typeface="Arial" panose="020B0604020202020204" pitchFamily="34" charset="0"/>
              <a:buChar char="•"/>
            </a:pPr>
            <a:r>
              <a:rPr lang="en-US" sz="3100" dirty="0">
                <a:solidFill>
                  <a:srgbClr val="002060"/>
                </a:solidFill>
                <a:cs typeface="Arial" panose="020B0604020202020204" pitchFamily="34" charset="0"/>
              </a:rPr>
              <a:t>Or…we become your trusted referral source</a:t>
            </a:r>
          </a:p>
          <a:p>
            <a:pPr marL="800100" indent="-231775" algn="l">
              <a:buFont typeface="Arial" panose="020B0604020202020204" pitchFamily="34" charset="0"/>
              <a:buChar char="•"/>
            </a:pPr>
            <a:endParaRPr lang="en-US" sz="3200" i="1" dirty="0">
              <a:solidFill>
                <a:srgbClr val="002060"/>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1083394" y="392786"/>
            <a:ext cx="10025213" cy="684277"/>
          </a:xfrm>
        </p:spPr>
        <p:txBody>
          <a:bodyPr>
            <a:noAutofit/>
          </a:bodyPr>
          <a:lstStyle/>
          <a:p>
            <a:pPr algn="ctr"/>
            <a:r>
              <a:rPr lang="en-US" sz="5400" b="1" dirty="0">
                <a:solidFill>
                  <a:srgbClr val="002060"/>
                </a:solidFill>
                <a:latin typeface="Calibri Light" panose="020F0302020204030204" pitchFamily="34" charset="0"/>
                <a:cs typeface="Arial" panose="020B0604020202020204" pitchFamily="34" charset="0"/>
              </a:rPr>
              <a:t>Tax Tax and More Tax</a:t>
            </a:r>
          </a:p>
        </p:txBody>
      </p:sp>
      <p:sp>
        <p:nvSpPr>
          <p:cNvPr id="5" name="TextBox 4"/>
          <p:cNvSpPr txBox="1"/>
          <p:nvPr/>
        </p:nvSpPr>
        <p:spPr>
          <a:xfrm>
            <a:off x="304800" y="6375343"/>
            <a:ext cx="11730182" cy="369332"/>
          </a:xfrm>
          <a:prstGeom prst="rect">
            <a:avLst/>
          </a:prstGeom>
          <a:noFill/>
        </p:spPr>
        <p:txBody>
          <a:bodyPr wrap="square" rtlCol="0">
            <a:spAutoFit/>
          </a:bodyPr>
          <a:lstStyle/>
          <a:p>
            <a:r>
              <a:rPr lang="en-US" dirty="0"/>
              <a:t>(800) 658-7590                                                                                                                                         www.taxresolutioninstitute.org</a:t>
            </a:r>
          </a:p>
        </p:txBody>
      </p:sp>
    </p:spTree>
    <p:extLst>
      <p:ext uri="{BB962C8B-B14F-4D97-AF65-F5344CB8AC3E}">
        <p14:creationId xmlns:p14="http://schemas.microsoft.com/office/powerpoint/2010/main" val="2757661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817266" y="2641714"/>
            <a:ext cx="11224009" cy="3690646"/>
          </a:xfrm>
          <a:prstGeom prst="rect">
            <a:avLst/>
          </a:prstGeom>
        </p:spPr>
        <p:txBody>
          <a:bodyPr vert="horz" lIns="91440" tIns="45720" rIns="91440" bIns="45720" rtlCol="0" anchor="t"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2800" dirty="0">
                <a:solidFill>
                  <a:schemeClr val="bg1"/>
                </a:solidFill>
                <a:cs typeface="Arial" panose="020B0604020202020204" pitchFamily="34" charset="0"/>
              </a:rPr>
              <a:t>     TRI is proud to offer…as part of </a:t>
            </a:r>
            <a:r>
              <a:rPr lang="en-US" sz="3500" b="1" dirty="0">
                <a:solidFill>
                  <a:schemeClr val="bg1"/>
                </a:solidFill>
                <a:cs typeface="Arial" panose="020B0604020202020204" pitchFamily="34" charset="0"/>
              </a:rPr>
              <a:t>Tax Tuesdays</a:t>
            </a:r>
            <a:r>
              <a:rPr lang="en-US" sz="2800" dirty="0">
                <a:solidFill>
                  <a:schemeClr val="bg1"/>
                </a:solidFill>
                <a:cs typeface="Arial" panose="020B0604020202020204" pitchFamily="34" charset="0"/>
              </a:rPr>
              <a:t>™ the</a:t>
            </a:r>
          </a:p>
          <a:p>
            <a:pPr algn="l">
              <a:spcBef>
                <a:spcPts val="600"/>
              </a:spcBef>
              <a:spcAft>
                <a:spcPts val="600"/>
              </a:spcAft>
            </a:pPr>
            <a:endParaRPr lang="en-US" sz="300" dirty="0">
              <a:solidFill>
                <a:schemeClr val="bg1"/>
              </a:solidFill>
              <a:cs typeface="Arial" panose="020B0604020202020204" pitchFamily="34" charset="0"/>
            </a:endParaRPr>
          </a:p>
          <a:p>
            <a:pPr>
              <a:spcBef>
                <a:spcPts val="600"/>
              </a:spcBef>
              <a:spcAft>
                <a:spcPts val="600"/>
              </a:spcAft>
            </a:pPr>
            <a:r>
              <a:rPr lang="en-US" sz="4800" dirty="0">
                <a:solidFill>
                  <a:srgbClr val="FFFF00"/>
                </a:solidFill>
                <a:cs typeface="Arial" panose="020B0604020202020204" pitchFamily="34" charset="0"/>
              </a:rPr>
              <a:t>Monthly Tax Resolution</a:t>
            </a:r>
          </a:p>
          <a:p>
            <a:pPr>
              <a:spcBef>
                <a:spcPts val="600"/>
              </a:spcBef>
              <a:spcAft>
                <a:spcPts val="600"/>
              </a:spcAft>
            </a:pPr>
            <a:r>
              <a:rPr lang="en-US" sz="4800" dirty="0">
                <a:solidFill>
                  <a:srgbClr val="FFFF00"/>
                </a:solidFill>
                <a:cs typeface="Arial" panose="020B0604020202020204" pitchFamily="34" charset="0"/>
              </a:rPr>
              <a:t>Practitioner’s Forum</a:t>
            </a:r>
            <a:endParaRPr lang="en-US" sz="4800" i="1" dirty="0">
              <a:solidFill>
                <a:srgbClr val="FFFF00"/>
              </a:solidFill>
              <a:cs typeface="Arial" panose="020B0604020202020204" pitchFamily="34" charset="0"/>
            </a:endParaRPr>
          </a:p>
          <a:p>
            <a:pPr>
              <a:spcBef>
                <a:spcPts val="600"/>
              </a:spcBef>
              <a:spcAft>
                <a:spcPts val="600"/>
              </a:spcAft>
            </a:pPr>
            <a:r>
              <a:rPr lang="en-US" sz="2800" i="1" dirty="0">
                <a:solidFill>
                  <a:schemeClr val="bg1"/>
                </a:solidFill>
                <a:cs typeface="Arial" panose="020B0604020202020204" pitchFamily="34" charset="0"/>
              </a:rPr>
              <a:t>                                                        Join us on the 1</a:t>
            </a:r>
            <a:r>
              <a:rPr lang="en-US" sz="2800" i="1" baseline="30000" dirty="0">
                <a:solidFill>
                  <a:schemeClr val="bg1"/>
                </a:solidFill>
                <a:cs typeface="Arial" panose="020B0604020202020204" pitchFamily="34" charset="0"/>
              </a:rPr>
              <a:t>st</a:t>
            </a:r>
            <a:r>
              <a:rPr lang="en-US" sz="2800" i="1" dirty="0">
                <a:solidFill>
                  <a:schemeClr val="bg1"/>
                </a:solidFill>
                <a:cs typeface="Arial" panose="020B0604020202020204" pitchFamily="34" charset="0"/>
              </a:rPr>
              <a:t> Tuesday of each month…</a:t>
            </a:r>
          </a:p>
        </p:txBody>
      </p:sp>
      <p:sp>
        <p:nvSpPr>
          <p:cNvPr id="7" name="Slide Number Placeholder 2"/>
          <p:cNvSpPr txBox="1">
            <a:spLocks/>
          </p:cNvSpPr>
          <p:nvPr/>
        </p:nvSpPr>
        <p:spPr>
          <a:xfrm>
            <a:off x="8715374" y="6183391"/>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203</a:t>
            </a:fld>
            <a:endParaRPr lang="en-US" sz="3600" dirty="0"/>
          </a:p>
        </p:txBody>
      </p:sp>
      <p:sp>
        <p:nvSpPr>
          <p:cNvPr id="9" name="Title 1"/>
          <p:cNvSpPr txBox="1">
            <a:spLocks/>
          </p:cNvSpPr>
          <p:nvPr/>
        </p:nvSpPr>
        <p:spPr>
          <a:xfrm>
            <a:off x="498437" y="921903"/>
            <a:ext cx="11231442" cy="1347338"/>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4000" dirty="0">
                <a:solidFill>
                  <a:schemeClr val="bg1"/>
                </a:solidFill>
                <a:cs typeface="Arial" panose="020B0604020202020204" pitchFamily="34" charset="0"/>
              </a:rPr>
              <a:t>Get your tax resolution questions</a:t>
            </a:r>
          </a:p>
          <a:p>
            <a:pPr algn="l">
              <a:spcBef>
                <a:spcPts val="600"/>
              </a:spcBef>
              <a:spcAft>
                <a:spcPts val="600"/>
              </a:spcAft>
            </a:pPr>
            <a:r>
              <a:rPr lang="en-US" sz="4000" dirty="0">
                <a:solidFill>
                  <a:schemeClr val="bg1"/>
                </a:solidFill>
                <a:cs typeface="Arial" panose="020B0604020202020204" pitchFamily="34" charset="0"/>
              </a:rPr>
              <a:t>answered for free!</a:t>
            </a:r>
          </a:p>
        </p:txBody>
      </p:sp>
    </p:spTree>
    <p:extLst>
      <p:ext uri="{BB962C8B-B14F-4D97-AF65-F5344CB8AC3E}">
        <p14:creationId xmlns:p14="http://schemas.microsoft.com/office/powerpoint/2010/main" val="3370656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923925" y="2744055"/>
            <a:ext cx="10429875" cy="827820"/>
          </a:xfrm>
        </p:spPr>
        <p:txBody>
          <a:bodyPr>
            <a:noAutofit/>
          </a:bodyPr>
          <a:lstStyle/>
          <a:p>
            <a:pPr marL="0" indent="0" algn="ctr">
              <a:buNone/>
            </a:pPr>
            <a:r>
              <a:rPr lang="en-US" sz="5400" dirty="0">
                <a:solidFill>
                  <a:schemeClr val="bg1"/>
                </a:solidFill>
                <a:latin typeface="+mj-lt"/>
              </a:rPr>
              <a:t>Innocent Spouse Relief</a:t>
            </a:r>
            <a:endParaRPr lang="en-US" sz="4400" dirty="0">
              <a:solidFill>
                <a:schemeClr val="bg1"/>
              </a:solidFill>
              <a:latin typeface="+mj-lt"/>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204</a:t>
            </a:fld>
            <a:endParaRPr lang="en-US" dirty="0"/>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2382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0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879334"/>
            <a:ext cx="10134600" cy="4525963"/>
          </a:xfrm>
        </p:spPr>
        <p:txBody>
          <a:bodyPr/>
          <a:lstStyle/>
          <a:p>
            <a:pPr marL="0" indent="0">
              <a:buNone/>
            </a:pPr>
            <a:endParaRPr lang="en-US" sz="4000" dirty="0">
              <a:solidFill>
                <a:schemeClr val="bg1"/>
              </a:solidFill>
              <a:latin typeface="+mj-lt"/>
            </a:endParaRPr>
          </a:p>
          <a:p>
            <a:pPr marL="0" indent="0">
              <a:buNone/>
            </a:pPr>
            <a:r>
              <a:rPr lang="en-US" sz="4000" dirty="0">
                <a:solidFill>
                  <a:schemeClr val="bg1"/>
                </a:solidFill>
                <a:latin typeface="+mj-lt"/>
              </a:rPr>
              <a:t>New rules created in September of 2013 under Rev. Proc. 2013-34 relax rules that are deemed necessary to qualify for relief.</a:t>
            </a:r>
          </a:p>
          <a:p>
            <a:pPr marL="0" indent="0">
              <a:buNone/>
            </a:pPr>
            <a:endParaRPr lang="en-US" dirty="0">
              <a:solidFill>
                <a:schemeClr val="bg1"/>
              </a:solidFill>
            </a:endParaRPr>
          </a:p>
          <a:p>
            <a:pPr marL="0" indent="0">
              <a:buNone/>
            </a:pPr>
            <a:endParaRPr lang="en-US" dirty="0">
              <a:solidFill>
                <a:schemeClr val="bg1"/>
              </a:solidFill>
            </a:endParaRPr>
          </a:p>
        </p:txBody>
      </p:sp>
      <p:sp>
        <p:nvSpPr>
          <p:cNvPr id="4"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205</a:t>
            </a:fld>
            <a:endParaRPr lang="en-US" sz="3600" dirty="0"/>
          </a:p>
        </p:txBody>
      </p:sp>
      <p:sp>
        <p:nvSpPr>
          <p:cNvPr id="5" name="TextBox 4"/>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355455674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891" y="1066799"/>
            <a:ext cx="9628909" cy="5059363"/>
          </a:xfrm>
        </p:spPr>
        <p:txBody>
          <a:bodyPr>
            <a:normAutofit/>
          </a:bodyPr>
          <a:lstStyle/>
          <a:p>
            <a:pPr marL="0" indent="0">
              <a:buNone/>
            </a:pPr>
            <a:r>
              <a:rPr lang="en-US" sz="4400" dirty="0">
                <a:solidFill>
                  <a:schemeClr val="bg1"/>
                </a:solidFill>
                <a:latin typeface="+mj-lt"/>
              </a:rPr>
              <a:t>Three Types of Innocent Spouse Relief</a:t>
            </a:r>
          </a:p>
          <a:p>
            <a:pPr marL="0" indent="0">
              <a:buNone/>
            </a:pPr>
            <a:endParaRPr lang="en-US" dirty="0">
              <a:solidFill>
                <a:schemeClr val="bg1"/>
              </a:solidFill>
              <a:latin typeface="+mj-lt"/>
            </a:endParaRPr>
          </a:p>
          <a:p>
            <a:pPr marL="0" indent="0">
              <a:buNone/>
            </a:pPr>
            <a:endParaRPr lang="en-US" sz="800" dirty="0">
              <a:solidFill>
                <a:schemeClr val="bg1"/>
              </a:solidFill>
              <a:latin typeface="+mj-lt"/>
            </a:endParaRPr>
          </a:p>
          <a:p>
            <a:pPr marL="1025525"/>
            <a:r>
              <a:rPr lang="en-US" sz="3600" dirty="0">
                <a:solidFill>
                  <a:schemeClr val="bg1"/>
                </a:solidFill>
                <a:latin typeface="+mj-lt"/>
              </a:rPr>
              <a:t>Traditional Relief – IRC Section 6015(b)</a:t>
            </a:r>
          </a:p>
          <a:p>
            <a:pPr marL="1025525"/>
            <a:endParaRPr lang="en-US" sz="1800" dirty="0">
              <a:solidFill>
                <a:schemeClr val="bg1"/>
              </a:solidFill>
              <a:latin typeface="+mj-lt"/>
            </a:endParaRPr>
          </a:p>
          <a:p>
            <a:pPr marL="1025525"/>
            <a:r>
              <a:rPr lang="en-US" sz="3600" dirty="0">
                <a:solidFill>
                  <a:schemeClr val="bg1"/>
                </a:solidFill>
                <a:latin typeface="+mj-lt"/>
              </a:rPr>
              <a:t>Spousal Allocation – IRC Section 6015(c)</a:t>
            </a:r>
          </a:p>
          <a:p>
            <a:pPr marL="1025525"/>
            <a:endParaRPr lang="en-US" sz="1800" dirty="0">
              <a:solidFill>
                <a:schemeClr val="bg1"/>
              </a:solidFill>
              <a:latin typeface="+mj-lt"/>
            </a:endParaRPr>
          </a:p>
          <a:p>
            <a:pPr marL="1025525"/>
            <a:r>
              <a:rPr lang="en-US" sz="3600" dirty="0">
                <a:solidFill>
                  <a:schemeClr val="bg1"/>
                </a:solidFill>
                <a:latin typeface="+mj-lt"/>
              </a:rPr>
              <a:t>Equitable Relief – IRC Section 6015(f)</a:t>
            </a:r>
          </a:p>
        </p:txBody>
      </p:sp>
      <p:sp>
        <p:nvSpPr>
          <p:cNvPr id="2" name="Rounded Rectangular Callout 1"/>
          <p:cNvSpPr/>
          <p:nvPr/>
        </p:nvSpPr>
        <p:spPr>
          <a:xfrm>
            <a:off x="8657705" y="1744366"/>
            <a:ext cx="2639684" cy="707366"/>
          </a:xfrm>
          <a:prstGeom prst="wedgeRoundRectCallout">
            <a:avLst>
              <a:gd name="adj1" fmla="val -48938"/>
              <a:gd name="adj2" fmla="val 108842"/>
              <a:gd name="adj3" fmla="val 1666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rial Black" panose="020B0A04020102020204" pitchFamily="34" charset="0"/>
              </a:rPr>
              <a:t>The “Old” Way..</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206</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689250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77455" y="3108960"/>
            <a:ext cx="10437091" cy="1361440"/>
          </a:xfrm>
        </p:spPr>
        <p:txBody>
          <a:bodyPr>
            <a:normAutofit/>
          </a:bodyPr>
          <a:lstStyle/>
          <a:p>
            <a:pPr marL="0" indent="0" algn="ctr">
              <a:buNone/>
            </a:pPr>
            <a:r>
              <a:rPr lang="en-US" sz="5400" dirty="0">
                <a:solidFill>
                  <a:schemeClr val="bg1"/>
                </a:solidFill>
                <a:latin typeface="+mj-lt"/>
              </a:rPr>
              <a:t>Definitions of the three types</a:t>
            </a:r>
            <a:endParaRPr lang="en-US" sz="6600" dirty="0">
              <a:solidFill>
                <a:schemeClr val="bg1"/>
              </a:solidFill>
              <a:latin typeface="+mj-lt"/>
            </a:endParaRP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207</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4090187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27644" y="655125"/>
            <a:ext cx="9702800" cy="5574072"/>
          </a:xfrm>
        </p:spPr>
        <p:txBody>
          <a:bodyPr>
            <a:normAutofit/>
          </a:bodyPr>
          <a:lstStyle/>
          <a:p>
            <a:pPr marL="0" indent="0">
              <a:buNone/>
            </a:pPr>
            <a:r>
              <a:rPr lang="en-US" sz="4000" dirty="0">
                <a:solidFill>
                  <a:schemeClr val="bg1"/>
                </a:solidFill>
                <a:latin typeface="+mj-lt"/>
              </a:rPr>
              <a:t>Type 1 - Traditional Spouse Relief – 6015(b)</a:t>
            </a:r>
          </a:p>
          <a:p>
            <a:pPr marL="0" indent="0">
              <a:buNone/>
            </a:pPr>
            <a:endParaRPr lang="en-US" dirty="0">
              <a:solidFill>
                <a:schemeClr val="bg1"/>
              </a:solidFill>
              <a:latin typeface="+mj-lt"/>
            </a:endParaRPr>
          </a:p>
          <a:p>
            <a:pPr marL="628650"/>
            <a:r>
              <a:rPr lang="en-US" dirty="0">
                <a:solidFill>
                  <a:schemeClr val="bg1"/>
                </a:solidFill>
                <a:latin typeface="+mj-lt"/>
              </a:rPr>
              <a:t>The standards set to receive relief under this method are difficult to meet</a:t>
            </a:r>
          </a:p>
          <a:p>
            <a:pPr marL="628650"/>
            <a:r>
              <a:rPr lang="en-US" dirty="0">
                <a:solidFill>
                  <a:schemeClr val="bg1"/>
                </a:solidFill>
                <a:latin typeface="+mj-lt"/>
              </a:rPr>
              <a:t>Spouse seeking relief must show he or she was unware (and had no way of knowing) that income was under-reported</a:t>
            </a:r>
            <a:endParaRPr lang="en-US" sz="1600" dirty="0">
              <a:solidFill>
                <a:schemeClr val="bg1"/>
              </a:solidFill>
              <a:latin typeface="+mj-lt"/>
            </a:endParaRPr>
          </a:p>
          <a:p>
            <a:pPr marL="628650"/>
            <a:r>
              <a:rPr lang="en-US" dirty="0">
                <a:solidFill>
                  <a:schemeClr val="bg1"/>
                </a:solidFill>
                <a:latin typeface="+mj-lt"/>
              </a:rPr>
              <a:t>This type of relief is not available if original liability assessed was not paid (allowed in deficiency cases, not allowed if payment was never made)</a:t>
            </a:r>
            <a:endParaRPr lang="en-US" dirty="0">
              <a:solidFill>
                <a:srgbClr val="FF0000"/>
              </a:solidFill>
              <a:latin typeface="+mj-lt"/>
            </a:endParaRPr>
          </a:p>
        </p:txBody>
      </p:sp>
      <p:sp>
        <p:nvSpPr>
          <p:cNvPr id="2" name="Rounded Rectangular Callout 1"/>
          <p:cNvSpPr/>
          <p:nvPr/>
        </p:nvSpPr>
        <p:spPr>
          <a:xfrm>
            <a:off x="2723252" y="4951684"/>
            <a:ext cx="3933647" cy="537742"/>
          </a:xfrm>
          <a:prstGeom prst="wedgeRoundRectCallout">
            <a:avLst>
              <a:gd name="adj1" fmla="val 38062"/>
              <a:gd name="adj2" fmla="val -148179"/>
              <a:gd name="adj3" fmla="val 1666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rial Black" panose="020B0A04020102020204" pitchFamily="34" charset="0"/>
              </a:rPr>
              <a:t>Important to remember!</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208</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39618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1818" y="552091"/>
            <a:ext cx="9748982" cy="5574072"/>
          </a:xfrm>
        </p:spPr>
        <p:txBody>
          <a:bodyPr>
            <a:normAutofit/>
          </a:bodyPr>
          <a:lstStyle/>
          <a:p>
            <a:pPr marL="0" indent="0">
              <a:buNone/>
            </a:pPr>
            <a:r>
              <a:rPr lang="en-US" sz="4000" dirty="0">
                <a:solidFill>
                  <a:schemeClr val="bg1"/>
                </a:solidFill>
                <a:latin typeface="+mj-lt"/>
              </a:rPr>
              <a:t>Type 2 - Spousal Allocation – 6015(c)</a:t>
            </a:r>
          </a:p>
          <a:p>
            <a:pPr marL="0" indent="0">
              <a:buNone/>
            </a:pPr>
            <a:endParaRPr lang="en-US" dirty="0">
              <a:solidFill>
                <a:schemeClr val="bg1"/>
              </a:solidFill>
              <a:latin typeface="+mj-lt"/>
            </a:endParaRPr>
          </a:p>
          <a:p>
            <a:pPr marL="803275"/>
            <a:r>
              <a:rPr lang="en-US" dirty="0">
                <a:solidFill>
                  <a:schemeClr val="bg1"/>
                </a:solidFill>
                <a:latin typeface="+mj-lt"/>
              </a:rPr>
              <a:t>Spouse seeking relief allocates additional tax assessed proportionate to involvement in the income being under-reported</a:t>
            </a:r>
          </a:p>
          <a:p>
            <a:pPr marL="803275">
              <a:buNone/>
            </a:pPr>
            <a:endParaRPr lang="en-US" sz="800" dirty="0">
              <a:solidFill>
                <a:schemeClr val="bg1"/>
              </a:solidFill>
              <a:latin typeface="+mj-lt"/>
            </a:endParaRPr>
          </a:p>
          <a:p>
            <a:pPr marL="803275"/>
            <a:r>
              <a:rPr lang="en-US" dirty="0">
                <a:solidFill>
                  <a:schemeClr val="bg1"/>
                </a:solidFill>
                <a:latin typeface="+mj-lt"/>
              </a:rPr>
              <a:t>Community property laws are disregarded in this case</a:t>
            </a:r>
          </a:p>
          <a:p>
            <a:pPr marL="803275">
              <a:buNone/>
            </a:pPr>
            <a:endParaRPr lang="en-US" sz="800" dirty="0">
              <a:solidFill>
                <a:schemeClr val="bg1"/>
              </a:solidFill>
              <a:latin typeface="+mj-lt"/>
            </a:endParaRPr>
          </a:p>
          <a:p>
            <a:pPr marL="803275"/>
            <a:r>
              <a:rPr lang="en-US" dirty="0">
                <a:solidFill>
                  <a:schemeClr val="bg1"/>
                </a:solidFill>
                <a:latin typeface="+mj-lt"/>
              </a:rPr>
              <a:t>Person seeking this relief must be legally separated or no longer married</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209</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009071306"/>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5600" y="607509"/>
            <a:ext cx="11079018" cy="5574072"/>
          </a:xfrm>
        </p:spPr>
        <p:txBody>
          <a:bodyPr>
            <a:normAutofit/>
          </a:bodyPr>
          <a:lstStyle/>
          <a:p>
            <a:pPr marL="0" indent="0">
              <a:buNone/>
            </a:pPr>
            <a:r>
              <a:rPr lang="en-US" sz="4000" dirty="0">
                <a:solidFill>
                  <a:schemeClr val="bg1"/>
                </a:solidFill>
                <a:latin typeface="+mj-lt"/>
              </a:rPr>
              <a:t>Type 2 - Spousal Allocation – 6015(c) …continued</a:t>
            </a:r>
          </a:p>
          <a:p>
            <a:pPr marL="0" indent="0">
              <a:buNone/>
            </a:pPr>
            <a:endParaRPr lang="en-US" dirty="0">
              <a:solidFill>
                <a:schemeClr val="bg1"/>
              </a:solidFill>
              <a:latin typeface="+mj-lt"/>
            </a:endParaRPr>
          </a:p>
          <a:p>
            <a:pPr marL="573088" indent="-230188"/>
            <a:r>
              <a:rPr lang="en-US" dirty="0">
                <a:solidFill>
                  <a:schemeClr val="bg1"/>
                </a:solidFill>
                <a:latin typeface="+mj-lt"/>
              </a:rPr>
              <a:t>The burden of proof is on the IRS to show that the person seeking relief had actual knowledge (not reason to know) that income was under-reported at the time the tax return was signed</a:t>
            </a:r>
          </a:p>
          <a:p>
            <a:pPr marL="573088" indent="-230188">
              <a:buNone/>
            </a:pPr>
            <a:endParaRPr lang="en-US" dirty="0">
              <a:solidFill>
                <a:schemeClr val="bg1"/>
              </a:solidFill>
              <a:latin typeface="+mj-lt"/>
            </a:endParaRPr>
          </a:p>
          <a:p>
            <a:pPr marL="573088" indent="-230188"/>
            <a:r>
              <a:rPr lang="en-US" dirty="0">
                <a:solidFill>
                  <a:schemeClr val="bg1"/>
                </a:solidFill>
                <a:latin typeface="+mj-lt"/>
              </a:rPr>
              <a:t>No refunds are permitted under this election</a:t>
            </a:r>
          </a:p>
        </p:txBody>
      </p:sp>
      <p:sp>
        <p:nvSpPr>
          <p:cNvPr id="5" name="Rounded Rectangular Callout 4"/>
          <p:cNvSpPr/>
          <p:nvPr/>
        </p:nvSpPr>
        <p:spPr>
          <a:xfrm>
            <a:off x="7122813" y="4763240"/>
            <a:ext cx="2993367" cy="460105"/>
          </a:xfrm>
          <a:prstGeom prst="wedgeRoundRectCallout">
            <a:avLst>
              <a:gd name="adj1" fmla="val -42347"/>
              <a:gd name="adj2" fmla="val -164756"/>
              <a:gd name="adj3" fmla="val 1666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rial Black" panose="020B0A04020102020204" pitchFamily="34" charset="0"/>
              </a:rPr>
              <a:t>No refunds!</a:t>
            </a:r>
          </a:p>
        </p:txBody>
      </p:sp>
      <p:sp>
        <p:nvSpPr>
          <p:cNvPr id="6"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210</a:t>
            </a:fld>
            <a:endParaRPr lang="en-US" sz="3600" dirty="0"/>
          </a:p>
        </p:txBody>
      </p:sp>
      <p:sp>
        <p:nvSpPr>
          <p:cNvPr id="7" name="TextBox 6"/>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3374422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719" y="480971"/>
            <a:ext cx="10407535" cy="5574072"/>
          </a:xfrm>
        </p:spPr>
        <p:txBody>
          <a:bodyPr>
            <a:normAutofit/>
          </a:bodyPr>
          <a:lstStyle/>
          <a:p>
            <a:pPr marL="0" indent="0">
              <a:buNone/>
            </a:pPr>
            <a:r>
              <a:rPr lang="en-US" sz="4000" dirty="0">
                <a:solidFill>
                  <a:schemeClr val="bg1"/>
                </a:solidFill>
                <a:latin typeface="+mj-lt"/>
              </a:rPr>
              <a:t>Type 3 Equitable Relief– 6015(f)</a:t>
            </a:r>
          </a:p>
          <a:p>
            <a:pPr marL="0" indent="0">
              <a:buNone/>
            </a:pPr>
            <a:endParaRPr lang="en-US" dirty="0">
              <a:solidFill>
                <a:schemeClr val="bg1"/>
              </a:solidFill>
              <a:latin typeface="+mj-lt"/>
            </a:endParaRPr>
          </a:p>
          <a:p>
            <a:pPr marL="1025525"/>
            <a:r>
              <a:rPr lang="en-US" dirty="0">
                <a:solidFill>
                  <a:schemeClr val="bg1"/>
                </a:solidFill>
                <a:latin typeface="+mj-lt"/>
              </a:rPr>
              <a:t>Only used if relief is not allowed under Traditional Spouse Relief [6015(b)] and Spousal Allocation [6015(c)] </a:t>
            </a:r>
          </a:p>
          <a:p>
            <a:pPr marL="1025525">
              <a:buNone/>
            </a:pPr>
            <a:endParaRPr lang="en-US" dirty="0">
              <a:solidFill>
                <a:schemeClr val="bg1"/>
              </a:solidFill>
              <a:latin typeface="+mj-lt"/>
            </a:endParaRPr>
          </a:p>
          <a:p>
            <a:pPr marL="1025525"/>
            <a:r>
              <a:rPr lang="en-US" dirty="0">
                <a:solidFill>
                  <a:schemeClr val="bg1"/>
                </a:solidFill>
                <a:latin typeface="+mj-lt"/>
              </a:rPr>
              <a:t>Amount of relief is subject to unpaid balance shown on tax return</a:t>
            </a:r>
          </a:p>
          <a:p>
            <a:pPr marL="1025525">
              <a:buNone/>
            </a:pPr>
            <a:endParaRPr lang="en-US" dirty="0">
              <a:solidFill>
                <a:schemeClr val="bg1"/>
              </a:solidFill>
              <a:latin typeface="+mj-lt"/>
            </a:endParaRPr>
          </a:p>
          <a:p>
            <a:pPr marL="1025525"/>
            <a:r>
              <a:rPr lang="en-US" dirty="0">
                <a:solidFill>
                  <a:schemeClr val="bg1"/>
                </a:solidFill>
                <a:latin typeface="+mj-lt"/>
              </a:rPr>
              <a:t>Refunds are permitted under this election</a:t>
            </a:r>
          </a:p>
        </p:txBody>
      </p:sp>
      <p:sp>
        <p:nvSpPr>
          <p:cNvPr id="5" name="Rounded Rectangular Callout 4"/>
          <p:cNvSpPr/>
          <p:nvPr/>
        </p:nvSpPr>
        <p:spPr>
          <a:xfrm>
            <a:off x="7159636" y="3620054"/>
            <a:ext cx="2993367" cy="460105"/>
          </a:xfrm>
          <a:prstGeom prst="wedgeRoundRectCallout">
            <a:avLst>
              <a:gd name="adj1" fmla="val -46081"/>
              <a:gd name="adj2" fmla="val 146599"/>
              <a:gd name="adj3" fmla="val 1666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rial Black" panose="020B0A04020102020204" pitchFamily="34" charset="0"/>
              </a:rPr>
              <a:t>Refunds allowed!</a:t>
            </a:r>
          </a:p>
        </p:txBody>
      </p:sp>
      <p:sp>
        <p:nvSpPr>
          <p:cNvPr id="6"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211</a:t>
            </a:fld>
            <a:endParaRPr lang="en-US" sz="3600" dirty="0"/>
          </a:p>
        </p:txBody>
      </p:sp>
      <p:sp>
        <p:nvSpPr>
          <p:cNvPr id="7" name="TextBox 6"/>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549081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400" y="729827"/>
            <a:ext cx="10078720" cy="4746414"/>
          </a:xfrm>
        </p:spPr>
        <p:txBody>
          <a:bodyPr>
            <a:normAutofit/>
          </a:bodyPr>
          <a:lstStyle/>
          <a:p>
            <a:pPr marL="0" indent="0">
              <a:buNone/>
            </a:pPr>
            <a:r>
              <a:rPr lang="en-US" sz="4000" dirty="0">
                <a:solidFill>
                  <a:schemeClr val="bg1"/>
                </a:solidFill>
                <a:latin typeface="+mj-lt"/>
              </a:rPr>
              <a:t>What these have in common…</a:t>
            </a:r>
          </a:p>
          <a:p>
            <a:pPr marL="0" indent="0">
              <a:buNone/>
            </a:pPr>
            <a:endParaRPr lang="en-US" b="1" dirty="0">
              <a:solidFill>
                <a:schemeClr val="bg1"/>
              </a:solidFill>
              <a:latin typeface="+mj-lt"/>
            </a:endParaRPr>
          </a:p>
          <a:p>
            <a:pPr marL="630238"/>
            <a:r>
              <a:rPr lang="en-US" sz="3200" dirty="0">
                <a:solidFill>
                  <a:schemeClr val="bg1"/>
                </a:solidFill>
                <a:latin typeface="+mj-lt"/>
              </a:rPr>
              <a:t>A joint tax return exists</a:t>
            </a:r>
          </a:p>
          <a:p>
            <a:pPr marL="630238"/>
            <a:r>
              <a:rPr lang="en-US" sz="3200" dirty="0">
                <a:solidFill>
                  <a:schemeClr val="bg1"/>
                </a:solidFill>
                <a:latin typeface="+mj-lt"/>
              </a:rPr>
              <a:t>Relief applies only to tax on income (excludes FBAR, Civil Penalty, etc.)</a:t>
            </a:r>
          </a:p>
          <a:p>
            <a:pPr marL="630238"/>
            <a:r>
              <a:rPr lang="en-US" sz="3200" dirty="0">
                <a:solidFill>
                  <a:schemeClr val="bg1"/>
                </a:solidFill>
                <a:latin typeface="+mj-lt"/>
              </a:rPr>
              <a:t>Spouse seeking relief filed IRS Form 8857 timely </a:t>
            </a:r>
          </a:p>
          <a:p>
            <a:pPr marL="1431925" lvl="1"/>
            <a:r>
              <a:rPr lang="en-US" sz="2800" dirty="0">
                <a:solidFill>
                  <a:schemeClr val="bg1"/>
                </a:solidFill>
                <a:latin typeface="+mj-lt"/>
              </a:rPr>
              <a:t>Within 2 years of collection activity for 6015 (b) &amp; 6015 (c)</a:t>
            </a:r>
          </a:p>
          <a:p>
            <a:pPr marL="1431925" lvl="1"/>
            <a:r>
              <a:rPr lang="en-US" sz="2800" dirty="0">
                <a:solidFill>
                  <a:schemeClr val="bg1"/>
                </a:solidFill>
                <a:latin typeface="+mj-lt"/>
              </a:rPr>
              <a:t>Within collection statute for 6015(f) (typically 10 years) </a:t>
            </a:r>
          </a:p>
          <a:p>
            <a:pPr marL="0" indent="0">
              <a:buNone/>
            </a:pPr>
            <a:endParaRPr lang="en-US" dirty="0">
              <a:solidFill>
                <a:schemeClr val="bg1"/>
              </a:solidFill>
            </a:endParaRPr>
          </a:p>
          <a:p>
            <a:pPr marL="0" indent="0">
              <a:buNone/>
            </a:pPr>
            <a:endParaRPr lang="en-US" dirty="0"/>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212</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3395119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2582" y="353086"/>
            <a:ext cx="11211098" cy="6038661"/>
          </a:xfrm>
        </p:spPr>
        <p:txBody>
          <a:bodyPr>
            <a:normAutofit/>
          </a:bodyPr>
          <a:lstStyle/>
          <a:p>
            <a:pPr marL="0" indent="0">
              <a:buNone/>
            </a:pPr>
            <a:r>
              <a:rPr lang="en-US" sz="4000" dirty="0">
                <a:solidFill>
                  <a:schemeClr val="bg1"/>
                </a:solidFill>
                <a:latin typeface="+mj-lt"/>
              </a:rPr>
              <a:t>Rev Proc 2013-34</a:t>
            </a:r>
          </a:p>
          <a:p>
            <a:pPr marL="0" indent="0" algn="ctr">
              <a:buNone/>
            </a:pPr>
            <a:endParaRPr lang="en-US" sz="1000" dirty="0">
              <a:solidFill>
                <a:schemeClr val="bg1"/>
              </a:solidFill>
              <a:latin typeface="+mj-lt"/>
            </a:endParaRPr>
          </a:p>
          <a:p>
            <a:pPr marL="0" indent="0">
              <a:buNone/>
            </a:pPr>
            <a:r>
              <a:rPr lang="en-US" sz="3200" dirty="0">
                <a:solidFill>
                  <a:schemeClr val="bg1"/>
                </a:solidFill>
                <a:latin typeface="+mj-lt"/>
              </a:rPr>
              <a:t>Requesting spouse must satisfy all of the following conditions to qualify for equitable relief:</a:t>
            </a:r>
          </a:p>
          <a:p>
            <a:pPr marL="0" indent="0">
              <a:buNone/>
            </a:pPr>
            <a:endParaRPr lang="en-US" sz="3200" dirty="0">
              <a:solidFill>
                <a:schemeClr val="bg1"/>
              </a:solidFill>
              <a:latin typeface="+mj-lt"/>
            </a:endParaRPr>
          </a:p>
          <a:p>
            <a:pPr marL="742950"/>
            <a:r>
              <a:rPr lang="en-US" sz="3200" dirty="0">
                <a:solidFill>
                  <a:schemeClr val="bg1"/>
                </a:solidFill>
                <a:latin typeface="+mj-lt"/>
              </a:rPr>
              <a:t>A joint tax return was filed</a:t>
            </a:r>
          </a:p>
          <a:p>
            <a:pPr marL="742950"/>
            <a:r>
              <a:rPr lang="en-US" sz="3200" dirty="0">
                <a:solidFill>
                  <a:schemeClr val="bg1"/>
                </a:solidFill>
                <a:latin typeface="+mj-lt"/>
              </a:rPr>
              <a:t>Requestor cannot obtain relief under Traditional Spouse Relief [6015(b)] and Spousal Allocation [6015(c)] </a:t>
            </a:r>
          </a:p>
          <a:p>
            <a:pPr marL="742950"/>
            <a:r>
              <a:rPr lang="en-US" sz="3200" dirty="0">
                <a:solidFill>
                  <a:schemeClr val="bg1"/>
                </a:solidFill>
                <a:latin typeface="+mj-lt"/>
              </a:rPr>
              <a:t>Request must be made timely</a:t>
            </a:r>
          </a:p>
          <a:p>
            <a:pPr marL="742950"/>
            <a:r>
              <a:rPr lang="en-US" sz="3200" dirty="0">
                <a:solidFill>
                  <a:schemeClr val="bg1"/>
                </a:solidFill>
                <a:latin typeface="+mj-lt"/>
              </a:rPr>
              <a:t>No fraudulent transfer of assets occurred between spouses</a:t>
            </a:r>
          </a:p>
        </p:txBody>
      </p:sp>
      <p:sp>
        <p:nvSpPr>
          <p:cNvPr id="5" name="Rounded Rectangular Callout 4"/>
          <p:cNvSpPr/>
          <p:nvPr/>
        </p:nvSpPr>
        <p:spPr>
          <a:xfrm>
            <a:off x="5452290" y="2037818"/>
            <a:ext cx="4615302" cy="586599"/>
          </a:xfrm>
          <a:prstGeom prst="wedgeRoundRectCallout">
            <a:avLst>
              <a:gd name="adj1" fmla="val -46383"/>
              <a:gd name="adj2" fmla="val 115116"/>
              <a:gd name="adj3" fmla="val 1666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Black" panose="020B0A04020102020204" pitchFamily="34" charset="0"/>
              </a:rPr>
              <a:t>A return unsigned by one spouse still may be considered jointly filed</a:t>
            </a:r>
          </a:p>
        </p:txBody>
      </p:sp>
      <p:sp>
        <p:nvSpPr>
          <p:cNvPr id="6"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213</a:t>
            </a:fld>
            <a:endParaRPr lang="en-US" sz="3600" dirty="0"/>
          </a:p>
        </p:txBody>
      </p:sp>
      <p:sp>
        <p:nvSpPr>
          <p:cNvPr id="7" name="TextBox 6"/>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4019849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00363" y="353086"/>
            <a:ext cx="11166764" cy="6038661"/>
          </a:xfrm>
        </p:spPr>
        <p:txBody>
          <a:bodyPr>
            <a:normAutofit/>
          </a:bodyPr>
          <a:lstStyle/>
          <a:p>
            <a:pPr marL="0" indent="0">
              <a:buNone/>
            </a:pPr>
            <a:r>
              <a:rPr lang="en-US" sz="4000" dirty="0">
                <a:solidFill>
                  <a:schemeClr val="bg1"/>
                </a:solidFill>
                <a:latin typeface="+mj-lt"/>
              </a:rPr>
              <a:t>Rev Proc 2013-34</a:t>
            </a:r>
          </a:p>
          <a:p>
            <a:pPr marL="0" indent="0">
              <a:buNone/>
            </a:pPr>
            <a:r>
              <a:rPr lang="en-US" dirty="0">
                <a:solidFill>
                  <a:schemeClr val="bg1"/>
                </a:solidFill>
                <a:latin typeface="+mj-lt"/>
              </a:rPr>
              <a:t>Conditions continued:</a:t>
            </a:r>
          </a:p>
          <a:p>
            <a:pPr marL="742950"/>
            <a:r>
              <a:rPr lang="en-US" dirty="0">
                <a:solidFill>
                  <a:schemeClr val="bg1"/>
                </a:solidFill>
                <a:latin typeface="+mj-lt"/>
              </a:rPr>
              <a:t>Non-requesting spouse did not transfer disqualified assets to requesting spouse </a:t>
            </a:r>
          </a:p>
          <a:p>
            <a:pPr marL="742950" indent="0">
              <a:buNone/>
            </a:pPr>
            <a:r>
              <a:rPr lang="en-US" dirty="0">
                <a:solidFill>
                  <a:schemeClr val="bg1"/>
                </a:solidFill>
                <a:latin typeface="+mj-lt"/>
              </a:rPr>
              <a:t>(this not an issue if requesting spouse was subject to abuse, the non-requesting spouse had restricted access to financial information or was unaware of the transfer in question)</a:t>
            </a:r>
          </a:p>
          <a:p>
            <a:pPr marL="742950"/>
            <a:r>
              <a:rPr lang="en-US" dirty="0">
                <a:solidFill>
                  <a:schemeClr val="bg1"/>
                </a:solidFill>
                <a:latin typeface="+mj-lt"/>
              </a:rPr>
              <a:t>Requesting spouse did not knowingly participate in the filing of a fraudulent return</a:t>
            </a:r>
          </a:p>
          <a:p>
            <a:pPr marL="742950"/>
            <a:r>
              <a:rPr lang="en-US" dirty="0">
                <a:solidFill>
                  <a:schemeClr val="bg1"/>
                </a:solidFill>
                <a:latin typeface="+mj-lt"/>
              </a:rPr>
              <a:t>Income tax liability for which the requesting spouse is seeking relief can be attributed (in part or full) to an event directly tied to the non-requesting spouse or an underpayment attributable to the non-requesting spouse’s income</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214</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13890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14960" y="393726"/>
            <a:ext cx="11267440" cy="6038661"/>
          </a:xfrm>
        </p:spPr>
        <p:txBody>
          <a:bodyPr>
            <a:normAutofit/>
          </a:bodyPr>
          <a:lstStyle/>
          <a:p>
            <a:pPr marL="0" indent="0">
              <a:buNone/>
            </a:pPr>
            <a:r>
              <a:rPr lang="en-US" sz="4000" dirty="0">
                <a:solidFill>
                  <a:schemeClr val="bg1"/>
                </a:solidFill>
                <a:latin typeface="+mj-lt"/>
              </a:rPr>
              <a:t>Innocent Spouse Streamlined Determinations</a:t>
            </a:r>
          </a:p>
          <a:p>
            <a:pPr marL="0" indent="0" algn="ctr">
              <a:buNone/>
            </a:pPr>
            <a:endParaRPr lang="en-US" sz="1000" b="1" dirty="0">
              <a:solidFill>
                <a:schemeClr val="bg1"/>
              </a:solidFill>
              <a:latin typeface="+mj-lt"/>
            </a:endParaRPr>
          </a:p>
          <a:p>
            <a:pPr marL="0" indent="0">
              <a:buNone/>
            </a:pPr>
            <a:r>
              <a:rPr lang="en-US" dirty="0">
                <a:solidFill>
                  <a:schemeClr val="bg1"/>
                </a:solidFill>
                <a:latin typeface="+mj-lt"/>
              </a:rPr>
              <a:t>If the aforementioned conditions are met, the IRS may grant equitable relief if the requestor:</a:t>
            </a:r>
          </a:p>
          <a:p>
            <a:pPr marL="0" indent="0">
              <a:buNone/>
            </a:pPr>
            <a:endParaRPr lang="en-US" sz="1500" dirty="0">
              <a:solidFill>
                <a:schemeClr val="bg1"/>
              </a:solidFill>
              <a:latin typeface="+mj-lt"/>
            </a:endParaRPr>
          </a:p>
          <a:p>
            <a:pPr marL="742950"/>
            <a:r>
              <a:rPr lang="en-US" dirty="0">
                <a:solidFill>
                  <a:schemeClr val="bg1"/>
                </a:solidFill>
                <a:latin typeface="+mj-lt"/>
              </a:rPr>
              <a:t>Is no longer married to the non-requesting spouse</a:t>
            </a:r>
          </a:p>
          <a:p>
            <a:pPr marL="742950"/>
            <a:r>
              <a:rPr lang="en-US" dirty="0">
                <a:solidFill>
                  <a:schemeClr val="bg1"/>
                </a:solidFill>
                <a:latin typeface="+mj-lt"/>
              </a:rPr>
              <a:t>Would suffer financial hardship if relief is not granted</a:t>
            </a:r>
          </a:p>
          <a:p>
            <a:pPr marL="742950"/>
            <a:r>
              <a:rPr lang="en-US" dirty="0">
                <a:solidFill>
                  <a:schemeClr val="bg1"/>
                </a:solidFill>
                <a:latin typeface="+mj-lt"/>
              </a:rPr>
              <a:t>Did not have knowledge or reason to have knowledge of any understatement or deficiency on the return in question</a:t>
            </a:r>
          </a:p>
          <a:p>
            <a:pPr marL="742950"/>
            <a:r>
              <a:rPr lang="en-US" dirty="0">
                <a:solidFill>
                  <a:schemeClr val="bg1"/>
                </a:solidFill>
                <a:latin typeface="+mj-lt"/>
              </a:rPr>
              <a:t>Did not know that the non-requesting spouse could not or would not pay the full liability reflected on the return</a:t>
            </a:r>
          </a:p>
        </p:txBody>
      </p:sp>
      <p:sp>
        <p:nvSpPr>
          <p:cNvPr id="6" name="Rounded Rectangular Callout 5"/>
          <p:cNvSpPr/>
          <p:nvPr/>
        </p:nvSpPr>
        <p:spPr>
          <a:xfrm>
            <a:off x="5948680" y="5679648"/>
            <a:ext cx="4615302" cy="586599"/>
          </a:xfrm>
          <a:prstGeom prst="wedgeRoundRectCallout">
            <a:avLst>
              <a:gd name="adj1" fmla="val -38297"/>
              <a:gd name="adj2" fmla="val -128036"/>
              <a:gd name="adj3" fmla="val 1666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Black" panose="020B0A04020102020204" pitchFamily="34" charset="0"/>
              </a:rPr>
              <a:t>Does not need to be met  in cases of abuse or lack of financial control</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215</a:t>
            </a:fld>
            <a:endParaRPr lang="en-US" sz="3600" dirty="0"/>
          </a:p>
        </p:txBody>
      </p:sp>
      <p:sp>
        <p:nvSpPr>
          <p:cNvPr id="7" name="TextBox 6"/>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04266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7803" y="499944"/>
            <a:ext cx="10552546" cy="6038661"/>
          </a:xfrm>
        </p:spPr>
        <p:txBody>
          <a:bodyPr>
            <a:normAutofit/>
          </a:bodyPr>
          <a:lstStyle/>
          <a:p>
            <a:pPr marL="0" indent="0">
              <a:buNone/>
            </a:pPr>
            <a:r>
              <a:rPr lang="en-US" sz="4000" dirty="0">
                <a:solidFill>
                  <a:schemeClr val="bg1"/>
                </a:solidFill>
                <a:latin typeface="+mj-lt"/>
              </a:rPr>
              <a:t>Innocent Spouse Non-Streamlined Determinations</a:t>
            </a:r>
          </a:p>
          <a:p>
            <a:pPr marL="0" indent="0">
              <a:buNone/>
            </a:pPr>
            <a:endParaRPr lang="en-US" sz="1500" dirty="0">
              <a:solidFill>
                <a:schemeClr val="bg1"/>
              </a:solidFill>
              <a:latin typeface="+mj-lt"/>
            </a:endParaRPr>
          </a:p>
          <a:p>
            <a:pPr marL="742950"/>
            <a:r>
              <a:rPr lang="en-US" dirty="0">
                <a:solidFill>
                  <a:schemeClr val="bg1"/>
                </a:solidFill>
                <a:latin typeface="+mj-lt"/>
              </a:rPr>
              <a:t>Marital Status</a:t>
            </a:r>
          </a:p>
          <a:p>
            <a:pPr marL="742950"/>
            <a:r>
              <a:rPr lang="en-US" dirty="0">
                <a:solidFill>
                  <a:schemeClr val="bg1"/>
                </a:solidFill>
                <a:latin typeface="+mj-lt"/>
              </a:rPr>
              <a:t>Economic Hardship</a:t>
            </a:r>
          </a:p>
          <a:p>
            <a:pPr marL="742950"/>
            <a:r>
              <a:rPr lang="en-US" dirty="0">
                <a:solidFill>
                  <a:schemeClr val="bg1"/>
                </a:solidFill>
                <a:latin typeface="+mj-lt"/>
              </a:rPr>
              <a:t>Knowledge</a:t>
            </a:r>
          </a:p>
          <a:p>
            <a:pPr marL="742950"/>
            <a:r>
              <a:rPr lang="en-US" dirty="0">
                <a:solidFill>
                  <a:schemeClr val="bg1"/>
                </a:solidFill>
                <a:latin typeface="+mj-lt"/>
              </a:rPr>
              <a:t>Abuse</a:t>
            </a:r>
          </a:p>
          <a:p>
            <a:pPr marL="742950"/>
            <a:r>
              <a:rPr lang="en-US" dirty="0">
                <a:solidFill>
                  <a:schemeClr val="bg1"/>
                </a:solidFill>
                <a:latin typeface="+mj-lt"/>
              </a:rPr>
              <a:t>Legal Obligation</a:t>
            </a:r>
          </a:p>
          <a:p>
            <a:pPr marL="742950"/>
            <a:r>
              <a:rPr lang="en-US" dirty="0">
                <a:solidFill>
                  <a:schemeClr val="bg1"/>
                </a:solidFill>
                <a:latin typeface="+mj-lt"/>
              </a:rPr>
              <a:t>Significant benefit</a:t>
            </a:r>
          </a:p>
          <a:p>
            <a:pPr marL="742950"/>
            <a:r>
              <a:rPr lang="en-US" dirty="0">
                <a:solidFill>
                  <a:schemeClr val="bg1"/>
                </a:solidFill>
                <a:latin typeface="+mj-lt"/>
              </a:rPr>
              <a:t>Compliance with income tax laws</a:t>
            </a:r>
          </a:p>
          <a:p>
            <a:pPr marL="742950"/>
            <a:r>
              <a:rPr lang="en-US" dirty="0">
                <a:solidFill>
                  <a:schemeClr val="bg1"/>
                </a:solidFill>
                <a:latin typeface="+mj-lt"/>
              </a:rPr>
              <a:t>Mental health</a:t>
            </a:r>
          </a:p>
          <a:p>
            <a:pPr marL="742950"/>
            <a:r>
              <a:rPr lang="en-US" dirty="0">
                <a:solidFill>
                  <a:schemeClr val="bg1"/>
                </a:solidFill>
                <a:latin typeface="+mj-lt"/>
              </a:rPr>
              <a:t>Physical health</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216</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44050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fade">
                                      <p:cBhvr>
                                        <p:cTn id="34"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94640" y="353086"/>
            <a:ext cx="11694160" cy="6038661"/>
          </a:xfrm>
        </p:spPr>
        <p:txBody>
          <a:bodyPr>
            <a:normAutofit lnSpcReduction="10000"/>
          </a:bodyPr>
          <a:lstStyle/>
          <a:p>
            <a:pPr marL="0" indent="0">
              <a:buNone/>
            </a:pPr>
            <a:r>
              <a:rPr lang="en-US" sz="3600" dirty="0">
                <a:solidFill>
                  <a:schemeClr val="bg1"/>
                </a:solidFill>
                <a:latin typeface="+mj-lt"/>
              </a:rPr>
              <a:t>Innocent Spouse Non-Streamlined Determination Factors</a:t>
            </a:r>
          </a:p>
          <a:p>
            <a:pPr marL="0" indent="0" algn="ctr">
              <a:buNone/>
            </a:pPr>
            <a:endParaRPr lang="en-US" dirty="0">
              <a:solidFill>
                <a:schemeClr val="bg1"/>
              </a:solidFill>
              <a:latin typeface="+mj-lt"/>
            </a:endParaRPr>
          </a:p>
          <a:p>
            <a:pPr marL="284163" indent="0">
              <a:buNone/>
            </a:pPr>
            <a:r>
              <a:rPr lang="en-US" dirty="0">
                <a:solidFill>
                  <a:schemeClr val="bg1"/>
                </a:solidFill>
                <a:latin typeface="+mj-lt"/>
              </a:rPr>
              <a:t>Factors </a:t>
            </a:r>
          </a:p>
          <a:p>
            <a:pPr marL="284163" indent="0">
              <a:buNone/>
            </a:pPr>
            <a:r>
              <a:rPr lang="en-US" dirty="0">
                <a:solidFill>
                  <a:schemeClr val="bg1"/>
                </a:solidFill>
                <a:latin typeface="+mj-lt"/>
              </a:rPr>
              <a:t>	No factor is controlling</a:t>
            </a:r>
          </a:p>
          <a:p>
            <a:pPr marL="284163" indent="0">
              <a:buNone/>
            </a:pPr>
            <a:r>
              <a:rPr lang="en-US" dirty="0">
                <a:solidFill>
                  <a:schemeClr val="bg1"/>
                </a:solidFill>
                <a:latin typeface="+mj-lt"/>
              </a:rPr>
              <a:t>	Factors are classified as “favorable”, “unfavorable” or neutral</a:t>
            </a:r>
          </a:p>
          <a:p>
            <a:pPr marL="0" indent="0">
              <a:buNone/>
            </a:pPr>
            <a:endParaRPr lang="en-US" dirty="0">
              <a:solidFill>
                <a:schemeClr val="bg1"/>
              </a:solidFill>
              <a:latin typeface="+mj-lt"/>
            </a:endParaRPr>
          </a:p>
          <a:p>
            <a:pPr marL="742950"/>
            <a:r>
              <a:rPr lang="en-US" dirty="0">
                <a:solidFill>
                  <a:schemeClr val="bg1"/>
                </a:solidFill>
                <a:latin typeface="+mj-lt"/>
              </a:rPr>
              <a:t>Marital Status – spouses are legally separated, divorced, widowed or in separate households for a 12-month period ending on the date of determination (favorable/neutral)</a:t>
            </a:r>
          </a:p>
          <a:p>
            <a:pPr marL="400050" indent="0">
              <a:buNone/>
            </a:pPr>
            <a:r>
              <a:rPr lang="en-US" dirty="0">
                <a:solidFill>
                  <a:schemeClr val="bg1"/>
                </a:solidFill>
                <a:latin typeface="+mj-lt"/>
              </a:rPr>
              <a:t> </a:t>
            </a:r>
          </a:p>
          <a:p>
            <a:pPr marL="742950"/>
            <a:r>
              <a:rPr lang="en-US" dirty="0">
                <a:solidFill>
                  <a:schemeClr val="bg1"/>
                </a:solidFill>
                <a:latin typeface="+mj-lt"/>
              </a:rPr>
              <a:t>Economic Hardship – lack of hardship (neutral…this is a recent change).  Hardship is determined by IRS regulations but typically more relaxed than used when considering an offer in compromise (favorable/neutral)</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217</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832612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160" y="617246"/>
            <a:ext cx="10332720" cy="6038661"/>
          </a:xfrm>
        </p:spPr>
        <p:txBody>
          <a:bodyPr>
            <a:normAutofit/>
          </a:bodyPr>
          <a:lstStyle/>
          <a:p>
            <a:pPr marL="0" indent="0">
              <a:buNone/>
            </a:pPr>
            <a:r>
              <a:rPr lang="en-US" sz="4000" dirty="0">
                <a:solidFill>
                  <a:schemeClr val="bg1"/>
                </a:solidFill>
                <a:latin typeface="+mj-lt"/>
              </a:rPr>
              <a:t>Knowledge Criteria</a:t>
            </a:r>
          </a:p>
          <a:p>
            <a:pPr marL="0" indent="0">
              <a:buNone/>
            </a:pPr>
            <a:endParaRPr lang="en-US" sz="1000" dirty="0">
              <a:solidFill>
                <a:schemeClr val="bg1"/>
              </a:solidFill>
              <a:latin typeface="+mj-lt"/>
            </a:endParaRPr>
          </a:p>
          <a:p>
            <a:pPr marL="0" indent="0">
              <a:buNone/>
            </a:pPr>
            <a:endParaRPr lang="en-US" sz="1500" dirty="0">
              <a:solidFill>
                <a:schemeClr val="bg1"/>
              </a:solidFill>
              <a:latin typeface="+mj-lt"/>
            </a:endParaRPr>
          </a:p>
          <a:p>
            <a:pPr marL="0" indent="0">
              <a:buNone/>
            </a:pPr>
            <a:endParaRPr lang="en-US" sz="1500" dirty="0">
              <a:solidFill>
                <a:schemeClr val="bg1"/>
              </a:solidFill>
              <a:latin typeface="+mj-lt"/>
            </a:endParaRPr>
          </a:p>
          <a:p>
            <a:pPr marL="742950"/>
            <a:r>
              <a:rPr lang="en-US" dirty="0">
                <a:solidFill>
                  <a:schemeClr val="bg1"/>
                </a:solidFill>
                <a:latin typeface="+mj-lt"/>
              </a:rPr>
              <a:t>Requesting spouse’s level of education completed.</a:t>
            </a:r>
          </a:p>
          <a:p>
            <a:pPr marL="742950"/>
            <a:r>
              <a:rPr lang="en-US" dirty="0">
                <a:solidFill>
                  <a:schemeClr val="bg1"/>
                </a:solidFill>
                <a:latin typeface="+mj-lt"/>
              </a:rPr>
              <a:t>Did the non-requesting spouse practice deceit or was evasive</a:t>
            </a:r>
          </a:p>
          <a:p>
            <a:pPr marL="742950"/>
            <a:r>
              <a:rPr lang="en-US" dirty="0">
                <a:solidFill>
                  <a:schemeClr val="bg1"/>
                </a:solidFill>
                <a:latin typeface="+mj-lt"/>
              </a:rPr>
              <a:t>The level of involvement by the requesting spouse in the activity/s that generated the tax liability</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218</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767909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28320" y="637566"/>
            <a:ext cx="9286240" cy="6038661"/>
          </a:xfrm>
        </p:spPr>
        <p:txBody>
          <a:bodyPr>
            <a:normAutofit/>
          </a:bodyPr>
          <a:lstStyle/>
          <a:p>
            <a:pPr marL="0" indent="0">
              <a:buNone/>
            </a:pPr>
            <a:r>
              <a:rPr lang="en-US" sz="4000" dirty="0">
                <a:solidFill>
                  <a:schemeClr val="bg1"/>
                </a:solidFill>
                <a:latin typeface="+mj-lt"/>
              </a:rPr>
              <a:t>Knowledge Criteria Continued</a:t>
            </a:r>
          </a:p>
          <a:p>
            <a:pPr marL="0" indent="0" algn="ctr">
              <a:buNone/>
            </a:pPr>
            <a:endParaRPr lang="en-US" sz="1000" b="1" dirty="0">
              <a:solidFill>
                <a:schemeClr val="bg1"/>
              </a:solidFill>
              <a:latin typeface="+mj-lt"/>
            </a:endParaRPr>
          </a:p>
          <a:p>
            <a:pPr marL="0" indent="0">
              <a:buNone/>
            </a:pPr>
            <a:endParaRPr lang="en-US" sz="1500" dirty="0">
              <a:solidFill>
                <a:schemeClr val="bg1"/>
              </a:solidFill>
              <a:latin typeface="+mj-lt"/>
            </a:endParaRPr>
          </a:p>
          <a:p>
            <a:pPr marL="0" indent="0">
              <a:buNone/>
            </a:pPr>
            <a:endParaRPr lang="en-US" sz="1500" dirty="0">
              <a:solidFill>
                <a:schemeClr val="bg1"/>
              </a:solidFill>
              <a:latin typeface="+mj-lt"/>
            </a:endParaRPr>
          </a:p>
          <a:p>
            <a:pPr marL="742950"/>
            <a:r>
              <a:rPr lang="en-US" dirty="0">
                <a:solidFill>
                  <a:schemeClr val="bg1"/>
                </a:solidFill>
                <a:latin typeface="+mj-lt"/>
              </a:rPr>
              <a:t>The level of involvement by the requesting spouse in managing business and household finances </a:t>
            </a:r>
          </a:p>
          <a:p>
            <a:pPr marL="742950"/>
            <a:r>
              <a:rPr lang="en-US" dirty="0">
                <a:solidFill>
                  <a:schemeClr val="bg1"/>
                </a:solidFill>
                <a:latin typeface="+mj-lt"/>
              </a:rPr>
              <a:t>The requesting spouse’s level of business and financial savvy</a:t>
            </a:r>
          </a:p>
          <a:p>
            <a:pPr marL="742950"/>
            <a:r>
              <a:rPr lang="en-US" dirty="0">
                <a:solidFill>
                  <a:schemeClr val="bg1"/>
                </a:solidFill>
                <a:latin typeface="+mj-lt"/>
              </a:rPr>
              <a:t>The spending level in the purchase of lavish items compared to prior history of the same.</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219</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930867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320" y="353086"/>
            <a:ext cx="11389360" cy="6038661"/>
          </a:xfrm>
        </p:spPr>
        <p:txBody>
          <a:bodyPr>
            <a:normAutofit/>
          </a:bodyPr>
          <a:lstStyle/>
          <a:p>
            <a:pPr marL="0" indent="0">
              <a:buNone/>
            </a:pPr>
            <a:r>
              <a:rPr lang="en-US" sz="3600" dirty="0">
                <a:solidFill>
                  <a:schemeClr val="bg1"/>
                </a:solidFill>
                <a:latin typeface="+mj-lt"/>
              </a:rPr>
              <a:t>Non-Streamlined Determination Factors</a:t>
            </a:r>
          </a:p>
          <a:p>
            <a:pPr marL="0" indent="0" algn="ctr">
              <a:buNone/>
            </a:pPr>
            <a:endParaRPr lang="en-US" sz="1000" dirty="0">
              <a:solidFill>
                <a:schemeClr val="bg1"/>
              </a:solidFill>
              <a:latin typeface="+mj-lt"/>
            </a:endParaRPr>
          </a:p>
          <a:p>
            <a:pPr marL="0" indent="0">
              <a:buNone/>
            </a:pPr>
            <a:endParaRPr lang="en-US" sz="1500" dirty="0">
              <a:solidFill>
                <a:schemeClr val="bg1"/>
              </a:solidFill>
              <a:latin typeface="+mj-lt"/>
            </a:endParaRPr>
          </a:p>
          <a:p>
            <a:pPr marL="742950"/>
            <a:r>
              <a:rPr lang="en-US" dirty="0">
                <a:solidFill>
                  <a:schemeClr val="bg1"/>
                </a:solidFill>
                <a:latin typeface="+mj-lt"/>
              </a:rPr>
              <a:t>Spousal Abuse – abuse can be psychological, emotional and/or physical.  Drug and alcohol abuse are considered.  IRS compares abuse to duress. (favorable/neutral)</a:t>
            </a:r>
          </a:p>
          <a:p>
            <a:pPr marL="742950"/>
            <a:endParaRPr lang="en-US" dirty="0">
              <a:solidFill>
                <a:schemeClr val="bg1"/>
              </a:solidFill>
              <a:latin typeface="+mj-lt"/>
            </a:endParaRPr>
          </a:p>
          <a:p>
            <a:pPr marL="742950"/>
            <a:endParaRPr lang="en-US" dirty="0">
              <a:solidFill>
                <a:schemeClr val="bg1"/>
              </a:solidFill>
              <a:latin typeface="+mj-lt"/>
            </a:endParaRPr>
          </a:p>
          <a:p>
            <a:pPr marL="742950"/>
            <a:r>
              <a:rPr lang="en-US" dirty="0">
                <a:solidFill>
                  <a:schemeClr val="bg1"/>
                </a:solidFill>
                <a:latin typeface="+mj-lt"/>
              </a:rPr>
              <a:t>Legal Obligation – may be favorable if non-requesting spouse has the sole legal obligation to pay outstanding tax liability stemming from a divorce decree or agreement.  Changes from favorable to neutral if requesting spouse had knowledge that other spouse would not pay the tax.  Unfavorable if requesting spouse has the sole legal obligation.  Neutral of both spouses share the legal obligation</a:t>
            </a:r>
          </a:p>
          <a:p>
            <a:pPr marL="742950"/>
            <a:endParaRPr lang="en-US" dirty="0">
              <a:solidFill>
                <a:schemeClr val="bg1"/>
              </a:solidFill>
            </a:endParaRPr>
          </a:p>
        </p:txBody>
      </p:sp>
      <p:sp>
        <p:nvSpPr>
          <p:cNvPr id="5" name="Rounded Rectangular Callout 4"/>
          <p:cNvSpPr/>
          <p:nvPr/>
        </p:nvSpPr>
        <p:spPr>
          <a:xfrm>
            <a:off x="5753836" y="2785817"/>
            <a:ext cx="3920151" cy="586599"/>
          </a:xfrm>
          <a:prstGeom prst="wedgeRoundRectCallout">
            <a:avLst>
              <a:gd name="adj1" fmla="val -38165"/>
              <a:gd name="adj2" fmla="val -128036"/>
              <a:gd name="adj3" fmla="val 1666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This factor alone can swing view from</a:t>
            </a:r>
          </a:p>
          <a:p>
            <a:pPr algn="ctr"/>
            <a:r>
              <a:rPr lang="en-US" b="1" dirty="0">
                <a:solidFill>
                  <a:schemeClr val="tx1"/>
                </a:solidFill>
              </a:rPr>
              <a:t>unfavorable to favorable</a:t>
            </a:r>
            <a:endParaRPr lang="en-US" b="1"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2089006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280" y="353086"/>
            <a:ext cx="11389360" cy="6038661"/>
          </a:xfrm>
        </p:spPr>
        <p:txBody>
          <a:bodyPr>
            <a:normAutofit fontScale="92500" lnSpcReduction="20000"/>
          </a:bodyPr>
          <a:lstStyle/>
          <a:p>
            <a:pPr marL="0" indent="0">
              <a:buNone/>
            </a:pPr>
            <a:r>
              <a:rPr lang="en-US" sz="3500" dirty="0">
                <a:solidFill>
                  <a:schemeClr val="bg1"/>
                </a:solidFill>
                <a:latin typeface="+mj-lt"/>
              </a:rPr>
              <a:t>Non-Streamlined Determination Factors</a:t>
            </a:r>
          </a:p>
          <a:p>
            <a:pPr marL="0" indent="0" algn="ctr">
              <a:buNone/>
            </a:pPr>
            <a:endParaRPr lang="en-US" sz="1000" dirty="0">
              <a:solidFill>
                <a:schemeClr val="bg1"/>
              </a:solidFill>
              <a:latin typeface="+mj-lt"/>
            </a:endParaRPr>
          </a:p>
          <a:p>
            <a:pPr marL="0" indent="0">
              <a:buNone/>
            </a:pPr>
            <a:endParaRPr lang="en-US" sz="1500" dirty="0">
              <a:solidFill>
                <a:schemeClr val="bg1"/>
              </a:solidFill>
              <a:latin typeface="+mj-lt"/>
            </a:endParaRPr>
          </a:p>
          <a:p>
            <a:pPr marL="742950"/>
            <a:r>
              <a:rPr lang="en-US" dirty="0">
                <a:solidFill>
                  <a:schemeClr val="bg1"/>
                </a:solidFill>
                <a:latin typeface="+mj-lt"/>
              </a:rPr>
              <a:t>Significant benefit – did requesting spouse receive significant benefit from funds that would otherwise be used to satisfy unpaid tax liability or deficiency (favorable/neutral)</a:t>
            </a:r>
          </a:p>
          <a:p>
            <a:pPr marL="742950"/>
            <a:endParaRPr lang="en-US" dirty="0">
              <a:solidFill>
                <a:schemeClr val="bg1"/>
              </a:solidFill>
              <a:latin typeface="+mj-lt"/>
            </a:endParaRPr>
          </a:p>
          <a:p>
            <a:pPr marL="742950"/>
            <a:r>
              <a:rPr lang="en-US" dirty="0">
                <a:solidFill>
                  <a:schemeClr val="bg1"/>
                </a:solidFill>
                <a:latin typeface="+mj-lt"/>
              </a:rPr>
              <a:t>Compliance with income tax laws – did requesting spouse make a good faith effort to comply with tax laws in the year in questions as well as subsequent years (favorable/neutral)</a:t>
            </a:r>
          </a:p>
          <a:p>
            <a:pPr marL="742950"/>
            <a:endParaRPr lang="en-US" dirty="0">
              <a:solidFill>
                <a:schemeClr val="bg1"/>
              </a:solidFill>
              <a:latin typeface="+mj-lt"/>
            </a:endParaRPr>
          </a:p>
          <a:p>
            <a:pPr marL="742950"/>
            <a:r>
              <a:rPr lang="en-US" sz="3000" dirty="0">
                <a:solidFill>
                  <a:schemeClr val="bg1"/>
                </a:solidFill>
                <a:latin typeface="+mj-lt"/>
              </a:rPr>
              <a:t>Mental Health </a:t>
            </a:r>
            <a:r>
              <a:rPr lang="en-US" dirty="0">
                <a:solidFill>
                  <a:schemeClr val="bg1"/>
                </a:solidFill>
                <a:latin typeface="+mj-lt"/>
              </a:rPr>
              <a:t>– is requesting spouse in poor mental health (favorable/neutral)</a:t>
            </a:r>
          </a:p>
          <a:p>
            <a:pPr marL="742950"/>
            <a:endParaRPr lang="en-US" dirty="0">
              <a:solidFill>
                <a:schemeClr val="bg1"/>
              </a:solidFill>
              <a:latin typeface="+mj-lt"/>
            </a:endParaRPr>
          </a:p>
          <a:p>
            <a:pPr marL="742950"/>
            <a:r>
              <a:rPr lang="en-US" sz="3000" dirty="0">
                <a:solidFill>
                  <a:schemeClr val="bg1"/>
                </a:solidFill>
                <a:latin typeface="+mj-lt"/>
              </a:rPr>
              <a:t>Physical Health </a:t>
            </a:r>
            <a:r>
              <a:rPr lang="en-US" dirty="0">
                <a:solidFill>
                  <a:schemeClr val="bg1"/>
                </a:solidFill>
                <a:latin typeface="+mj-lt"/>
              </a:rPr>
              <a:t>– is the requesting spouse in poor physical health (favorable/neutral)</a:t>
            </a:r>
          </a:p>
        </p:txBody>
      </p:sp>
      <p:sp>
        <p:nvSpPr>
          <p:cNvPr id="5" name="Rounded Rectangular Callout 4"/>
          <p:cNvSpPr/>
          <p:nvPr/>
        </p:nvSpPr>
        <p:spPr>
          <a:xfrm>
            <a:off x="6827477" y="2172356"/>
            <a:ext cx="2645065" cy="370176"/>
          </a:xfrm>
          <a:prstGeom prst="wedgeRoundRectCallout">
            <a:avLst>
              <a:gd name="adj1" fmla="val -38193"/>
              <a:gd name="adj2" fmla="val -127211"/>
              <a:gd name="adj3" fmla="val 1666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Beyond ‘normal’ support</a:t>
            </a:r>
            <a:endParaRPr lang="en-US" b="1"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236014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Effect transition="in" filter="fade">
                                      <p:cBhvr>
                                        <p:cTn id="19" dur="500"/>
                                        <p:tgtEl>
                                          <p:spTgt spid="3">
                                            <p:txEl>
                                              <p:pRg st="9" end="9"/>
                                            </p:tx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4000" y="353086"/>
            <a:ext cx="9956800" cy="6038661"/>
          </a:xfrm>
        </p:spPr>
        <p:txBody>
          <a:bodyPr>
            <a:normAutofit lnSpcReduction="10000"/>
          </a:bodyPr>
          <a:lstStyle/>
          <a:p>
            <a:pPr marL="0" indent="0">
              <a:buNone/>
            </a:pPr>
            <a:r>
              <a:rPr lang="en-US" sz="3500" dirty="0">
                <a:solidFill>
                  <a:schemeClr val="bg1"/>
                </a:solidFill>
                <a:latin typeface="+mj-lt"/>
              </a:rPr>
              <a:t>How to Request Relief</a:t>
            </a:r>
            <a:endParaRPr lang="en-US" sz="1000" dirty="0">
              <a:solidFill>
                <a:schemeClr val="bg1"/>
              </a:solidFill>
              <a:latin typeface="+mj-lt"/>
            </a:endParaRPr>
          </a:p>
          <a:p>
            <a:pPr marL="0" indent="0">
              <a:buNone/>
            </a:pPr>
            <a:endParaRPr lang="en-US" sz="1500" dirty="0">
              <a:solidFill>
                <a:schemeClr val="bg1"/>
              </a:solidFill>
              <a:latin typeface="+mj-lt"/>
            </a:endParaRPr>
          </a:p>
          <a:p>
            <a:pPr marL="742950"/>
            <a:r>
              <a:rPr lang="en-US" dirty="0">
                <a:solidFill>
                  <a:schemeClr val="bg1"/>
                </a:solidFill>
                <a:latin typeface="+mj-lt"/>
                <a:cs typeface="Arial" panose="020B0604020202020204" pitchFamily="34" charset="0"/>
              </a:rPr>
              <a:t>File IRS Form 8857 and enter information to determine which type of relief requesting spouse is seeking</a:t>
            </a:r>
          </a:p>
          <a:p>
            <a:pPr marL="742950"/>
            <a:endParaRPr lang="en-US" dirty="0">
              <a:solidFill>
                <a:schemeClr val="bg1"/>
              </a:solidFill>
              <a:latin typeface="+mj-lt"/>
              <a:cs typeface="Arial" panose="020B0604020202020204" pitchFamily="34" charset="0"/>
            </a:endParaRPr>
          </a:p>
          <a:p>
            <a:pPr marL="742950"/>
            <a:r>
              <a:rPr lang="en-US" dirty="0">
                <a:solidFill>
                  <a:schemeClr val="bg1"/>
                </a:solidFill>
                <a:latin typeface="+mj-lt"/>
                <a:cs typeface="Arial" panose="020B0604020202020204" pitchFamily="34" charset="0"/>
              </a:rPr>
              <a:t>The IRS will review the form and let applicant know if they qualify</a:t>
            </a:r>
          </a:p>
          <a:p>
            <a:pPr marL="742950"/>
            <a:endParaRPr lang="en-US" dirty="0">
              <a:solidFill>
                <a:schemeClr val="bg1"/>
              </a:solidFill>
              <a:latin typeface="+mj-lt"/>
              <a:cs typeface="Arial" panose="020B0604020202020204" pitchFamily="34" charset="0"/>
            </a:endParaRPr>
          </a:p>
          <a:p>
            <a:pPr marL="742950"/>
            <a:r>
              <a:rPr lang="en-US" sz="3000" dirty="0">
                <a:solidFill>
                  <a:schemeClr val="bg1"/>
                </a:solidFill>
                <a:latin typeface="+mj-lt"/>
                <a:cs typeface="Arial" panose="020B0604020202020204" pitchFamily="34" charset="0"/>
              </a:rPr>
              <a:t>Form should be filed when requesting spouse becomes aware of unpaid liability or deficiency for which they believe they are responsible</a:t>
            </a:r>
            <a:endParaRPr lang="en-US" dirty="0">
              <a:solidFill>
                <a:schemeClr val="bg1"/>
              </a:solidFill>
              <a:latin typeface="+mj-lt"/>
              <a:cs typeface="Arial" panose="020B0604020202020204" pitchFamily="34" charset="0"/>
            </a:endParaRPr>
          </a:p>
          <a:p>
            <a:pPr marL="742950"/>
            <a:endParaRPr lang="en-US" dirty="0">
              <a:solidFill>
                <a:schemeClr val="bg1"/>
              </a:solidFill>
              <a:latin typeface="+mj-lt"/>
              <a:cs typeface="Arial" panose="020B0604020202020204" pitchFamily="34" charset="0"/>
            </a:endParaRPr>
          </a:p>
          <a:p>
            <a:pPr marL="742950"/>
            <a:r>
              <a:rPr lang="en-US" sz="3000" dirty="0">
                <a:solidFill>
                  <a:schemeClr val="bg1"/>
                </a:solidFill>
                <a:latin typeface="+mj-lt"/>
                <a:cs typeface="Arial" panose="020B0604020202020204" pitchFamily="34" charset="0"/>
              </a:rPr>
              <a:t>Typically applicant has 2 years from the time the IRS starts collecting the tax to file a request</a:t>
            </a:r>
            <a:endParaRPr lang="en-US" dirty="0">
              <a:solidFill>
                <a:schemeClr val="bg1"/>
              </a:solidFill>
              <a:latin typeface="+mj-lt"/>
              <a:cs typeface="Arial" panose="020B0604020202020204" pitchFamily="34" charset="0"/>
            </a:endParaRPr>
          </a:p>
        </p:txBody>
      </p:sp>
      <p:sp>
        <p:nvSpPr>
          <p:cNvPr id="5" name="Rounded Rectangular Callout 4"/>
          <p:cNvSpPr/>
          <p:nvPr/>
        </p:nvSpPr>
        <p:spPr>
          <a:xfrm>
            <a:off x="6881999" y="4771505"/>
            <a:ext cx="3206379" cy="370176"/>
          </a:xfrm>
          <a:prstGeom prst="wedgeRoundRectCallout">
            <a:avLst>
              <a:gd name="adj1" fmla="val -46583"/>
              <a:gd name="adj2" fmla="val 151629"/>
              <a:gd name="adj3" fmla="val 1666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There are some exceptions</a:t>
            </a:r>
            <a:endParaRPr lang="en-US" b="1" dirty="0">
              <a:solidFill>
                <a:schemeClr val="tx1"/>
              </a:solidFill>
              <a:latin typeface="Arial Black" panose="020B0A04020102020204" pitchFamily="34" charset="0"/>
            </a:endParaRPr>
          </a:p>
        </p:txBody>
      </p:sp>
      <p:sp>
        <p:nvSpPr>
          <p:cNvPr id="6"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222</a:t>
            </a:fld>
            <a:endParaRPr lang="en-US" sz="3600" dirty="0"/>
          </a:p>
        </p:txBody>
      </p:sp>
      <p:sp>
        <p:nvSpPr>
          <p:cNvPr id="7" name="TextBox 6"/>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073905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500"/>
                                        <p:tgtEl>
                                          <p:spTgt spid="3">
                                            <p:txEl>
                                              <p:pRg st="8" end="8"/>
                                            </p:tx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1614536" y="1011726"/>
            <a:ext cx="1584356" cy="1505138"/>
          </a:xfrm>
          <a:prstGeom prst="wedgeRoundRectCallout">
            <a:avLst>
              <a:gd name="adj1" fmla="val 73265"/>
              <a:gd name="adj2" fmla="val -48803"/>
              <a:gd name="adj3" fmla="val 1666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buNone/>
            </a:pPr>
            <a:r>
              <a:rPr lang="en-US" sz="1400" b="1" dirty="0">
                <a:solidFill>
                  <a:schemeClr val="tx1"/>
                </a:solidFill>
                <a:latin typeface="Arial" panose="020B0604020202020204" pitchFamily="34" charset="0"/>
                <a:cs typeface="Arial" panose="020B0604020202020204" pitchFamily="34" charset="0"/>
              </a:rPr>
              <a:t>IRS Form 8857</a:t>
            </a:r>
          </a:p>
          <a:p>
            <a:pPr marL="0" indent="0">
              <a:buNone/>
            </a:pPr>
            <a:r>
              <a:rPr lang="en-US" sz="1400" b="1" dirty="0">
                <a:solidFill>
                  <a:schemeClr val="tx1"/>
                </a:solidFill>
                <a:latin typeface="Arial" panose="020B0604020202020204" pitchFamily="34" charset="0"/>
                <a:cs typeface="Arial" panose="020B0604020202020204" pitchFamily="34" charset="0"/>
              </a:rPr>
              <a:t>Request for Innocent Spouse Relief</a:t>
            </a:r>
          </a:p>
          <a:p>
            <a:pPr marL="0" indent="0">
              <a:buNone/>
            </a:pPr>
            <a:r>
              <a:rPr lang="en-US" sz="1400" b="1" dirty="0">
                <a:solidFill>
                  <a:schemeClr val="tx1"/>
                </a:solidFill>
                <a:latin typeface="Arial" panose="020B0604020202020204" pitchFamily="34" charset="0"/>
                <a:cs typeface="Arial" panose="020B0604020202020204" pitchFamily="34" charset="0"/>
              </a:rPr>
              <a:t>(page 1 of 7)</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1161" y="404904"/>
            <a:ext cx="4769679" cy="6453095"/>
          </a:xfrm>
          <a:prstGeom prst="rect">
            <a:avLst/>
          </a:prstGeom>
        </p:spPr>
      </p:pic>
    </p:spTree>
    <p:extLst>
      <p:ext uri="{BB962C8B-B14F-4D97-AF65-F5344CB8AC3E}">
        <p14:creationId xmlns:p14="http://schemas.microsoft.com/office/powerpoint/2010/main" val="1361702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49516" y="612129"/>
            <a:ext cx="10590644" cy="6038661"/>
          </a:xfrm>
        </p:spPr>
        <p:txBody>
          <a:bodyPr>
            <a:normAutofit/>
          </a:bodyPr>
          <a:lstStyle/>
          <a:p>
            <a:pPr marL="0" indent="0">
              <a:buNone/>
            </a:pPr>
            <a:r>
              <a:rPr lang="en-US" sz="4000" dirty="0">
                <a:solidFill>
                  <a:schemeClr val="bg1"/>
                </a:solidFill>
                <a:latin typeface="+mj-lt"/>
              </a:rPr>
              <a:t>Appealing Adverse Decision</a:t>
            </a:r>
          </a:p>
          <a:p>
            <a:pPr marL="0" indent="0">
              <a:buNone/>
            </a:pPr>
            <a:endParaRPr lang="en-US" sz="3200" dirty="0">
              <a:solidFill>
                <a:schemeClr val="bg1"/>
              </a:solidFill>
              <a:latin typeface="+mj-lt"/>
              <a:cs typeface="Arial" panose="020B0604020202020204" pitchFamily="34" charset="0"/>
            </a:endParaRPr>
          </a:p>
          <a:p>
            <a:pPr marL="0" indent="0">
              <a:buNone/>
            </a:pPr>
            <a:endParaRPr lang="en-US" sz="3200" dirty="0">
              <a:solidFill>
                <a:schemeClr val="bg1"/>
              </a:solidFill>
              <a:latin typeface="+mj-lt"/>
              <a:cs typeface="Arial" panose="020B0604020202020204" pitchFamily="34" charset="0"/>
            </a:endParaRPr>
          </a:p>
          <a:p>
            <a:pPr marL="742950"/>
            <a:r>
              <a:rPr lang="en-US" sz="3200" dirty="0">
                <a:solidFill>
                  <a:schemeClr val="bg1"/>
                </a:solidFill>
                <a:latin typeface="+mj-lt"/>
                <a:cs typeface="Arial" panose="020B0604020202020204" pitchFamily="34" charset="0"/>
              </a:rPr>
              <a:t>Use form 12509</a:t>
            </a:r>
          </a:p>
          <a:p>
            <a:pPr marL="742950"/>
            <a:r>
              <a:rPr lang="en-US" sz="3200" dirty="0">
                <a:solidFill>
                  <a:schemeClr val="bg1"/>
                </a:solidFill>
                <a:latin typeface="+mj-lt"/>
                <a:cs typeface="Arial" panose="020B0604020202020204" pitchFamily="34" charset="0"/>
              </a:rPr>
              <a:t>IRS issues Notice of Preliminary Determination</a:t>
            </a:r>
          </a:p>
          <a:p>
            <a:pPr marL="742950"/>
            <a:r>
              <a:rPr lang="en-US" sz="3200" dirty="0">
                <a:solidFill>
                  <a:schemeClr val="bg1"/>
                </a:solidFill>
                <a:latin typeface="+mj-lt"/>
                <a:cs typeface="Arial" panose="020B0604020202020204" pitchFamily="34" charset="0"/>
              </a:rPr>
              <a:t>Requesting spouse may file a protest with the Appeals Division</a:t>
            </a:r>
          </a:p>
          <a:p>
            <a:pPr marL="514350" indent="0">
              <a:buNone/>
            </a:pPr>
            <a:endParaRPr lang="en-US" dirty="0">
              <a:solidFill>
                <a:schemeClr val="bg1"/>
              </a:solidFill>
              <a:latin typeface="Arial" panose="020B0604020202020204" pitchFamily="34" charset="0"/>
              <a:cs typeface="Arial" panose="020B0604020202020204" pitchFamily="34" charset="0"/>
            </a:endParaRPr>
          </a:p>
        </p:txBody>
      </p:sp>
      <p:sp>
        <p:nvSpPr>
          <p:cNvPr id="5" name="Rounded Rectangular Callout 4"/>
          <p:cNvSpPr/>
          <p:nvPr/>
        </p:nvSpPr>
        <p:spPr>
          <a:xfrm>
            <a:off x="5540173" y="1670090"/>
            <a:ext cx="3378395" cy="370176"/>
          </a:xfrm>
          <a:prstGeom prst="wedgeRoundRectCallout">
            <a:avLst>
              <a:gd name="adj1" fmla="val -42008"/>
              <a:gd name="adj2" fmla="val 161710"/>
              <a:gd name="adj3" fmla="val 1666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30-day limit</a:t>
            </a:r>
            <a:endParaRPr lang="en-US" b="1" dirty="0">
              <a:solidFill>
                <a:schemeClr val="tx1"/>
              </a:solidFill>
              <a:latin typeface="Arial Black" panose="020B0A04020102020204" pitchFamily="34" charset="0"/>
            </a:endParaRPr>
          </a:p>
        </p:txBody>
      </p:sp>
      <p:sp>
        <p:nvSpPr>
          <p:cNvPr id="6"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224</a:t>
            </a:fld>
            <a:endParaRPr lang="en-US" sz="3600" dirty="0"/>
          </a:p>
        </p:txBody>
      </p:sp>
      <p:sp>
        <p:nvSpPr>
          <p:cNvPr id="7" name="TextBox 6"/>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826992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1614536" y="1011726"/>
            <a:ext cx="1584356" cy="1505138"/>
          </a:xfrm>
          <a:prstGeom prst="wedgeRoundRectCallout">
            <a:avLst>
              <a:gd name="adj1" fmla="val 73265"/>
              <a:gd name="adj2" fmla="val -48803"/>
              <a:gd name="adj3" fmla="val 1666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buNone/>
            </a:pPr>
            <a:r>
              <a:rPr lang="en-US" sz="1400" b="1" dirty="0">
                <a:solidFill>
                  <a:schemeClr val="tx1"/>
                </a:solidFill>
                <a:latin typeface="Arial" panose="020B0604020202020204" pitchFamily="34" charset="0"/>
                <a:cs typeface="Arial" panose="020B0604020202020204" pitchFamily="34" charset="0"/>
              </a:rPr>
              <a:t>IRS Form 12509</a:t>
            </a:r>
          </a:p>
          <a:p>
            <a:pPr marL="0" indent="0">
              <a:buNone/>
            </a:pPr>
            <a:r>
              <a:rPr lang="en-US" sz="1400" b="1" dirty="0">
                <a:solidFill>
                  <a:schemeClr val="tx1"/>
                </a:solidFill>
                <a:latin typeface="Arial" panose="020B0604020202020204" pitchFamily="34" charset="0"/>
                <a:cs typeface="Arial" panose="020B0604020202020204" pitchFamily="34" charset="0"/>
              </a:rPr>
              <a:t>Statement of Disagreement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9860" y="319430"/>
            <a:ext cx="4892280" cy="6538570"/>
          </a:xfrm>
          <a:prstGeom prst="rect">
            <a:avLst/>
          </a:prstGeom>
        </p:spPr>
      </p:pic>
    </p:spTree>
    <p:extLst>
      <p:ext uri="{BB962C8B-B14F-4D97-AF65-F5344CB8AC3E}">
        <p14:creationId xmlns:p14="http://schemas.microsoft.com/office/powerpoint/2010/main" val="798062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1614536" y="1011726"/>
            <a:ext cx="1584356" cy="1505138"/>
          </a:xfrm>
          <a:prstGeom prst="wedgeRoundRectCallout">
            <a:avLst>
              <a:gd name="adj1" fmla="val 73265"/>
              <a:gd name="adj2" fmla="val -48803"/>
              <a:gd name="adj3" fmla="val 1666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buNone/>
            </a:pPr>
            <a:r>
              <a:rPr lang="en-US" sz="1400" b="1" dirty="0">
                <a:solidFill>
                  <a:schemeClr val="tx1"/>
                </a:solidFill>
                <a:latin typeface="Arial" panose="020B0604020202020204" pitchFamily="34" charset="0"/>
                <a:cs typeface="Arial" panose="020B0604020202020204" pitchFamily="34" charset="0"/>
              </a:rPr>
              <a:t>IRS Form 8379</a:t>
            </a:r>
          </a:p>
          <a:p>
            <a:pPr marL="0" indent="0">
              <a:buNone/>
            </a:pPr>
            <a:r>
              <a:rPr lang="en-US" sz="1400" b="1" dirty="0">
                <a:solidFill>
                  <a:schemeClr val="tx1"/>
                </a:solidFill>
                <a:latin typeface="Arial" panose="020B0604020202020204" pitchFamily="34" charset="0"/>
                <a:cs typeface="Arial" panose="020B0604020202020204" pitchFamily="34" charset="0"/>
              </a:rPr>
              <a:t>Injured Spouse Allocation</a:t>
            </a:r>
          </a:p>
          <a:p>
            <a:pPr marL="0" indent="0">
              <a:buNone/>
            </a:pPr>
            <a:r>
              <a:rPr lang="en-US" sz="1400" b="1" dirty="0">
                <a:solidFill>
                  <a:schemeClr val="tx1"/>
                </a:solidFill>
                <a:latin typeface="Arial" panose="020B0604020202020204" pitchFamily="34" charset="0"/>
                <a:cs typeface="Arial" panose="020B0604020202020204" pitchFamily="34" charset="0"/>
              </a:rPr>
              <a:t>(page 1 of 2)</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1924" y="365124"/>
            <a:ext cx="4988153" cy="6492875"/>
          </a:xfrm>
          <a:prstGeom prst="rect">
            <a:avLst/>
          </a:prstGeom>
        </p:spPr>
      </p:pic>
    </p:spTree>
    <p:extLst>
      <p:ext uri="{BB962C8B-B14F-4D97-AF65-F5344CB8AC3E}">
        <p14:creationId xmlns:p14="http://schemas.microsoft.com/office/powerpoint/2010/main" val="3611653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1614536" y="1011726"/>
            <a:ext cx="1584356" cy="1505138"/>
          </a:xfrm>
          <a:prstGeom prst="wedgeRoundRectCallout">
            <a:avLst>
              <a:gd name="adj1" fmla="val 73265"/>
              <a:gd name="adj2" fmla="val -48803"/>
              <a:gd name="adj3" fmla="val 1666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buNone/>
            </a:pPr>
            <a:r>
              <a:rPr lang="en-US" sz="1400" b="1" dirty="0">
                <a:solidFill>
                  <a:schemeClr val="tx1"/>
                </a:solidFill>
                <a:latin typeface="Arial" panose="020B0604020202020204" pitchFamily="34" charset="0"/>
                <a:cs typeface="Arial" panose="020B0604020202020204" pitchFamily="34" charset="0"/>
              </a:rPr>
              <a:t>IRS Form 8379</a:t>
            </a:r>
          </a:p>
          <a:p>
            <a:pPr marL="0" indent="0">
              <a:buNone/>
            </a:pPr>
            <a:r>
              <a:rPr lang="en-US" sz="1400" b="1" dirty="0">
                <a:solidFill>
                  <a:schemeClr val="tx1"/>
                </a:solidFill>
                <a:latin typeface="Arial" panose="020B0604020202020204" pitchFamily="34" charset="0"/>
                <a:cs typeface="Arial" panose="020B0604020202020204" pitchFamily="34" charset="0"/>
              </a:rPr>
              <a:t>Injured Spouse Allocation</a:t>
            </a:r>
          </a:p>
          <a:p>
            <a:pPr marL="0" indent="0">
              <a:buNone/>
            </a:pPr>
            <a:r>
              <a:rPr lang="en-US" sz="1400" b="1" dirty="0">
                <a:solidFill>
                  <a:schemeClr val="tx1"/>
                </a:solidFill>
                <a:latin typeface="Arial" panose="020B0604020202020204" pitchFamily="34" charset="0"/>
                <a:cs typeface="Arial" panose="020B0604020202020204" pitchFamily="34" charset="0"/>
              </a:rPr>
              <a:t>(page 2 of 2)</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0031" y="365125"/>
            <a:ext cx="4911938" cy="6492875"/>
          </a:xfrm>
          <a:prstGeom prst="rect">
            <a:avLst/>
          </a:prstGeom>
        </p:spPr>
      </p:pic>
    </p:spTree>
    <p:extLst>
      <p:ext uri="{BB962C8B-B14F-4D97-AF65-F5344CB8AC3E}">
        <p14:creationId xmlns:p14="http://schemas.microsoft.com/office/powerpoint/2010/main" val="1309205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8691" y="353086"/>
            <a:ext cx="11051309" cy="6038661"/>
          </a:xfrm>
        </p:spPr>
        <p:txBody>
          <a:bodyPr>
            <a:normAutofit lnSpcReduction="10000"/>
          </a:bodyPr>
          <a:lstStyle/>
          <a:p>
            <a:pPr marL="0" indent="0">
              <a:buNone/>
            </a:pPr>
            <a:r>
              <a:rPr lang="en-US" sz="4400" dirty="0">
                <a:solidFill>
                  <a:schemeClr val="bg1"/>
                </a:solidFill>
                <a:latin typeface="+mj-lt"/>
              </a:rPr>
              <a:t>Tax Court – Innocent Spouse Relief</a:t>
            </a:r>
            <a:endParaRPr lang="en-US" sz="4400" dirty="0">
              <a:solidFill>
                <a:schemeClr val="bg1"/>
              </a:solidFill>
              <a:latin typeface="+mj-lt"/>
              <a:cs typeface="Arial" panose="020B0604020202020204" pitchFamily="34" charset="0"/>
            </a:endParaRPr>
          </a:p>
          <a:p>
            <a:pPr marL="742950"/>
            <a:r>
              <a:rPr lang="en-US" sz="3200" dirty="0">
                <a:solidFill>
                  <a:schemeClr val="bg1"/>
                </a:solidFill>
                <a:latin typeface="+mj-lt"/>
                <a:cs typeface="Arial" panose="020B0604020202020204" pitchFamily="34" charset="0"/>
              </a:rPr>
              <a:t>Requesting spouse may file a tax court petition after Final Notice of Determination has been issued by the Appeals Division</a:t>
            </a:r>
          </a:p>
          <a:p>
            <a:pPr marL="400050" indent="0">
              <a:buNone/>
            </a:pPr>
            <a:endParaRPr lang="en-US" sz="1800" dirty="0">
              <a:solidFill>
                <a:schemeClr val="bg1"/>
              </a:solidFill>
              <a:latin typeface="+mj-lt"/>
              <a:cs typeface="Arial" panose="020B0604020202020204" pitchFamily="34" charset="0"/>
            </a:endParaRPr>
          </a:p>
          <a:p>
            <a:pPr marL="742950"/>
            <a:r>
              <a:rPr lang="en-US" sz="3200" dirty="0">
                <a:solidFill>
                  <a:schemeClr val="bg1"/>
                </a:solidFill>
                <a:latin typeface="+mj-lt"/>
                <a:cs typeface="Arial" panose="020B0604020202020204" pitchFamily="34" charset="0"/>
              </a:rPr>
              <a:t>Requesting spouse may also file a tax court petition if 6 months have passed since filing of initial request</a:t>
            </a:r>
          </a:p>
          <a:p>
            <a:pPr marL="400050" indent="0">
              <a:buNone/>
            </a:pPr>
            <a:endParaRPr lang="en-US" sz="1600" dirty="0">
              <a:solidFill>
                <a:schemeClr val="bg1"/>
              </a:solidFill>
              <a:latin typeface="+mj-lt"/>
              <a:cs typeface="Arial" panose="020B0604020202020204" pitchFamily="34" charset="0"/>
            </a:endParaRPr>
          </a:p>
          <a:p>
            <a:pPr marL="742950"/>
            <a:r>
              <a:rPr lang="en-US" sz="3200" dirty="0">
                <a:solidFill>
                  <a:schemeClr val="bg1"/>
                </a:solidFill>
                <a:latin typeface="+mj-lt"/>
                <a:cs typeface="Arial" panose="020B0604020202020204" pitchFamily="34" charset="0"/>
              </a:rPr>
              <a:t>Requesting spouse may also file a tax court petition in conjunction with a substantive deficiency determination (if requesting spouse “meaningfully participated” in the tax court case, using the innocent spouse defense may be prevented</a:t>
            </a:r>
          </a:p>
          <a:p>
            <a:pPr marL="742950"/>
            <a:endParaRPr lang="en-US" dirty="0">
              <a:solidFill>
                <a:schemeClr val="bg1"/>
              </a:solidFill>
              <a:latin typeface="Arial" panose="020B0604020202020204" pitchFamily="34" charset="0"/>
              <a:cs typeface="Arial" panose="020B0604020202020204" pitchFamily="34" charset="0"/>
            </a:endParaRPr>
          </a:p>
          <a:p>
            <a:pPr marL="742950"/>
            <a:endParaRPr lang="en-US" dirty="0">
              <a:solidFill>
                <a:schemeClr val="bg1"/>
              </a:solidFill>
              <a:latin typeface="Arial" panose="020B0604020202020204" pitchFamily="34" charset="0"/>
              <a:cs typeface="Arial" panose="020B0604020202020204" pitchFamily="34" charset="0"/>
            </a:endParaRP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228</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74910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6788" y="505486"/>
            <a:ext cx="10984972" cy="6038661"/>
          </a:xfrm>
        </p:spPr>
        <p:txBody>
          <a:bodyPr>
            <a:normAutofit/>
          </a:bodyPr>
          <a:lstStyle/>
          <a:p>
            <a:pPr marL="0" indent="0">
              <a:buNone/>
            </a:pPr>
            <a:r>
              <a:rPr lang="en-US" sz="4000" dirty="0">
                <a:solidFill>
                  <a:schemeClr val="bg1"/>
                </a:solidFill>
                <a:latin typeface="+mj-lt"/>
              </a:rPr>
              <a:t>Injured Spouse</a:t>
            </a:r>
            <a:endParaRPr lang="en-US" sz="4000" dirty="0">
              <a:solidFill>
                <a:srgbClr val="FF0000"/>
              </a:solidFill>
              <a:latin typeface="+mj-lt"/>
            </a:endParaRPr>
          </a:p>
          <a:p>
            <a:pPr marL="400050" indent="0">
              <a:buNone/>
            </a:pPr>
            <a:endParaRPr lang="en-US" sz="1200" dirty="0">
              <a:solidFill>
                <a:schemeClr val="bg1"/>
              </a:solidFill>
              <a:latin typeface="+mj-lt"/>
              <a:cs typeface="Arial" panose="020B0604020202020204" pitchFamily="34" charset="0"/>
            </a:endParaRPr>
          </a:p>
          <a:p>
            <a:pPr marL="400050" indent="0">
              <a:buNone/>
            </a:pPr>
            <a:r>
              <a:rPr lang="en-US" sz="3200" dirty="0">
                <a:solidFill>
                  <a:schemeClr val="bg1"/>
                </a:solidFill>
                <a:latin typeface="+mj-lt"/>
                <a:cs typeface="Arial" panose="020B0604020202020204" pitchFamily="34" charset="0"/>
              </a:rPr>
              <a:t>You are an injured spouse if:</a:t>
            </a:r>
          </a:p>
          <a:p>
            <a:pPr marL="742950"/>
            <a:r>
              <a:rPr lang="en-US" sz="3200" dirty="0">
                <a:solidFill>
                  <a:schemeClr val="bg1"/>
                </a:solidFill>
                <a:latin typeface="+mj-lt"/>
                <a:cs typeface="Arial" panose="020B0604020202020204" pitchFamily="34" charset="0"/>
              </a:rPr>
              <a:t>You file a joint return, and;</a:t>
            </a:r>
          </a:p>
          <a:p>
            <a:pPr marL="742950"/>
            <a:r>
              <a:rPr lang="en-US" sz="3200" dirty="0">
                <a:solidFill>
                  <a:schemeClr val="bg1"/>
                </a:solidFill>
                <a:latin typeface="+mj-lt"/>
                <a:cs typeface="Arial" panose="020B0604020202020204" pitchFamily="34" charset="0"/>
              </a:rPr>
              <a:t>All or part of your share of the refund was or will be applied against the separate past-due federal tax, state tax, child support or federal non-tax debt (such as a student loan) of your spouse with whom you filed the joint return</a:t>
            </a:r>
          </a:p>
          <a:p>
            <a:pPr marL="400050" indent="0">
              <a:buNone/>
            </a:pPr>
            <a:r>
              <a:rPr lang="en-US" sz="3200" dirty="0">
                <a:solidFill>
                  <a:schemeClr val="bg1"/>
                </a:solidFill>
                <a:latin typeface="+mj-lt"/>
                <a:cs typeface="Arial" panose="020B0604020202020204" pitchFamily="34" charset="0"/>
              </a:rPr>
              <a:t>If you are an injured spouse, you may be entitled to recoup your share of the refund</a:t>
            </a:r>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229</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601891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0.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881063" y="2772630"/>
            <a:ext cx="10429875" cy="827820"/>
          </a:xfrm>
        </p:spPr>
        <p:txBody>
          <a:bodyPr>
            <a:noAutofit/>
          </a:bodyPr>
          <a:lstStyle/>
          <a:p>
            <a:pPr marL="0" indent="0" algn="ctr">
              <a:buNone/>
            </a:pPr>
            <a:r>
              <a:rPr lang="en-US" sz="5400" dirty="0">
                <a:solidFill>
                  <a:schemeClr val="bg1"/>
                </a:solidFill>
                <a:latin typeface="+mj-lt"/>
              </a:rPr>
              <a:t>Taxes and Bankruptcy</a:t>
            </a:r>
            <a:endParaRPr lang="en-US" sz="4400" dirty="0">
              <a:solidFill>
                <a:schemeClr val="bg1"/>
              </a:solidFill>
              <a:latin typeface="+mj-lt"/>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230</a:t>
            </a:fld>
            <a:endParaRPr lang="en-US" dirty="0"/>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1386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31.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64678" y="884279"/>
            <a:ext cx="11496675" cy="5024470"/>
          </a:xfrm>
        </p:spPr>
        <p:txBody>
          <a:bodyPr>
            <a:normAutofit/>
          </a:bodyPr>
          <a:lstStyle/>
          <a:p>
            <a:pPr marL="0" indent="0">
              <a:buNone/>
            </a:pPr>
            <a:r>
              <a:rPr lang="en-US" sz="5700" dirty="0">
                <a:solidFill>
                  <a:schemeClr val="bg1"/>
                </a:solidFill>
                <a:latin typeface="+mj-lt"/>
              </a:rPr>
              <a:t>Taxes and Bankruptcy</a:t>
            </a:r>
          </a:p>
          <a:p>
            <a:pPr marL="0" indent="0">
              <a:buNone/>
            </a:pPr>
            <a:endParaRPr lang="en-US" sz="900" dirty="0">
              <a:solidFill>
                <a:schemeClr val="bg1"/>
              </a:solidFill>
              <a:latin typeface="+mj-lt"/>
            </a:endParaRPr>
          </a:p>
          <a:p>
            <a:pPr marL="800100"/>
            <a:r>
              <a:rPr lang="en-US" sz="3600" dirty="0">
                <a:solidFill>
                  <a:schemeClr val="bg1"/>
                </a:solidFill>
                <a:latin typeface="+mj-lt"/>
              </a:rPr>
              <a:t>Income taxes may be discharged in bankruptcy</a:t>
            </a:r>
          </a:p>
          <a:p>
            <a:pPr marL="800100"/>
            <a:r>
              <a:rPr lang="en-US" sz="3600" dirty="0">
                <a:solidFill>
                  <a:schemeClr val="bg1"/>
                </a:solidFill>
                <a:latin typeface="+mj-lt"/>
              </a:rPr>
              <a:t>Certain rules (“conditions”) must be met to discharge taxes in bankruptcy</a:t>
            </a:r>
          </a:p>
          <a:p>
            <a:pPr marL="800100"/>
            <a:r>
              <a:rPr lang="en-US" sz="3600" dirty="0">
                <a:solidFill>
                  <a:schemeClr val="bg1"/>
                </a:solidFill>
                <a:latin typeface="+mj-lt"/>
              </a:rPr>
              <a:t>Payroll Taxes may not be discharged in bankruptcy </a:t>
            </a:r>
          </a:p>
          <a:p>
            <a:pPr marL="0" indent="0" algn="ctr">
              <a:buNone/>
            </a:pPr>
            <a:endParaRPr lang="en-US" sz="5400" dirty="0"/>
          </a:p>
          <a:p>
            <a:pPr marL="0" indent="0" algn="ctr">
              <a:buNone/>
            </a:pPr>
            <a:endParaRPr lang="en-US" sz="5400" dirty="0"/>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231</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bg1"/>
                </a:solidFill>
              </a:rPr>
              <a:t>(800) 658-7590                                                                                                                                         www.taxresolutioninstitute.org</a:t>
            </a:r>
          </a:p>
        </p:txBody>
      </p:sp>
    </p:spTree>
    <p:extLst>
      <p:ext uri="{BB962C8B-B14F-4D97-AF65-F5344CB8AC3E}">
        <p14:creationId xmlns:p14="http://schemas.microsoft.com/office/powerpoint/2010/main" val="30439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2.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14325" y="334138"/>
            <a:ext cx="11410950" cy="5024470"/>
          </a:xfrm>
        </p:spPr>
        <p:txBody>
          <a:bodyPr>
            <a:normAutofit/>
          </a:bodyPr>
          <a:lstStyle/>
          <a:p>
            <a:pPr marL="0" indent="0">
              <a:buNone/>
            </a:pPr>
            <a:r>
              <a:rPr lang="en-US" sz="4400" dirty="0">
                <a:solidFill>
                  <a:schemeClr val="bg1"/>
                </a:solidFill>
                <a:latin typeface="+mj-lt"/>
              </a:rPr>
              <a:t>Bankruptcy Tax Dischargeability Rules:</a:t>
            </a:r>
            <a:endParaRPr lang="en-US" sz="4400" dirty="0">
              <a:solidFill>
                <a:srgbClr val="FF0000"/>
              </a:solidFill>
              <a:latin typeface="+mj-lt"/>
            </a:endParaRPr>
          </a:p>
          <a:p>
            <a:pPr marL="0" indent="0">
              <a:lnSpc>
                <a:spcPct val="120000"/>
              </a:lnSpc>
              <a:buNone/>
            </a:pPr>
            <a:endParaRPr lang="en-US" sz="2300" dirty="0">
              <a:solidFill>
                <a:schemeClr val="bg1"/>
              </a:solidFill>
              <a:latin typeface="+mj-lt"/>
            </a:endParaRPr>
          </a:p>
          <a:p>
            <a:pPr marL="400050"/>
            <a:r>
              <a:rPr lang="en-US" sz="3600" dirty="0">
                <a:solidFill>
                  <a:schemeClr val="bg1"/>
                </a:solidFill>
                <a:latin typeface="+mj-lt"/>
              </a:rPr>
              <a:t>Three-Year Rule</a:t>
            </a:r>
          </a:p>
          <a:p>
            <a:pPr marL="914400" lvl="1" indent="0">
              <a:buNone/>
            </a:pPr>
            <a:r>
              <a:rPr lang="en-US" dirty="0">
                <a:solidFill>
                  <a:schemeClr val="bg1"/>
                </a:solidFill>
                <a:latin typeface="+mj-lt"/>
              </a:rPr>
              <a:t>At least Three years from the due date of the tax return including extensions; or</a:t>
            </a:r>
          </a:p>
          <a:p>
            <a:pPr marL="400050" lvl="0"/>
            <a:r>
              <a:rPr lang="en-US" sz="3600" dirty="0">
                <a:solidFill>
                  <a:schemeClr val="bg1"/>
                </a:solidFill>
                <a:latin typeface="+mj-lt"/>
              </a:rPr>
              <a:t>Two-Year Rule</a:t>
            </a:r>
          </a:p>
          <a:p>
            <a:pPr marL="857250" lvl="1" indent="0">
              <a:buNone/>
            </a:pPr>
            <a:r>
              <a:rPr lang="en-US" dirty="0">
                <a:solidFill>
                  <a:schemeClr val="bg1"/>
                </a:solidFill>
                <a:latin typeface="+mj-lt"/>
              </a:rPr>
              <a:t>	At least Two years from the date the tax return was filed (we say assessed) for delinquent returns; and </a:t>
            </a:r>
          </a:p>
          <a:p>
            <a:pPr marL="400050" lvl="0"/>
            <a:r>
              <a:rPr lang="en-US" sz="3600" dirty="0">
                <a:solidFill>
                  <a:schemeClr val="bg1"/>
                </a:solidFill>
                <a:latin typeface="+mj-lt"/>
              </a:rPr>
              <a:t>240-Day Rule</a:t>
            </a:r>
          </a:p>
          <a:p>
            <a:pPr marL="857250" lvl="1" indent="0">
              <a:buNone/>
            </a:pPr>
            <a:r>
              <a:rPr lang="en-US" dirty="0">
                <a:solidFill>
                  <a:schemeClr val="bg1"/>
                </a:solidFill>
                <a:latin typeface="+mj-lt"/>
              </a:rPr>
              <a:t>	At least 240 days from the date of assessment of an audited or amended tax return</a:t>
            </a:r>
          </a:p>
          <a:p>
            <a:pPr marL="0" indent="0" algn="ctr">
              <a:buNone/>
            </a:pPr>
            <a:endParaRPr lang="en-US" sz="5400" dirty="0"/>
          </a:p>
          <a:p>
            <a:pPr marL="0" indent="0" algn="ctr">
              <a:buNone/>
            </a:pPr>
            <a:endParaRPr lang="en-US" sz="5400" dirty="0"/>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232</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bg1"/>
                </a:solidFill>
              </a:rPr>
              <a:t>(800) 658-7590                                                                                                                                         www.taxresolutioninstitute.org</a:t>
            </a:r>
          </a:p>
        </p:txBody>
      </p:sp>
    </p:spTree>
    <p:extLst>
      <p:ext uri="{BB962C8B-B14F-4D97-AF65-F5344CB8AC3E}">
        <p14:creationId xmlns:p14="http://schemas.microsoft.com/office/powerpoint/2010/main" val="1879314610"/>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93369" y="257938"/>
            <a:ext cx="10955655" cy="5024470"/>
          </a:xfrm>
        </p:spPr>
        <p:txBody>
          <a:bodyPr>
            <a:normAutofit/>
          </a:bodyPr>
          <a:lstStyle/>
          <a:p>
            <a:pPr marL="0" indent="0">
              <a:buNone/>
            </a:pPr>
            <a:r>
              <a:rPr lang="en-US" sz="4800" dirty="0">
                <a:solidFill>
                  <a:schemeClr val="bg1"/>
                </a:solidFill>
                <a:latin typeface="+mj-lt"/>
              </a:rPr>
              <a:t>Chapter 7 vs. Chapter 13</a:t>
            </a:r>
          </a:p>
          <a:p>
            <a:pPr marL="0" indent="0">
              <a:buNone/>
            </a:pPr>
            <a:endParaRPr lang="en-US" sz="3600" dirty="0">
              <a:solidFill>
                <a:schemeClr val="bg1"/>
              </a:solidFill>
              <a:latin typeface="+mj-lt"/>
            </a:endParaRPr>
          </a:p>
          <a:p>
            <a:pPr marL="0" indent="0">
              <a:buNone/>
            </a:pPr>
            <a:endParaRPr lang="en-US" sz="3600" dirty="0">
              <a:solidFill>
                <a:schemeClr val="bg1"/>
              </a:solidFill>
              <a:latin typeface="+mj-lt"/>
            </a:endParaRPr>
          </a:p>
          <a:p>
            <a:pPr lvl="1">
              <a:buFont typeface="Arial" panose="020B0604020202020204" pitchFamily="34" charset="0"/>
              <a:buChar char="•"/>
            </a:pPr>
            <a:r>
              <a:rPr lang="en-US" sz="3200" dirty="0">
                <a:solidFill>
                  <a:schemeClr val="bg1"/>
                </a:solidFill>
                <a:latin typeface="+mj-lt"/>
              </a:rPr>
              <a:t>Dischargeable taxes are eliminated in Chapter 7 filings</a:t>
            </a:r>
          </a:p>
          <a:p>
            <a:pPr lvl="1">
              <a:buFont typeface="Arial" panose="020B0604020202020204" pitchFamily="34" charset="0"/>
              <a:buChar char="•"/>
            </a:pPr>
            <a:r>
              <a:rPr lang="en-US" sz="3200" dirty="0">
                <a:solidFill>
                  <a:schemeClr val="bg1"/>
                </a:solidFill>
                <a:latin typeface="+mj-lt"/>
              </a:rPr>
              <a:t>Dischargeable taxes are treated as general, unsecured creditors in Chapter 13 filings</a:t>
            </a:r>
          </a:p>
          <a:p>
            <a:pPr lvl="1">
              <a:buFont typeface="Arial" panose="020B0604020202020204" pitchFamily="34" charset="0"/>
              <a:buChar char="•"/>
            </a:pPr>
            <a:r>
              <a:rPr lang="en-US" sz="3200" dirty="0">
                <a:solidFill>
                  <a:schemeClr val="bg1"/>
                </a:solidFill>
                <a:latin typeface="+mj-lt"/>
              </a:rPr>
              <a:t>Secured tax liens may not be discharged in Chapter 7 filings</a:t>
            </a:r>
          </a:p>
          <a:p>
            <a:pPr marL="0" indent="0" algn="ctr">
              <a:buNone/>
            </a:pPr>
            <a:endParaRPr lang="en-US" sz="5400" dirty="0"/>
          </a:p>
          <a:p>
            <a:pPr marL="0" indent="0" algn="ctr">
              <a:buNone/>
            </a:pPr>
            <a:endParaRPr lang="en-US" sz="5400" dirty="0"/>
          </a:p>
        </p:txBody>
      </p:sp>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233</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bg1"/>
                </a:solidFill>
              </a:rPr>
              <a:t>(800) 658-7590                                                                                                                                         www.taxresolutioninstitute.org</a:t>
            </a:r>
          </a:p>
        </p:txBody>
      </p:sp>
    </p:spTree>
    <p:extLst>
      <p:ext uri="{BB962C8B-B14F-4D97-AF65-F5344CB8AC3E}">
        <p14:creationId xmlns:p14="http://schemas.microsoft.com/office/powerpoint/2010/main" val="2690318308"/>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76225" y="476251"/>
            <a:ext cx="11715750" cy="6381749"/>
          </a:xfrm>
        </p:spPr>
        <p:txBody>
          <a:bodyPr>
            <a:normAutofit/>
          </a:bodyPr>
          <a:lstStyle/>
          <a:p>
            <a:pPr marL="0" indent="0">
              <a:buNone/>
            </a:pPr>
            <a:r>
              <a:rPr lang="en-US" sz="3600" dirty="0">
                <a:solidFill>
                  <a:schemeClr val="bg1"/>
                </a:solidFill>
                <a:latin typeface="+mj-lt"/>
              </a:rPr>
              <a:t>Tolling Events (Statutes of Limitation)</a:t>
            </a:r>
          </a:p>
          <a:p>
            <a:pPr marL="0" indent="0">
              <a:buNone/>
            </a:pPr>
            <a:endParaRPr lang="en-US" sz="900" dirty="0">
              <a:solidFill>
                <a:schemeClr val="bg1"/>
              </a:solidFill>
              <a:latin typeface="+mj-lt"/>
            </a:endParaRPr>
          </a:p>
          <a:p>
            <a:pPr marL="0" indent="0">
              <a:buNone/>
            </a:pPr>
            <a:r>
              <a:rPr lang="en-US" sz="3100" dirty="0">
                <a:solidFill>
                  <a:schemeClr val="bg1"/>
                </a:solidFill>
                <a:latin typeface="+mj-lt"/>
              </a:rPr>
              <a:t>Statute of Limitation for collection by the IRS tolls (is frozen and therefore extended) under the following circumstances: </a:t>
            </a:r>
          </a:p>
          <a:p>
            <a:pPr marL="0" indent="0">
              <a:buNone/>
            </a:pPr>
            <a:endParaRPr lang="en-US" sz="900" dirty="0">
              <a:solidFill>
                <a:schemeClr val="bg1"/>
              </a:solidFill>
              <a:latin typeface="+mj-lt"/>
            </a:endParaRPr>
          </a:p>
          <a:p>
            <a:pPr marL="800100" lvl="2" indent="-171450"/>
            <a:r>
              <a:rPr lang="en-US" sz="3100" dirty="0">
                <a:solidFill>
                  <a:schemeClr val="bg1"/>
                </a:solidFill>
                <a:latin typeface="+mj-lt"/>
              </a:rPr>
              <a:t>240 days; plus</a:t>
            </a:r>
          </a:p>
          <a:p>
            <a:pPr marL="800100" lvl="2" indent="-171450"/>
            <a:r>
              <a:rPr lang="en-US" sz="3100" dirty="0">
                <a:solidFill>
                  <a:schemeClr val="bg1"/>
                </a:solidFill>
                <a:latin typeface="+mj-lt"/>
              </a:rPr>
              <a:t>The number of days each offer in compromise for the applicable tax had been pending; plus</a:t>
            </a:r>
          </a:p>
          <a:p>
            <a:pPr marL="800100" lvl="2" indent="-171450"/>
            <a:r>
              <a:rPr lang="en-US" sz="3100" dirty="0">
                <a:solidFill>
                  <a:schemeClr val="bg1"/>
                </a:solidFill>
                <a:latin typeface="+mj-lt"/>
              </a:rPr>
              <a:t>30 days for each applicable offer in compromise; plus</a:t>
            </a:r>
          </a:p>
          <a:p>
            <a:pPr marL="800100" lvl="2" indent="-171450"/>
            <a:r>
              <a:rPr lang="en-US" sz="3100" dirty="0">
                <a:solidFill>
                  <a:schemeClr val="bg1"/>
                </a:solidFill>
                <a:latin typeface="+mj-lt"/>
              </a:rPr>
              <a:t>The number of days each prior bankruptcy proceeding had been pending after the related tax return due date with valid extensions; plus</a:t>
            </a:r>
          </a:p>
          <a:p>
            <a:pPr marL="800100" lvl="2" indent="-171450"/>
            <a:r>
              <a:rPr lang="en-US" sz="3100" dirty="0">
                <a:solidFill>
                  <a:schemeClr val="bg1"/>
                </a:solidFill>
                <a:latin typeface="+mj-lt"/>
              </a:rPr>
              <a:t>Six months for each applicable bankruptcy proceeding</a:t>
            </a:r>
          </a:p>
          <a:p>
            <a:pPr marL="800100" lvl="2" indent="-171450"/>
            <a:r>
              <a:rPr lang="en-US" sz="3100" dirty="0">
                <a:solidFill>
                  <a:schemeClr val="bg1"/>
                </a:solidFill>
                <a:latin typeface="+mj-lt"/>
              </a:rPr>
              <a:t>The period of time taxpayer spends living outside the country</a:t>
            </a:r>
            <a:endParaRPr lang="en-US" sz="5400" dirty="0"/>
          </a:p>
          <a:p>
            <a:pPr marL="0" indent="0" algn="ctr">
              <a:buNone/>
            </a:pPr>
            <a:endParaRPr lang="en-US" sz="5400" dirty="0"/>
          </a:p>
        </p:txBody>
      </p:sp>
    </p:spTree>
    <p:extLst>
      <p:ext uri="{BB962C8B-B14F-4D97-AF65-F5344CB8AC3E}">
        <p14:creationId xmlns:p14="http://schemas.microsoft.com/office/powerpoint/2010/main" val="3335827818"/>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721261" y="2738778"/>
            <a:ext cx="10749478" cy="3009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2">
              <a:spcBef>
                <a:spcPct val="0"/>
              </a:spcBef>
              <a:defRPr/>
            </a:pPr>
            <a:r>
              <a:rPr lang="en-US" sz="5000" kern="0" dirty="0">
                <a:solidFill>
                  <a:srgbClr val="FFFF00"/>
                </a:solidFill>
              </a:rPr>
              <a:t>Prepare a tax dischargeability analysis</a:t>
            </a:r>
          </a:p>
          <a:p>
            <a:pPr marL="0" lvl="2">
              <a:spcBef>
                <a:spcPct val="0"/>
              </a:spcBef>
              <a:defRPr/>
            </a:pPr>
            <a:endParaRPr lang="en-US" sz="3000" kern="0" dirty="0">
              <a:solidFill>
                <a:schemeClr val="bg1"/>
              </a:solidFill>
            </a:endParaRPr>
          </a:p>
          <a:p>
            <a:pPr marL="0" lvl="2" algn="ctr">
              <a:spcBef>
                <a:spcPct val="0"/>
              </a:spcBef>
              <a:defRPr/>
            </a:pPr>
            <a:r>
              <a:rPr lang="en-US" sz="3000" kern="0" dirty="0">
                <a:solidFill>
                  <a:schemeClr val="bg1"/>
                </a:solidFill>
              </a:rPr>
              <a:t>Earn $1,500 – 4,000</a:t>
            </a:r>
          </a:p>
          <a:p>
            <a:pPr marL="914400" marR="0" lvl="4" indent="0" defTabSz="914400" eaLnBrk="1" fontAlgn="auto" latinLnBrk="0" hangingPunct="1">
              <a:lnSpc>
                <a:spcPct val="100000"/>
              </a:lnSpc>
              <a:spcBef>
                <a:spcPct val="0"/>
              </a:spcBef>
              <a:spcAft>
                <a:spcPts val="0"/>
              </a:spcAft>
              <a:buClrTx/>
              <a:buSzTx/>
              <a:buFontTx/>
              <a:buNone/>
              <a:tabLst/>
              <a:defRPr/>
            </a:pPr>
            <a:endParaRPr kumimoji="0" lang="en-US" sz="2400" b="0" i="0" u="none" strike="noStrike" kern="0" cap="none" spc="0" normalizeH="0" baseline="0" noProof="0" dirty="0">
              <a:ln>
                <a:noFill/>
              </a:ln>
              <a:solidFill>
                <a:schemeClr val="bg1"/>
              </a:solidFill>
              <a:effectLst/>
              <a:uLnTx/>
              <a:uFillTx/>
            </a:endParaRPr>
          </a:p>
        </p:txBody>
      </p:sp>
      <p:sp>
        <p:nvSpPr>
          <p:cNvPr id="10" name="Title 1"/>
          <p:cNvSpPr txBox="1">
            <a:spLocks/>
          </p:cNvSpPr>
          <p:nvPr/>
        </p:nvSpPr>
        <p:spPr>
          <a:xfrm>
            <a:off x="175491" y="758409"/>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dirty="0">
                <a:ln>
                  <a:noFill/>
                </a:ln>
                <a:solidFill>
                  <a:schemeClr val="bg1"/>
                </a:solidFill>
                <a:effectLst/>
                <a:uLnTx/>
                <a:uFillTx/>
              </a:rPr>
              <a:t>Low Hanging Fruit</a:t>
            </a:r>
            <a:r>
              <a:rPr lang="en-US" sz="8000" dirty="0">
                <a:solidFill>
                  <a:schemeClr val="bg1"/>
                </a:solidFill>
              </a:rPr>
              <a:t> #4</a:t>
            </a:r>
            <a:endParaRPr kumimoji="0" lang="en-US" sz="8000" b="0" i="0" u="none" strike="noStrike" kern="1200" cap="none" spc="0" normalizeH="0" baseline="0" noProof="0" dirty="0">
              <a:ln>
                <a:noFill/>
              </a:ln>
              <a:solidFill>
                <a:schemeClr val="bg1"/>
              </a:solidFill>
              <a:effectLst/>
              <a:uLnTx/>
              <a:uFillTx/>
            </a:endParaRPr>
          </a:p>
        </p:txBody>
      </p:sp>
      <p:sp>
        <p:nvSpPr>
          <p:cNvPr id="11" name="Footer Placeholder 10"/>
          <p:cNvSpPr>
            <a:spLocks noGrp="1"/>
          </p:cNvSpPr>
          <p:nvPr>
            <p:ph type="ftr" sz="quarter" idx="11"/>
          </p:nvPr>
        </p:nvSpPr>
        <p:spPr>
          <a:xfrm>
            <a:off x="311086" y="6422420"/>
            <a:ext cx="11111060" cy="365125"/>
          </a:xfrm>
        </p:spPr>
        <p:txBody>
          <a:bodyPr/>
          <a:lstStyle/>
          <a:p>
            <a:r>
              <a:rPr lang="en-US" dirty="0"/>
              <a:t>www.taxresolutioninstitute.org                                                    info@taxresolutioninstitute.org                                                                                       (877) 829-8370</a:t>
            </a:r>
          </a:p>
        </p:txBody>
      </p:sp>
      <p:sp>
        <p:nvSpPr>
          <p:cNvPr id="12" name="Slide Number Placeholder 11"/>
          <p:cNvSpPr>
            <a:spLocks noGrp="1"/>
          </p:cNvSpPr>
          <p:nvPr>
            <p:ph type="sldNum" sz="quarter" idx="12"/>
          </p:nvPr>
        </p:nvSpPr>
        <p:spPr/>
        <p:txBody>
          <a:bodyPr/>
          <a:lstStyle/>
          <a:p>
            <a:fld id="{68C81B1B-BC7F-4EBD-9AC2-2B2BF5AF0E84}" type="slidenum">
              <a:rPr lang="en-US" smtClean="0"/>
              <a:pPr/>
              <a:t>235</a:t>
            </a:fld>
            <a:endParaRPr lang="en-US" dirty="0"/>
          </a:p>
        </p:txBody>
      </p:sp>
    </p:spTree>
    <p:extLst>
      <p:ext uri="{BB962C8B-B14F-4D97-AF65-F5344CB8AC3E}">
        <p14:creationId xmlns:p14="http://schemas.microsoft.com/office/powerpoint/2010/main" val="2316053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6.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471340" y="1764003"/>
            <a:ext cx="10952155" cy="4625382"/>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n-US" dirty="0">
                <a:solidFill>
                  <a:schemeClr val="bg1"/>
                </a:solidFill>
                <a:latin typeface="+mn-lt"/>
              </a:rPr>
              <a:t>What is a </a:t>
            </a:r>
            <a:r>
              <a:rPr lang="en-US" kern="0" dirty="0">
                <a:solidFill>
                  <a:schemeClr val="bg1"/>
                </a:solidFill>
              </a:rPr>
              <a:t>Tax Dischargeability Analysis (TDA)</a:t>
            </a:r>
            <a:r>
              <a:rPr lang="en-US" dirty="0">
                <a:solidFill>
                  <a:schemeClr val="bg1"/>
                </a:solidFill>
                <a:latin typeface="+mn-lt"/>
              </a:rPr>
              <a:t>?</a:t>
            </a:r>
            <a:endParaRPr kumimoji="0" lang="en-US" b="0" i="0" u="none" strike="noStrike" kern="1200" cap="none" spc="0" normalizeH="0" baseline="0" noProof="0" dirty="0">
              <a:ln>
                <a:noFill/>
              </a:ln>
              <a:solidFill>
                <a:schemeClr val="bg1"/>
              </a:solidFill>
              <a:effectLst/>
              <a:uLnTx/>
              <a:uFillTx/>
              <a:latin typeface="+mn-lt"/>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2000" b="0" i="0" u="none" strike="noStrike" kern="1200" cap="none" spc="0" normalizeH="0" baseline="0" noProof="0" dirty="0">
              <a:ln>
                <a:noFill/>
              </a:ln>
              <a:solidFill>
                <a:schemeClr val="bg1"/>
              </a:solidFill>
              <a:effectLst/>
              <a:uLnTx/>
              <a:uFillTx/>
              <a:latin typeface="+mn-lt"/>
            </a:endParaRPr>
          </a:p>
          <a:p>
            <a:pPr marL="1198563" marR="0" lvl="0" indent="-6858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solidFill>
                  <a:schemeClr val="bg1"/>
                </a:solidFill>
                <a:latin typeface="+mn-lt"/>
              </a:rPr>
              <a:t>This is an analysis used to determine if and when income taxes may be dischargeable in bankruptcy based upon conditions including the 3-year rule, the 2-rule, the 240-day rule and tolling events.</a:t>
            </a:r>
          </a:p>
        </p:txBody>
      </p:sp>
      <p:sp>
        <p:nvSpPr>
          <p:cNvPr id="10" name="Title 1"/>
          <p:cNvSpPr txBox="1">
            <a:spLocks/>
          </p:cNvSpPr>
          <p:nvPr/>
        </p:nvSpPr>
        <p:spPr>
          <a:xfrm>
            <a:off x="175491" y="470884"/>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2" algn="ctr">
              <a:spcBef>
                <a:spcPct val="0"/>
              </a:spcBef>
              <a:defRPr/>
            </a:pPr>
            <a:r>
              <a:rPr lang="en-US" sz="5000" kern="0" dirty="0">
                <a:solidFill>
                  <a:srgbClr val="FFFF00"/>
                </a:solidFill>
              </a:rPr>
              <a:t>Tax Dischargeability Analysis</a:t>
            </a:r>
          </a:p>
        </p:txBody>
      </p:sp>
      <p:sp>
        <p:nvSpPr>
          <p:cNvPr id="13" name="Footer Placeholder 12"/>
          <p:cNvSpPr>
            <a:spLocks noGrp="1"/>
          </p:cNvSpPr>
          <p:nvPr>
            <p:ph type="ftr" sz="quarter" idx="11"/>
          </p:nvPr>
        </p:nvSpPr>
        <p:spPr>
          <a:xfrm>
            <a:off x="471340" y="6422420"/>
            <a:ext cx="10950805" cy="365125"/>
          </a:xfrm>
        </p:spPr>
        <p:txBody>
          <a:bodyPr/>
          <a:lstStyle/>
          <a:p>
            <a:r>
              <a:rPr lang="en-US" dirty="0"/>
              <a:t>www.taxresolutioninstitute.org                                                    info@taxresolutioninstitute.org                                                                                       (877) 829-8370</a:t>
            </a:r>
          </a:p>
        </p:txBody>
      </p:sp>
      <p:sp>
        <p:nvSpPr>
          <p:cNvPr id="14" name="Slide Number Placeholder 13"/>
          <p:cNvSpPr>
            <a:spLocks noGrp="1"/>
          </p:cNvSpPr>
          <p:nvPr>
            <p:ph type="sldNum" sz="quarter" idx="12"/>
          </p:nvPr>
        </p:nvSpPr>
        <p:spPr/>
        <p:txBody>
          <a:bodyPr/>
          <a:lstStyle/>
          <a:p>
            <a:fld id="{68C81B1B-BC7F-4EBD-9AC2-2B2BF5AF0E84}" type="slidenum">
              <a:rPr lang="en-US" smtClean="0"/>
              <a:pPr/>
              <a:t>236</a:t>
            </a:fld>
            <a:endParaRPr lang="en-US" dirty="0"/>
          </a:p>
        </p:txBody>
      </p:sp>
    </p:spTree>
    <p:extLst>
      <p:ext uri="{BB962C8B-B14F-4D97-AF65-F5344CB8AC3E}">
        <p14:creationId xmlns:p14="http://schemas.microsoft.com/office/powerpoint/2010/main" val="510504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7.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744718" y="1482016"/>
            <a:ext cx="10897384" cy="462538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bg1"/>
                </a:solidFill>
                <a:effectLst/>
                <a:uLnTx/>
                <a:uFillTx/>
                <a:latin typeface="+mn-lt"/>
              </a:rPr>
              <a:t>Things to consider…</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900" b="0" i="0" u="none" strike="noStrike" kern="1200" cap="none" spc="0" normalizeH="0" baseline="0" noProof="0" dirty="0">
              <a:ln>
                <a:noFill/>
              </a:ln>
              <a:solidFill>
                <a:schemeClr val="bg1"/>
              </a:solidFill>
              <a:effectLst/>
              <a:uLnTx/>
              <a:uFillTx/>
              <a:latin typeface="+mn-lt"/>
            </a:endParaRPr>
          </a:p>
          <a:p>
            <a:pPr marL="801688" marR="0" lvl="0" indent="-401638"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sz="3600" dirty="0">
                <a:solidFill>
                  <a:schemeClr val="bg1"/>
                </a:solidFill>
                <a:latin typeface="+mn-lt"/>
              </a:rPr>
              <a:t>Were the tax returns filed timely?</a:t>
            </a:r>
          </a:p>
          <a:p>
            <a:pPr marL="801688" lvl="0" indent="-401638" algn="l">
              <a:buFont typeface="Arial" panose="020B0604020202020204" pitchFamily="34" charset="0"/>
              <a:buChar char="•"/>
              <a:defRPr/>
            </a:pPr>
            <a:r>
              <a:rPr lang="en-US" sz="3600" dirty="0">
                <a:solidFill>
                  <a:schemeClr val="bg1"/>
                </a:solidFill>
              </a:rPr>
              <a:t>Did the IRS prepare substitutes for returns (SFR’s)?</a:t>
            </a:r>
          </a:p>
          <a:p>
            <a:pPr marL="801688" lvl="0" indent="-401638" algn="l">
              <a:buFont typeface="Arial" panose="020B0604020202020204" pitchFamily="34" charset="0"/>
              <a:buChar char="•"/>
              <a:defRPr/>
            </a:pPr>
            <a:r>
              <a:rPr lang="en-US" sz="3600" dirty="0">
                <a:solidFill>
                  <a:schemeClr val="bg1"/>
                </a:solidFill>
              </a:rPr>
              <a:t>How much time has passed since the return/s were filed?</a:t>
            </a:r>
          </a:p>
          <a:p>
            <a:pPr marL="801688" lvl="0" indent="-401638" algn="l">
              <a:buFont typeface="Arial" panose="020B0604020202020204" pitchFamily="34" charset="0"/>
              <a:buChar char="•"/>
              <a:defRPr/>
            </a:pPr>
            <a:r>
              <a:rPr lang="en-US" sz="3600" dirty="0">
                <a:solidFill>
                  <a:schemeClr val="bg1"/>
                </a:solidFill>
              </a:rPr>
              <a:t>Were the tax return/s amended?</a:t>
            </a:r>
          </a:p>
          <a:p>
            <a:pPr marL="801688" lvl="0" indent="-401638" algn="l">
              <a:buFont typeface="Arial" panose="020B0604020202020204" pitchFamily="34" charset="0"/>
              <a:buChar char="•"/>
              <a:defRPr/>
            </a:pPr>
            <a:r>
              <a:rPr lang="en-US" sz="3600" dirty="0">
                <a:solidFill>
                  <a:schemeClr val="bg1"/>
                </a:solidFill>
              </a:rPr>
              <a:t>Was there a previous installment agreement?</a:t>
            </a:r>
          </a:p>
          <a:p>
            <a:pPr marL="801688" lvl="0" indent="-401638" algn="l">
              <a:buFont typeface="Arial" panose="020B0604020202020204" pitchFamily="34" charset="0"/>
              <a:buChar char="•"/>
              <a:defRPr/>
            </a:pPr>
            <a:r>
              <a:rPr lang="en-US" sz="3600" dirty="0">
                <a:solidFill>
                  <a:schemeClr val="bg1"/>
                </a:solidFill>
              </a:rPr>
              <a:t>Was a CAP, CDP or other type of appeal filed?</a:t>
            </a:r>
          </a:p>
        </p:txBody>
      </p:sp>
      <p:sp>
        <p:nvSpPr>
          <p:cNvPr id="10" name="Title 1"/>
          <p:cNvSpPr txBox="1">
            <a:spLocks/>
          </p:cNvSpPr>
          <p:nvPr/>
        </p:nvSpPr>
        <p:spPr>
          <a:xfrm>
            <a:off x="175491" y="470884"/>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2" algn="ctr">
              <a:spcBef>
                <a:spcPct val="0"/>
              </a:spcBef>
              <a:defRPr/>
            </a:pPr>
            <a:r>
              <a:rPr lang="en-US" sz="5000" kern="0" dirty="0">
                <a:solidFill>
                  <a:srgbClr val="FFFF00"/>
                </a:solidFill>
              </a:rPr>
              <a:t>Tax Dischargeability Analysis</a:t>
            </a:r>
          </a:p>
        </p:txBody>
      </p:sp>
      <p:sp>
        <p:nvSpPr>
          <p:cNvPr id="13" name="Footer Placeholder 12"/>
          <p:cNvSpPr>
            <a:spLocks noGrp="1"/>
          </p:cNvSpPr>
          <p:nvPr>
            <p:ph type="ftr" sz="quarter" idx="11"/>
          </p:nvPr>
        </p:nvSpPr>
        <p:spPr>
          <a:xfrm>
            <a:off x="471340" y="6422420"/>
            <a:ext cx="10950805" cy="365125"/>
          </a:xfrm>
        </p:spPr>
        <p:txBody>
          <a:bodyPr/>
          <a:lstStyle/>
          <a:p>
            <a:r>
              <a:rPr lang="en-US" dirty="0"/>
              <a:t>www.taxresolutioninstitute.org                                                    info@taxresolutioninstitute.org                                                                                       (877) 829-8370</a:t>
            </a:r>
          </a:p>
        </p:txBody>
      </p:sp>
      <p:sp>
        <p:nvSpPr>
          <p:cNvPr id="14" name="Slide Number Placeholder 13"/>
          <p:cNvSpPr>
            <a:spLocks noGrp="1"/>
          </p:cNvSpPr>
          <p:nvPr>
            <p:ph type="sldNum" sz="quarter" idx="12"/>
          </p:nvPr>
        </p:nvSpPr>
        <p:spPr/>
        <p:txBody>
          <a:bodyPr/>
          <a:lstStyle/>
          <a:p>
            <a:fld id="{68C81B1B-BC7F-4EBD-9AC2-2B2BF5AF0E84}" type="slidenum">
              <a:rPr lang="en-US" smtClean="0"/>
              <a:pPr/>
              <a:t>237</a:t>
            </a:fld>
            <a:endParaRPr lang="en-US" dirty="0"/>
          </a:p>
        </p:txBody>
      </p:sp>
    </p:spTree>
    <p:extLst>
      <p:ext uri="{BB962C8B-B14F-4D97-AF65-F5344CB8AC3E}">
        <p14:creationId xmlns:p14="http://schemas.microsoft.com/office/powerpoint/2010/main" val="1130477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669303" y="1482016"/>
            <a:ext cx="10953504" cy="462538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4100" dirty="0">
                <a:solidFill>
                  <a:schemeClr val="bg1"/>
                </a:solidFill>
                <a:latin typeface="+mn-lt"/>
              </a:rPr>
              <a:t>More things </a:t>
            </a:r>
            <a:r>
              <a:rPr kumimoji="0" lang="en-US" sz="4100" b="0" i="0" u="none" strike="noStrike" kern="1200" cap="none" spc="0" normalizeH="0" baseline="0" noProof="0" dirty="0">
                <a:ln>
                  <a:noFill/>
                </a:ln>
                <a:solidFill>
                  <a:schemeClr val="bg1"/>
                </a:solidFill>
                <a:effectLst/>
                <a:uLnTx/>
                <a:uFillTx/>
                <a:latin typeface="+mn-lt"/>
              </a:rPr>
              <a:t>to consider…</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050" b="0" i="0" u="none" strike="noStrike" kern="1200" cap="none" spc="0" normalizeH="0" baseline="0" noProof="0" dirty="0">
              <a:ln>
                <a:noFill/>
              </a:ln>
              <a:solidFill>
                <a:schemeClr val="bg1"/>
              </a:solidFill>
              <a:effectLst/>
              <a:uLnTx/>
              <a:uFillTx/>
              <a:latin typeface="+mn-lt"/>
            </a:endParaRPr>
          </a:p>
          <a:p>
            <a:pPr marL="1198563" marR="0" lvl="0" indent="-6858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sz="4100" dirty="0">
                <a:solidFill>
                  <a:schemeClr val="bg1"/>
                </a:solidFill>
                <a:latin typeface="+mn-lt"/>
              </a:rPr>
              <a:t>Was an offer in compromise submitted?</a:t>
            </a:r>
          </a:p>
          <a:p>
            <a:pPr marL="1198563" lvl="0" indent="-685800" algn="l">
              <a:buFont typeface="Arial" panose="020B0604020202020204" pitchFamily="34" charset="0"/>
              <a:buChar char="•"/>
              <a:defRPr/>
            </a:pPr>
            <a:r>
              <a:rPr lang="en-US" sz="4100" dirty="0">
                <a:solidFill>
                  <a:schemeClr val="bg1"/>
                </a:solidFill>
              </a:rPr>
              <a:t>Was the taxpayer out of the country for an extended period of time?</a:t>
            </a:r>
          </a:p>
          <a:p>
            <a:pPr marL="1198563" lvl="0" indent="-685800" algn="l">
              <a:buFont typeface="Arial" panose="020B0604020202020204" pitchFamily="34" charset="0"/>
              <a:buChar char="•"/>
              <a:defRPr/>
            </a:pPr>
            <a:r>
              <a:rPr lang="en-US" sz="4100" dirty="0">
                <a:solidFill>
                  <a:schemeClr val="bg1"/>
                </a:solidFill>
              </a:rPr>
              <a:t>Did the taxpayer file a previous bankruptcy?</a:t>
            </a:r>
          </a:p>
          <a:p>
            <a:pPr marL="1198563" lvl="0" indent="-685800" algn="l">
              <a:buFont typeface="Arial" panose="020B0604020202020204" pitchFamily="34" charset="0"/>
              <a:buChar char="•"/>
              <a:defRPr/>
            </a:pPr>
            <a:r>
              <a:rPr lang="en-US" sz="4100" dirty="0">
                <a:solidFill>
                  <a:schemeClr val="bg1"/>
                </a:solidFill>
              </a:rPr>
              <a:t>Were the tax return/s amended?</a:t>
            </a:r>
          </a:p>
        </p:txBody>
      </p:sp>
      <p:sp>
        <p:nvSpPr>
          <p:cNvPr id="10" name="Title 1"/>
          <p:cNvSpPr txBox="1">
            <a:spLocks/>
          </p:cNvSpPr>
          <p:nvPr/>
        </p:nvSpPr>
        <p:spPr>
          <a:xfrm>
            <a:off x="175491" y="470884"/>
            <a:ext cx="11841018" cy="1372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2" algn="ctr">
              <a:spcBef>
                <a:spcPct val="0"/>
              </a:spcBef>
              <a:defRPr/>
            </a:pPr>
            <a:r>
              <a:rPr lang="en-US" sz="5000" kern="0" dirty="0">
                <a:solidFill>
                  <a:srgbClr val="FFFF00"/>
                </a:solidFill>
              </a:rPr>
              <a:t>Tax Dischargeability Analysis</a:t>
            </a:r>
          </a:p>
        </p:txBody>
      </p:sp>
      <p:sp>
        <p:nvSpPr>
          <p:cNvPr id="13" name="Footer Placeholder 12"/>
          <p:cNvSpPr>
            <a:spLocks noGrp="1"/>
          </p:cNvSpPr>
          <p:nvPr>
            <p:ph type="ftr" sz="quarter" idx="11"/>
          </p:nvPr>
        </p:nvSpPr>
        <p:spPr>
          <a:xfrm>
            <a:off x="471340" y="6422420"/>
            <a:ext cx="10950805" cy="365125"/>
          </a:xfrm>
        </p:spPr>
        <p:txBody>
          <a:bodyPr/>
          <a:lstStyle/>
          <a:p>
            <a:r>
              <a:rPr lang="en-US" dirty="0"/>
              <a:t>www.taxresolutioninstitute.org                                                    info@taxresolutioninstitute.org                                                                                       (877) 829-8370</a:t>
            </a:r>
          </a:p>
        </p:txBody>
      </p:sp>
      <p:sp>
        <p:nvSpPr>
          <p:cNvPr id="14" name="Slide Number Placeholder 13"/>
          <p:cNvSpPr>
            <a:spLocks noGrp="1"/>
          </p:cNvSpPr>
          <p:nvPr>
            <p:ph type="sldNum" sz="quarter" idx="12"/>
          </p:nvPr>
        </p:nvSpPr>
        <p:spPr/>
        <p:txBody>
          <a:bodyPr/>
          <a:lstStyle/>
          <a:p>
            <a:fld id="{68C81B1B-BC7F-4EBD-9AC2-2B2BF5AF0E84}" type="slidenum">
              <a:rPr lang="en-US" smtClean="0"/>
              <a:pPr/>
              <a:t>238</a:t>
            </a:fld>
            <a:endParaRPr lang="en-US" dirty="0"/>
          </a:p>
        </p:txBody>
      </p:sp>
    </p:spTree>
    <p:extLst>
      <p:ext uri="{BB962C8B-B14F-4D97-AF65-F5344CB8AC3E}">
        <p14:creationId xmlns:p14="http://schemas.microsoft.com/office/powerpoint/2010/main" val="397349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9.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5"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239</a:t>
            </a:fld>
            <a:endParaRPr lang="en-US" sz="3600" dirty="0"/>
          </a:p>
        </p:txBody>
      </p:sp>
      <p:sp>
        <p:nvSpPr>
          <p:cNvPr id="6" name="TextBox 5"/>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
        <p:nvSpPr>
          <p:cNvPr id="4" name="Content Placeholder 3">
            <a:extLst>
              <a:ext uri="{FF2B5EF4-FFF2-40B4-BE49-F238E27FC236}">
                <a16:creationId xmlns:a16="http://schemas.microsoft.com/office/drawing/2014/main" id="{76A8373F-7815-4DD4-9495-ED915D232FF5}"/>
              </a:ext>
            </a:extLst>
          </p:cNvPr>
          <p:cNvSpPr>
            <a:spLocks noGrp="1"/>
          </p:cNvSpPr>
          <p:nvPr>
            <p:ph idx="1"/>
          </p:nvPr>
        </p:nvSpPr>
        <p:spPr>
          <a:xfrm>
            <a:off x="309823" y="462315"/>
            <a:ext cx="6004727" cy="1239122"/>
          </a:xfrm>
          <a:noFill/>
        </p:spPr>
        <p:txBody>
          <a:bodyPr>
            <a:normAutofit/>
          </a:bodyPr>
          <a:lstStyle/>
          <a:p>
            <a:pPr marL="0" indent="0">
              <a:buNone/>
            </a:pPr>
            <a:r>
              <a:rPr lang="en-US" sz="6000" dirty="0">
                <a:solidFill>
                  <a:schemeClr val="bg1"/>
                </a:solidFill>
                <a:latin typeface="+mj-lt"/>
              </a:rPr>
              <a:t>Story Time</a:t>
            </a:r>
          </a:p>
        </p:txBody>
      </p:sp>
      <p:sp>
        <p:nvSpPr>
          <p:cNvPr id="8" name="Speech Bubble: Oval 7">
            <a:extLst>
              <a:ext uri="{FF2B5EF4-FFF2-40B4-BE49-F238E27FC236}">
                <a16:creationId xmlns:a16="http://schemas.microsoft.com/office/drawing/2014/main" id="{21971755-BFF1-48D3-ACCA-EF576E610B29}"/>
              </a:ext>
            </a:extLst>
          </p:cNvPr>
          <p:cNvSpPr/>
          <p:nvPr/>
        </p:nvSpPr>
        <p:spPr>
          <a:xfrm>
            <a:off x="5243065" y="343486"/>
            <a:ext cx="3737987" cy="1527349"/>
          </a:xfrm>
          <a:prstGeom prst="wedgeEllipseCallout">
            <a:avLst>
              <a:gd name="adj1" fmla="val 80223"/>
              <a:gd name="adj2" fmla="val 6280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 “Slam Dunk” isn’t always the best choice…</a:t>
            </a:r>
          </a:p>
        </p:txBody>
      </p:sp>
      <p:sp>
        <p:nvSpPr>
          <p:cNvPr id="2" name="Rectangle 1">
            <a:extLst>
              <a:ext uri="{FF2B5EF4-FFF2-40B4-BE49-F238E27FC236}">
                <a16:creationId xmlns:a16="http://schemas.microsoft.com/office/drawing/2014/main" id="{0301EACF-3F4E-4320-9397-505FC819509A}"/>
              </a:ext>
            </a:extLst>
          </p:cNvPr>
          <p:cNvSpPr/>
          <p:nvPr/>
        </p:nvSpPr>
        <p:spPr>
          <a:xfrm>
            <a:off x="552846" y="2129037"/>
            <a:ext cx="11523407" cy="3860159"/>
          </a:xfrm>
          <a:prstGeom prst="rect">
            <a:avLst/>
          </a:prstGeom>
        </p:spPr>
        <p:txBody>
          <a:bodyPr wrap="square">
            <a:spAutoFit/>
          </a:bodyPr>
          <a:lstStyle/>
          <a:p>
            <a:pPr>
              <a:lnSpc>
                <a:spcPct val="107000"/>
              </a:lnSpc>
              <a:spcAft>
                <a:spcPts val="800"/>
              </a:spcAft>
            </a:pPr>
            <a:r>
              <a:rPr lang="en-US"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“Al” – Owed $4 Million to IRS, $400K to State, 70 years old</a:t>
            </a:r>
            <a:endParaRPr lang="en-US" sz="4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So what happened?   Settled for… </a:t>
            </a:r>
            <a:endParaRPr lang="en-US" sz="4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1317625" marR="0" lvl="0" indent="-344488">
              <a:lnSpc>
                <a:spcPct val="107000"/>
              </a:lnSpc>
              <a:spcBef>
                <a:spcPts val="0"/>
              </a:spcBef>
              <a:spcAft>
                <a:spcPts val="0"/>
              </a:spcAft>
              <a:buFont typeface="Arial" panose="020B0604020202020204" pitchFamily="34" charset="0"/>
              <a:buChar char="•"/>
              <a:tabLst>
                <a:tab pos="914400" algn="l"/>
              </a:tabLst>
            </a:pPr>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$5,000 to the IRS</a:t>
            </a:r>
            <a:endParaRPr lang="en-US" sz="4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1317625" marR="0" lvl="0" indent="-344488">
              <a:lnSpc>
                <a:spcPct val="107000"/>
              </a:lnSpc>
              <a:spcBef>
                <a:spcPts val="0"/>
              </a:spcBef>
              <a:spcAft>
                <a:spcPts val="0"/>
              </a:spcAft>
              <a:buFont typeface="Arial" panose="020B0604020202020204" pitchFamily="34" charset="0"/>
              <a:buChar char="•"/>
              <a:tabLst>
                <a:tab pos="914400" algn="l"/>
              </a:tabLst>
            </a:pPr>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$17,000 to the State</a:t>
            </a:r>
            <a:endParaRPr lang="en-US" sz="4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1317625" marR="0" lvl="0" indent="-344488">
              <a:lnSpc>
                <a:spcPct val="107000"/>
              </a:lnSpc>
              <a:spcBef>
                <a:spcPts val="0"/>
              </a:spcBef>
              <a:spcAft>
                <a:spcPts val="0"/>
              </a:spcAft>
              <a:buFont typeface="Arial" panose="020B0604020202020204" pitchFamily="34" charset="0"/>
              <a:buChar char="•"/>
              <a:tabLst>
                <a:tab pos="914400" algn="l"/>
              </a:tabLst>
            </a:pPr>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$10,000 in fees</a:t>
            </a:r>
            <a:endParaRPr lang="en-US" sz="4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Moral</a:t>
            </a:r>
            <a:endParaRPr lang="en-US" sz="4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1317625" marR="0" lvl="0" indent="-342900">
              <a:lnSpc>
                <a:spcPct val="107000"/>
              </a:lnSpc>
              <a:spcBef>
                <a:spcPts val="0"/>
              </a:spcBef>
              <a:spcAft>
                <a:spcPts val="0"/>
              </a:spcAft>
              <a:buFont typeface="Arial" panose="020B0604020202020204" pitchFamily="34" charset="0"/>
              <a:buChar char="•"/>
              <a:tabLst>
                <a:tab pos="914400" algn="l"/>
              </a:tabLst>
            </a:pPr>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A good result but should have filed for bankruptcy</a:t>
            </a:r>
            <a:endParaRPr lang="en-US" sz="4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4774777"/>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805543" y="889279"/>
            <a:ext cx="11023042" cy="5968721"/>
          </a:xfrm>
        </p:spPr>
        <p:txBody>
          <a:bodyPr>
            <a:noAutofit/>
          </a:bodyPr>
          <a:lstStyle/>
          <a:p>
            <a:pPr marL="0" indent="0">
              <a:buNone/>
            </a:pPr>
            <a:r>
              <a:rPr lang="en-US" sz="3600" dirty="0">
                <a:solidFill>
                  <a:schemeClr val="bg1"/>
                </a:solidFill>
                <a:latin typeface="+mj-lt"/>
              </a:rPr>
              <a:t>Again..</a:t>
            </a:r>
          </a:p>
          <a:p>
            <a:pPr marL="0" indent="0">
              <a:buNone/>
            </a:pPr>
            <a:r>
              <a:rPr lang="en-US" sz="3600" dirty="0">
                <a:solidFill>
                  <a:schemeClr val="bg1"/>
                </a:solidFill>
                <a:latin typeface="+mj-lt"/>
              </a:rPr>
              <a:t>Why you need to market, sell and practice tax resolution</a:t>
            </a:r>
          </a:p>
          <a:p>
            <a:pPr marL="0" indent="0">
              <a:buNone/>
            </a:pPr>
            <a:endParaRPr lang="en-US" sz="1200" dirty="0">
              <a:solidFill>
                <a:schemeClr val="bg1"/>
              </a:solidFill>
              <a:latin typeface="+mj-lt"/>
            </a:endParaRPr>
          </a:p>
          <a:p>
            <a:pPr marL="682625"/>
            <a:r>
              <a:rPr lang="en-US" sz="3600" dirty="0">
                <a:solidFill>
                  <a:schemeClr val="bg1"/>
                </a:solidFill>
                <a:latin typeface="+mj-lt"/>
              </a:rPr>
              <a:t>Regular tax returns are a commodity.  You make between $400 and $1,000 for normal return</a:t>
            </a:r>
            <a:endParaRPr lang="en-US" sz="3600" i="1" dirty="0">
              <a:solidFill>
                <a:schemeClr val="bg1"/>
              </a:solidFill>
              <a:latin typeface="+mj-lt"/>
            </a:endParaRPr>
          </a:p>
          <a:p>
            <a:pPr marL="682625"/>
            <a:r>
              <a:rPr lang="en-US" sz="3600" i="1" dirty="0">
                <a:solidFill>
                  <a:schemeClr val="bg1"/>
                </a:solidFill>
                <a:latin typeface="+mj-lt"/>
              </a:rPr>
              <a:t>Each resolution case runs from $4000 – $10,000 (ten times the amount for tax returns)</a:t>
            </a:r>
          </a:p>
          <a:p>
            <a:pPr marL="682625"/>
            <a:r>
              <a:rPr lang="en-US" sz="3600" i="1" dirty="0">
                <a:solidFill>
                  <a:schemeClr val="bg1"/>
                </a:solidFill>
                <a:latin typeface="+mj-lt"/>
              </a:rPr>
              <a:t>Using a system, this work is easy and manageable</a:t>
            </a:r>
          </a:p>
          <a:p>
            <a:pPr marL="682625"/>
            <a:r>
              <a:rPr lang="en-US" sz="3600" i="1" dirty="0">
                <a:solidFill>
                  <a:schemeClr val="bg1"/>
                </a:solidFill>
                <a:latin typeface="+mj-lt"/>
              </a:rPr>
              <a:t>Setting up shop yields immediate results</a:t>
            </a:r>
          </a:p>
          <a:p>
            <a:endParaRPr lang="en-US" sz="2400" i="1" dirty="0">
              <a:solidFill>
                <a:schemeClr val="bg1"/>
              </a:solidFill>
              <a:latin typeface="+mj-lt"/>
            </a:endParaRPr>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028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animEffect transition="in" filter="fade">
                                      <p:cBhvr>
                                        <p:cTn id="13" dur="500"/>
                                        <p:tgtEl>
                                          <p:spTgt spid="7">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xEl>
                                              <p:pRg st="4" end="4"/>
                                            </p:txEl>
                                          </p:spTgt>
                                        </p:tgtEl>
                                        <p:attrNameLst>
                                          <p:attrName>style.visibility</p:attrName>
                                        </p:attrNameLst>
                                      </p:cBhvr>
                                      <p:to>
                                        <p:strVal val="visible"/>
                                      </p:to>
                                    </p:set>
                                    <p:animEffect transition="in" filter="fade">
                                      <p:cBhvr>
                                        <p:cTn id="18" dur="500"/>
                                        <p:tgtEl>
                                          <p:spTgt spid="7">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animEffect transition="in" filter="fade">
                                      <p:cBhvr>
                                        <p:cTn id="23" dur="500"/>
                                        <p:tgtEl>
                                          <p:spTgt spid="7">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xEl>
                                              <p:pRg st="6" end="6"/>
                                            </p:txEl>
                                          </p:spTgt>
                                        </p:tgtEl>
                                        <p:attrNameLst>
                                          <p:attrName>style.visibility</p:attrName>
                                        </p:attrNameLst>
                                      </p:cBhvr>
                                      <p:to>
                                        <p:strVal val="visible"/>
                                      </p:to>
                                    </p:set>
                                    <p:animEffect transition="in" filter="fade">
                                      <p:cBhvr>
                                        <p:cTn id="28"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4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54379" y="1441117"/>
            <a:ext cx="5516759" cy="1658198"/>
          </a:xfrm>
        </p:spPr>
        <p:txBody>
          <a:bodyPr>
            <a:normAutofit/>
          </a:bodyPr>
          <a:lstStyle/>
          <a:p>
            <a:r>
              <a:rPr lang="en-US" sz="3600" dirty="0">
                <a:solidFill>
                  <a:schemeClr val="bg1"/>
                </a:solidFill>
              </a:rPr>
              <a:t>This book is a must for tax resolution practitioners….</a:t>
            </a:r>
          </a:p>
        </p:txBody>
      </p:sp>
      <p:sp>
        <p:nvSpPr>
          <p:cNvPr id="5" name="Title 1"/>
          <p:cNvSpPr txBox="1">
            <a:spLocks/>
          </p:cNvSpPr>
          <p:nvPr/>
        </p:nvSpPr>
        <p:spPr>
          <a:xfrm>
            <a:off x="2291755" y="4384754"/>
            <a:ext cx="4756010" cy="2315555"/>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pPr algn="r"/>
            <a:r>
              <a:rPr lang="en-US" sz="3200" dirty="0">
                <a:solidFill>
                  <a:schemeClr val="bg1"/>
                </a:solidFill>
              </a:rPr>
              <a:t>Available in both hard cover and pdf versions</a:t>
            </a:r>
          </a:p>
        </p:txBody>
      </p:sp>
      <p:sp>
        <p:nvSpPr>
          <p:cNvPr id="6" name="Title 1"/>
          <p:cNvSpPr txBox="1">
            <a:spLocks/>
          </p:cNvSpPr>
          <p:nvPr/>
        </p:nvSpPr>
        <p:spPr>
          <a:xfrm>
            <a:off x="7484133" y="5062424"/>
            <a:ext cx="6679542" cy="2315555"/>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sz="2800" dirty="0">
                <a:solidFill>
                  <a:schemeClr val="bg1"/>
                </a:solidFill>
              </a:rPr>
              <a:t>Hardcover:   </a:t>
            </a:r>
            <a:r>
              <a:rPr lang="en-US" sz="2800" strike="sngStrike" dirty="0">
                <a:solidFill>
                  <a:schemeClr val="bg1">
                    <a:lumMod val="75000"/>
                  </a:schemeClr>
                </a:solidFill>
              </a:rPr>
              <a:t>$149.00</a:t>
            </a:r>
            <a:r>
              <a:rPr lang="en-US" sz="2800" dirty="0">
                <a:solidFill>
                  <a:schemeClr val="bg1">
                    <a:lumMod val="75000"/>
                  </a:schemeClr>
                </a:solidFill>
              </a:rPr>
              <a:t>  </a:t>
            </a:r>
            <a:r>
              <a:rPr lang="en-US" sz="2800" b="1" dirty="0">
                <a:solidFill>
                  <a:schemeClr val="accent4">
                    <a:lumMod val="20000"/>
                    <a:lumOff val="80000"/>
                  </a:schemeClr>
                </a:solidFill>
              </a:rPr>
              <a:t>$74.50</a:t>
            </a:r>
          </a:p>
          <a:p>
            <a:r>
              <a:rPr lang="en-US" sz="2800" dirty="0">
                <a:solidFill>
                  <a:schemeClr val="bg1"/>
                </a:solidFill>
              </a:rPr>
              <a:t>            PDF:      </a:t>
            </a:r>
            <a:r>
              <a:rPr lang="en-US" sz="2800" strike="sngStrike" dirty="0">
                <a:solidFill>
                  <a:schemeClr val="bg1">
                    <a:lumMod val="75000"/>
                  </a:schemeClr>
                </a:solidFill>
              </a:rPr>
              <a:t>$99.00</a:t>
            </a:r>
            <a:r>
              <a:rPr lang="en-US" sz="2800" dirty="0">
                <a:solidFill>
                  <a:schemeClr val="bg1">
                    <a:lumMod val="75000"/>
                  </a:schemeClr>
                </a:solidFill>
              </a:rPr>
              <a:t>  </a:t>
            </a:r>
            <a:r>
              <a:rPr lang="en-US" sz="2800" b="1" dirty="0">
                <a:solidFill>
                  <a:schemeClr val="accent4">
                    <a:lumMod val="20000"/>
                    <a:lumOff val="80000"/>
                  </a:schemeClr>
                </a:solidFill>
              </a:rPr>
              <a:t>$49.50</a:t>
            </a:r>
            <a:r>
              <a:rPr lang="en-US" sz="2800" strike="sngStrike" dirty="0">
                <a:solidFill>
                  <a:schemeClr val="accent4">
                    <a:lumMod val="20000"/>
                    <a:lumOff val="80000"/>
                  </a:schemeClr>
                </a:solidFill>
              </a:rPr>
              <a:t> </a:t>
            </a:r>
          </a:p>
        </p:txBody>
      </p:sp>
      <p:sp>
        <p:nvSpPr>
          <p:cNvPr id="9" name="Title 1"/>
          <p:cNvSpPr txBox="1">
            <a:spLocks/>
          </p:cNvSpPr>
          <p:nvPr/>
        </p:nvSpPr>
        <p:spPr>
          <a:xfrm>
            <a:off x="232573" y="351877"/>
            <a:ext cx="4714024" cy="84586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dirty="0">
                <a:solidFill>
                  <a:schemeClr val="bg1"/>
                </a:solidFill>
              </a:rPr>
              <a:t>Afternoon Break</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5814" y="789062"/>
            <a:ext cx="3918644" cy="4898305"/>
          </a:xfrm>
          <a:prstGeom prst="rect">
            <a:avLst/>
          </a:prstGeom>
        </p:spPr>
      </p:pic>
      <p:sp>
        <p:nvSpPr>
          <p:cNvPr id="8" name="Title 1"/>
          <p:cNvSpPr txBox="1">
            <a:spLocks/>
          </p:cNvSpPr>
          <p:nvPr/>
        </p:nvSpPr>
        <p:spPr>
          <a:xfrm rot="20357129">
            <a:off x="7636754" y="2784496"/>
            <a:ext cx="3890885" cy="942600"/>
          </a:xfrm>
          <a:prstGeom prst="rect">
            <a:avLst/>
          </a:prstGeom>
          <a:solidFill>
            <a:schemeClr val="accent2">
              <a:lumMod val="75000"/>
              <a:alpha val="96000"/>
            </a:schemeClr>
          </a:solidFill>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pPr algn="ctr"/>
            <a:r>
              <a:rPr lang="en-US" sz="4000" dirty="0">
                <a:solidFill>
                  <a:srgbClr val="FFFF00"/>
                </a:solidFill>
                <a:latin typeface="Arial Black" panose="020B0A04020102020204" pitchFamily="34" charset="0"/>
              </a:rPr>
              <a:t>50% off </a:t>
            </a:r>
          </a:p>
        </p:txBody>
      </p:sp>
    </p:spTree>
    <p:extLst>
      <p:ext uri="{BB962C8B-B14F-4D97-AF65-F5344CB8AC3E}">
        <p14:creationId xmlns:p14="http://schemas.microsoft.com/office/powerpoint/2010/main" val="1684915738"/>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923925" y="2744055"/>
            <a:ext cx="10429875" cy="827820"/>
          </a:xfrm>
        </p:spPr>
        <p:txBody>
          <a:bodyPr>
            <a:noAutofit/>
          </a:bodyPr>
          <a:lstStyle/>
          <a:p>
            <a:pPr marL="0" indent="0" algn="ctr">
              <a:buNone/>
            </a:pPr>
            <a:r>
              <a:rPr lang="en-US" sz="5400" dirty="0">
                <a:solidFill>
                  <a:schemeClr val="bg1"/>
                </a:solidFill>
                <a:latin typeface="+mj-lt"/>
              </a:rPr>
              <a:t>Audits</a:t>
            </a:r>
            <a:endParaRPr lang="en-US" sz="4400" dirty="0">
              <a:solidFill>
                <a:schemeClr val="bg1"/>
              </a:solidFill>
              <a:latin typeface="+mj-lt"/>
            </a:endParaRPr>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0362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4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545524" y="528800"/>
            <a:ext cx="9382721" cy="569928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4000" dirty="0">
                <a:solidFill>
                  <a:schemeClr val="bg1"/>
                </a:solidFill>
                <a:cs typeface="Arial" panose="020B0604020202020204" pitchFamily="34" charset="0"/>
              </a:rPr>
              <a:t>Audit Topics</a:t>
            </a:r>
          </a:p>
          <a:p>
            <a:pPr marL="1090613" indent="-230188" algn="l">
              <a:spcBef>
                <a:spcPts val="600"/>
              </a:spcBef>
              <a:spcAft>
                <a:spcPts val="600"/>
              </a:spcAft>
              <a:buFont typeface="Arial" panose="020B0604020202020204" pitchFamily="34" charset="0"/>
              <a:buChar char="•"/>
            </a:pPr>
            <a:r>
              <a:rPr lang="en-US" sz="3300" dirty="0">
                <a:solidFill>
                  <a:schemeClr val="bg1"/>
                </a:solidFill>
                <a:cs typeface="Arial" panose="020B0604020202020204" pitchFamily="34" charset="0"/>
              </a:rPr>
              <a:t>How many IDR’s are too many?</a:t>
            </a:r>
          </a:p>
          <a:p>
            <a:pPr marL="1090613" indent="-230188" algn="l">
              <a:spcBef>
                <a:spcPts val="600"/>
              </a:spcBef>
              <a:spcAft>
                <a:spcPts val="600"/>
              </a:spcAft>
              <a:buFont typeface="Arial" panose="020B0604020202020204" pitchFamily="34" charset="0"/>
              <a:buChar char="•"/>
            </a:pPr>
            <a:r>
              <a:rPr lang="en-US" sz="3300" dirty="0">
                <a:solidFill>
                  <a:schemeClr val="bg1"/>
                </a:solidFill>
                <a:cs typeface="Arial" panose="020B0604020202020204" pitchFamily="34" charset="0"/>
              </a:rPr>
              <a:t>What is a 30-day letter?</a:t>
            </a:r>
          </a:p>
          <a:p>
            <a:pPr marL="1090613" indent="-230188" algn="l">
              <a:spcBef>
                <a:spcPts val="600"/>
              </a:spcBef>
              <a:spcAft>
                <a:spcPts val="600"/>
              </a:spcAft>
              <a:buFont typeface="Arial" panose="020B0604020202020204" pitchFamily="34" charset="0"/>
              <a:buChar char="•"/>
            </a:pPr>
            <a:r>
              <a:rPr lang="en-US" sz="3300" dirty="0">
                <a:solidFill>
                  <a:schemeClr val="bg1"/>
                </a:solidFill>
                <a:cs typeface="Arial" panose="020B0604020202020204" pitchFamily="34" charset="0"/>
              </a:rPr>
              <a:t>What is a 90-day letter?</a:t>
            </a:r>
          </a:p>
          <a:p>
            <a:pPr marL="1090613" indent="-230188" algn="l">
              <a:spcBef>
                <a:spcPts val="600"/>
              </a:spcBef>
              <a:spcAft>
                <a:spcPts val="600"/>
              </a:spcAft>
              <a:buFont typeface="Arial" panose="020B0604020202020204" pitchFamily="34" charset="0"/>
              <a:buChar char="•"/>
            </a:pPr>
            <a:r>
              <a:rPr lang="en-US" sz="3300" dirty="0">
                <a:solidFill>
                  <a:schemeClr val="bg1"/>
                </a:solidFill>
                <a:cs typeface="Arial" panose="020B0604020202020204" pitchFamily="34" charset="0"/>
              </a:rPr>
              <a:t>If 90 days has passed how to get another “bite at the apple”</a:t>
            </a:r>
          </a:p>
          <a:p>
            <a:pPr marL="1090613" indent="-230188" algn="l">
              <a:spcBef>
                <a:spcPts val="600"/>
              </a:spcBef>
              <a:spcAft>
                <a:spcPts val="600"/>
              </a:spcAft>
              <a:buFont typeface="Arial" panose="020B0604020202020204" pitchFamily="34" charset="0"/>
              <a:buChar char="•"/>
            </a:pPr>
            <a:r>
              <a:rPr lang="en-US" sz="3300" dirty="0">
                <a:solidFill>
                  <a:schemeClr val="bg1"/>
                </a:solidFill>
                <a:cs typeface="Arial" panose="020B0604020202020204" pitchFamily="34" charset="0"/>
              </a:rPr>
              <a:t>Fast-Track Settlement (FTS)</a:t>
            </a:r>
          </a:p>
          <a:p>
            <a:pPr marL="1090613" indent="-230188" algn="l">
              <a:spcBef>
                <a:spcPts val="600"/>
              </a:spcBef>
              <a:spcAft>
                <a:spcPts val="600"/>
              </a:spcAft>
              <a:buFont typeface="Arial" panose="020B0604020202020204" pitchFamily="34" charset="0"/>
              <a:buChar char="•"/>
            </a:pPr>
            <a:r>
              <a:rPr lang="en-US" sz="3300" dirty="0">
                <a:solidFill>
                  <a:schemeClr val="bg1"/>
                </a:solidFill>
                <a:cs typeface="Arial" panose="020B0604020202020204" pitchFamily="34" charset="0"/>
              </a:rPr>
              <a:t>Fast-Track Mediation (FTM)</a:t>
            </a:r>
            <a:endParaRPr lang="en-US" dirty="0">
              <a:solidFill>
                <a:schemeClr val="bg1"/>
              </a:solidFill>
              <a:latin typeface="Arial" panose="020B0604020202020204" pitchFamily="34" charset="0"/>
              <a:cs typeface="Arial" panose="020B0604020202020204" pitchFamily="34" charset="0"/>
            </a:endParaRPr>
          </a:p>
        </p:txBody>
      </p:sp>
      <p:sp>
        <p:nvSpPr>
          <p:cNvPr id="7"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243</a:t>
            </a:fld>
            <a:endParaRPr lang="en-US" sz="3600" dirty="0"/>
          </a:p>
        </p:txBody>
      </p:sp>
      <p:sp>
        <p:nvSpPr>
          <p:cNvPr id="8" name="TextBox 7"/>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453434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9880" y="578314"/>
            <a:ext cx="8229600" cy="646146"/>
          </a:xfrm>
        </p:spPr>
        <p:txBody>
          <a:bodyPr>
            <a:normAutofit/>
          </a:bodyPr>
          <a:lstStyle/>
          <a:p>
            <a:r>
              <a:rPr lang="en-US" sz="3600" dirty="0">
                <a:solidFill>
                  <a:schemeClr val="bg1"/>
                </a:solidFill>
                <a:cs typeface="Arial" panose="020B0604020202020204" pitchFamily="34" charset="0"/>
              </a:rPr>
              <a:t>EXAMINATION LETTER</a:t>
            </a:r>
          </a:p>
        </p:txBody>
      </p:sp>
      <p:sp>
        <p:nvSpPr>
          <p:cNvPr id="3" name="Slide Number Placeholder 2"/>
          <p:cNvSpPr>
            <a:spLocks noGrp="1"/>
          </p:cNvSpPr>
          <p:nvPr>
            <p:ph type="sldNum" sz="quarter" idx="12"/>
          </p:nvPr>
        </p:nvSpPr>
        <p:spPr/>
        <p:txBody>
          <a:bodyPr/>
          <a:lstStyle/>
          <a:p>
            <a:fld id="{68C81B1B-BC7F-4EBD-9AC2-2B2BF5AF0E84}" type="slidenum">
              <a:rPr lang="en-US" smtClean="0"/>
              <a:pPr/>
              <a:t>244</a:t>
            </a:fld>
            <a:endParaRPr lang="en-US" dirty="0"/>
          </a:p>
        </p:txBody>
      </p:sp>
      <p:sp>
        <p:nvSpPr>
          <p:cNvPr id="7" name="TextBox 6"/>
          <p:cNvSpPr txBox="1"/>
          <p:nvPr/>
        </p:nvSpPr>
        <p:spPr>
          <a:xfrm>
            <a:off x="1839268" y="1818905"/>
            <a:ext cx="1484768" cy="1107996"/>
          </a:xfrm>
          <a:prstGeom prst="rect">
            <a:avLst/>
          </a:prstGeom>
          <a:noFill/>
        </p:spPr>
        <p:txBody>
          <a:bodyPr wrap="square" rtlCol="0">
            <a:spAutoFit/>
          </a:bodyPr>
          <a:lstStyle/>
          <a:p>
            <a:r>
              <a:rPr lang="en-US" sz="2400" b="1" dirty="0">
                <a:solidFill>
                  <a:srgbClr val="FFFF00"/>
                </a:solidFill>
              </a:rPr>
              <a:t>IRS Form 2205-A</a:t>
            </a:r>
          </a:p>
          <a:p>
            <a:endParaRPr lang="en-US"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b="21177"/>
          <a:stretch/>
        </p:blipFill>
        <p:spPr>
          <a:xfrm>
            <a:off x="3401261" y="1224461"/>
            <a:ext cx="5389479" cy="5633540"/>
          </a:xfrm>
          <a:prstGeom prst="rect">
            <a:avLst/>
          </a:prstGeom>
        </p:spPr>
      </p:pic>
    </p:spTree>
    <p:extLst>
      <p:ext uri="{BB962C8B-B14F-4D97-AF65-F5344CB8AC3E}">
        <p14:creationId xmlns:p14="http://schemas.microsoft.com/office/powerpoint/2010/main" val="2149446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381000" y="961072"/>
            <a:ext cx="9758680" cy="4257140"/>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endParaRPr lang="en-US" sz="4100" dirty="0">
              <a:solidFill>
                <a:schemeClr val="bg1"/>
              </a:solidFill>
              <a:cs typeface="Arial" panose="020B0604020202020204" pitchFamily="34" charset="0"/>
            </a:endParaRPr>
          </a:p>
          <a:p>
            <a:pPr algn="l">
              <a:spcBef>
                <a:spcPts val="600"/>
              </a:spcBef>
              <a:spcAft>
                <a:spcPts val="600"/>
              </a:spcAft>
            </a:pPr>
            <a:r>
              <a:rPr lang="en-US" sz="5200" dirty="0">
                <a:solidFill>
                  <a:schemeClr val="bg1"/>
                </a:solidFill>
                <a:cs typeface="Arial" panose="020B0604020202020204" pitchFamily="34" charset="0"/>
              </a:rPr>
              <a:t>Information Document Requests</a:t>
            </a:r>
            <a:endParaRPr lang="en-US" sz="4600" dirty="0">
              <a:solidFill>
                <a:schemeClr val="bg1"/>
              </a:solidFill>
              <a:cs typeface="Arial" panose="020B0604020202020204" pitchFamily="34" charset="0"/>
            </a:endParaRPr>
          </a:p>
          <a:p>
            <a:pPr marL="571500" indent="-571500" algn="l">
              <a:spcBef>
                <a:spcPts val="600"/>
              </a:spcBef>
              <a:spcAft>
                <a:spcPts val="600"/>
              </a:spcAft>
              <a:buFont typeface="Arial" panose="020B0604020202020204" pitchFamily="34" charset="0"/>
              <a:buChar char="•"/>
            </a:pPr>
            <a:endParaRPr lang="en-US" sz="4100" dirty="0">
              <a:solidFill>
                <a:schemeClr val="bg1"/>
              </a:solidFill>
              <a:cs typeface="Arial" panose="020B0604020202020204" pitchFamily="34" charset="0"/>
            </a:endParaRPr>
          </a:p>
          <a:p>
            <a:pPr marL="1311275" indent="-225425" algn="l">
              <a:spcBef>
                <a:spcPts val="600"/>
              </a:spcBef>
              <a:spcAft>
                <a:spcPts val="600"/>
              </a:spcAft>
              <a:buFont typeface="Arial" panose="020B0604020202020204" pitchFamily="34" charset="0"/>
              <a:buChar char="•"/>
            </a:pPr>
            <a:r>
              <a:rPr lang="en-US" sz="4100" dirty="0">
                <a:solidFill>
                  <a:schemeClr val="bg1"/>
                </a:solidFill>
                <a:cs typeface="Arial" panose="020B0604020202020204" pitchFamily="34" charset="0"/>
              </a:rPr>
              <a:t>IRS Form 4564</a:t>
            </a:r>
          </a:p>
          <a:p>
            <a:pPr marL="1311275" indent="-225425" algn="l">
              <a:spcBef>
                <a:spcPts val="600"/>
              </a:spcBef>
              <a:spcAft>
                <a:spcPts val="600"/>
              </a:spcAft>
              <a:buFont typeface="Arial" panose="020B0604020202020204" pitchFamily="34" charset="0"/>
              <a:buChar char="•"/>
            </a:pPr>
            <a:r>
              <a:rPr lang="en-US" sz="4100" dirty="0">
                <a:solidFill>
                  <a:schemeClr val="bg1"/>
                </a:solidFill>
                <a:cs typeface="Arial" panose="020B0604020202020204" pitchFamily="34" charset="0"/>
              </a:rPr>
              <a:t>Known as IDR’s</a:t>
            </a:r>
          </a:p>
          <a:p>
            <a:pPr marL="1311275" indent="-225425" algn="l">
              <a:spcBef>
                <a:spcPts val="600"/>
              </a:spcBef>
              <a:spcAft>
                <a:spcPts val="600"/>
              </a:spcAft>
              <a:buFont typeface="Arial" panose="020B0604020202020204" pitchFamily="34" charset="0"/>
              <a:buChar char="•"/>
            </a:pPr>
            <a:r>
              <a:rPr lang="en-US" sz="4100" dirty="0">
                <a:solidFill>
                  <a:schemeClr val="bg1"/>
                </a:solidFill>
                <a:cs typeface="Arial" panose="020B0604020202020204" pitchFamily="34" charset="0"/>
              </a:rPr>
              <a:t>May be accompanied by one or more Summons</a:t>
            </a:r>
          </a:p>
          <a:p>
            <a:pPr marL="1311275" indent="-225425" algn="l">
              <a:spcBef>
                <a:spcPts val="600"/>
              </a:spcBef>
              <a:spcAft>
                <a:spcPts val="600"/>
              </a:spcAft>
              <a:buFont typeface="Arial" panose="020B0604020202020204" pitchFamily="34" charset="0"/>
              <a:buChar char="•"/>
            </a:pPr>
            <a:r>
              <a:rPr lang="en-US" sz="4100" dirty="0">
                <a:solidFill>
                  <a:schemeClr val="bg1"/>
                </a:solidFill>
                <a:cs typeface="Arial" panose="020B0604020202020204" pitchFamily="34" charset="0"/>
              </a:rPr>
              <a:t>How many IDR’s are too many?</a:t>
            </a:r>
            <a:endParaRPr lang="en-US" dirty="0">
              <a:solidFill>
                <a:schemeClr val="bg1"/>
              </a:solidFill>
              <a:latin typeface="Arial" panose="020B0604020202020204" pitchFamily="34" charset="0"/>
              <a:cs typeface="Arial" panose="020B0604020202020204" pitchFamily="34" charset="0"/>
            </a:endParaRPr>
          </a:p>
          <a:p>
            <a:pPr algn="l">
              <a:spcBef>
                <a:spcPts val="600"/>
              </a:spcBef>
              <a:spcAft>
                <a:spcPts val="600"/>
              </a:spcAft>
            </a:pPr>
            <a:endParaRPr lang="en-US" dirty="0">
              <a:solidFill>
                <a:schemeClr val="bg1"/>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245</a:t>
            </a:fld>
            <a:endParaRPr lang="en-US" dirty="0"/>
          </a:p>
        </p:txBody>
      </p:sp>
      <p:sp>
        <p:nvSpPr>
          <p:cNvPr id="7"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245</a:t>
            </a:fld>
            <a:endParaRPr lang="en-US" sz="3600" dirty="0"/>
          </a:p>
        </p:txBody>
      </p:sp>
      <p:sp>
        <p:nvSpPr>
          <p:cNvPr id="8" name="TextBox 7"/>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858329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8551" y="416560"/>
            <a:ext cx="4914898" cy="6441440"/>
          </a:xfrm>
          <a:prstGeom prst="rect">
            <a:avLst/>
          </a:prstGeom>
        </p:spPr>
      </p:pic>
      <p:sp>
        <p:nvSpPr>
          <p:cNvPr id="5" name="TextBox 4"/>
          <p:cNvSpPr txBox="1"/>
          <p:nvPr/>
        </p:nvSpPr>
        <p:spPr>
          <a:xfrm>
            <a:off x="1840872" y="588475"/>
            <a:ext cx="1484768" cy="1754326"/>
          </a:xfrm>
          <a:prstGeom prst="rect">
            <a:avLst/>
          </a:prstGeom>
          <a:noFill/>
        </p:spPr>
        <p:txBody>
          <a:bodyPr wrap="square" rtlCol="0">
            <a:spAutoFit/>
          </a:bodyPr>
          <a:lstStyle/>
          <a:p>
            <a:r>
              <a:rPr lang="en-US" sz="2400" b="1" dirty="0">
                <a:solidFill>
                  <a:srgbClr val="FFFF00"/>
                </a:solidFill>
              </a:rPr>
              <a:t>IRS IDR</a:t>
            </a:r>
          </a:p>
          <a:p>
            <a:r>
              <a:rPr lang="en-US" sz="2400" b="1" dirty="0">
                <a:solidFill>
                  <a:srgbClr val="FFFF00"/>
                </a:solidFill>
              </a:rPr>
              <a:t>Form 4564</a:t>
            </a:r>
          </a:p>
          <a:p>
            <a:r>
              <a:rPr lang="en-US" dirty="0">
                <a:solidFill>
                  <a:srgbClr val="FFFF00"/>
                </a:solidFill>
              </a:rPr>
              <a:t>(page 1 of 4)</a:t>
            </a:r>
          </a:p>
          <a:p>
            <a:endParaRPr lang="en-US" dirty="0"/>
          </a:p>
        </p:txBody>
      </p:sp>
    </p:spTree>
    <p:extLst>
      <p:ext uri="{BB962C8B-B14F-4D97-AF65-F5344CB8AC3E}">
        <p14:creationId xmlns:p14="http://schemas.microsoft.com/office/powerpoint/2010/main" val="309581621"/>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8792" y="396240"/>
            <a:ext cx="4974417" cy="6461760"/>
          </a:xfrm>
          <a:prstGeom prst="rect">
            <a:avLst/>
          </a:prstGeom>
        </p:spPr>
      </p:pic>
      <p:sp>
        <p:nvSpPr>
          <p:cNvPr id="4" name="TextBox 3"/>
          <p:cNvSpPr txBox="1"/>
          <p:nvPr/>
        </p:nvSpPr>
        <p:spPr>
          <a:xfrm>
            <a:off x="1840872" y="588475"/>
            <a:ext cx="1484768" cy="1754326"/>
          </a:xfrm>
          <a:prstGeom prst="rect">
            <a:avLst/>
          </a:prstGeom>
          <a:noFill/>
        </p:spPr>
        <p:txBody>
          <a:bodyPr wrap="square" rtlCol="0">
            <a:spAutoFit/>
          </a:bodyPr>
          <a:lstStyle/>
          <a:p>
            <a:r>
              <a:rPr lang="en-US" sz="2400" b="1" dirty="0">
                <a:solidFill>
                  <a:srgbClr val="FFFF00"/>
                </a:solidFill>
              </a:rPr>
              <a:t>IRS IDR</a:t>
            </a:r>
          </a:p>
          <a:p>
            <a:r>
              <a:rPr lang="en-US" sz="2400" b="1" dirty="0">
                <a:solidFill>
                  <a:srgbClr val="FFFF00"/>
                </a:solidFill>
              </a:rPr>
              <a:t>Form 4564</a:t>
            </a:r>
          </a:p>
          <a:p>
            <a:r>
              <a:rPr lang="en-US" dirty="0">
                <a:solidFill>
                  <a:srgbClr val="FFFF00"/>
                </a:solidFill>
              </a:rPr>
              <a:t>(page 2 of 4)</a:t>
            </a:r>
          </a:p>
          <a:p>
            <a:endParaRPr lang="en-US" dirty="0"/>
          </a:p>
        </p:txBody>
      </p:sp>
    </p:spTree>
    <p:extLst>
      <p:ext uri="{BB962C8B-B14F-4D97-AF65-F5344CB8AC3E}">
        <p14:creationId xmlns:p14="http://schemas.microsoft.com/office/powerpoint/2010/main" val="219634723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7669" y="497840"/>
            <a:ext cx="4936662" cy="6360160"/>
          </a:xfrm>
          <a:prstGeom prst="rect">
            <a:avLst/>
          </a:prstGeom>
        </p:spPr>
      </p:pic>
      <p:sp>
        <p:nvSpPr>
          <p:cNvPr id="3" name="TextBox 2"/>
          <p:cNvSpPr txBox="1"/>
          <p:nvPr/>
        </p:nvSpPr>
        <p:spPr>
          <a:xfrm>
            <a:off x="1840872" y="588475"/>
            <a:ext cx="1484768" cy="1754326"/>
          </a:xfrm>
          <a:prstGeom prst="rect">
            <a:avLst/>
          </a:prstGeom>
          <a:noFill/>
        </p:spPr>
        <p:txBody>
          <a:bodyPr wrap="square" rtlCol="0">
            <a:spAutoFit/>
          </a:bodyPr>
          <a:lstStyle/>
          <a:p>
            <a:r>
              <a:rPr lang="en-US" sz="2400" b="1" dirty="0">
                <a:solidFill>
                  <a:srgbClr val="FFFF00"/>
                </a:solidFill>
              </a:rPr>
              <a:t>IRS IDR</a:t>
            </a:r>
          </a:p>
          <a:p>
            <a:r>
              <a:rPr lang="en-US" sz="2400" b="1" dirty="0">
                <a:solidFill>
                  <a:srgbClr val="FFFF00"/>
                </a:solidFill>
              </a:rPr>
              <a:t>Form 4564</a:t>
            </a:r>
          </a:p>
          <a:p>
            <a:r>
              <a:rPr lang="en-US" dirty="0">
                <a:solidFill>
                  <a:srgbClr val="FFFF00"/>
                </a:solidFill>
              </a:rPr>
              <a:t>(page 3 of 4)</a:t>
            </a:r>
          </a:p>
          <a:p>
            <a:endParaRPr lang="en-US" dirty="0"/>
          </a:p>
        </p:txBody>
      </p:sp>
    </p:spTree>
    <p:extLst>
      <p:ext uri="{BB962C8B-B14F-4D97-AF65-F5344CB8AC3E}">
        <p14:creationId xmlns:p14="http://schemas.microsoft.com/office/powerpoint/2010/main" val="2476448546"/>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1523" y="386080"/>
            <a:ext cx="5028954" cy="6471920"/>
          </a:xfrm>
          <a:prstGeom prst="rect">
            <a:avLst/>
          </a:prstGeom>
        </p:spPr>
      </p:pic>
      <p:sp>
        <p:nvSpPr>
          <p:cNvPr id="3" name="TextBox 2"/>
          <p:cNvSpPr txBox="1"/>
          <p:nvPr/>
        </p:nvSpPr>
        <p:spPr>
          <a:xfrm>
            <a:off x="1840872" y="588475"/>
            <a:ext cx="1484768" cy="1754326"/>
          </a:xfrm>
          <a:prstGeom prst="rect">
            <a:avLst/>
          </a:prstGeom>
          <a:noFill/>
        </p:spPr>
        <p:txBody>
          <a:bodyPr wrap="square" rtlCol="0">
            <a:spAutoFit/>
          </a:bodyPr>
          <a:lstStyle/>
          <a:p>
            <a:r>
              <a:rPr lang="en-US" sz="2400" b="1" dirty="0">
                <a:solidFill>
                  <a:srgbClr val="FFFF00"/>
                </a:solidFill>
              </a:rPr>
              <a:t>IRS IDR</a:t>
            </a:r>
          </a:p>
          <a:p>
            <a:r>
              <a:rPr lang="en-US" sz="2400" b="1" dirty="0">
                <a:solidFill>
                  <a:srgbClr val="FFFF00"/>
                </a:solidFill>
              </a:rPr>
              <a:t>Form 4564</a:t>
            </a:r>
          </a:p>
          <a:p>
            <a:r>
              <a:rPr lang="en-US" dirty="0">
                <a:solidFill>
                  <a:srgbClr val="FFFF00"/>
                </a:solidFill>
              </a:rPr>
              <a:t>(page 4 of 4)</a:t>
            </a:r>
          </a:p>
          <a:p>
            <a:endParaRPr lang="en-US" dirty="0"/>
          </a:p>
        </p:txBody>
      </p:sp>
    </p:spTree>
    <p:extLst>
      <p:ext uri="{BB962C8B-B14F-4D97-AF65-F5344CB8AC3E}">
        <p14:creationId xmlns:p14="http://schemas.microsoft.com/office/powerpoint/2010/main" val="2079571005"/>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4924" y="289303"/>
            <a:ext cx="8229600" cy="1348981"/>
          </a:xfrm>
        </p:spPr>
        <p:txBody>
          <a:bodyPr>
            <a:normAutofit/>
          </a:bodyPr>
          <a:lstStyle/>
          <a:p>
            <a:r>
              <a:rPr lang="en-US" sz="4800" dirty="0">
                <a:solidFill>
                  <a:schemeClr val="bg1"/>
                </a:solidFill>
                <a:cs typeface="Arial" panose="020B0604020202020204" pitchFamily="34" charset="0"/>
              </a:rPr>
              <a:t>Audit Time</a:t>
            </a:r>
          </a:p>
        </p:txBody>
      </p:sp>
      <p:sp>
        <p:nvSpPr>
          <p:cNvPr id="4" name="Title 1"/>
          <p:cNvSpPr txBox="1">
            <a:spLocks/>
          </p:cNvSpPr>
          <p:nvPr/>
        </p:nvSpPr>
        <p:spPr>
          <a:xfrm>
            <a:off x="1597198" y="1317314"/>
            <a:ext cx="9924241" cy="480677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000" i="1" dirty="0">
                <a:solidFill>
                  <a:schemeClr val="bg1"/>
                </a:solidFill>
              </a:rPr>
              <a:t>So the audit appointment is set… </a:t>
            </a:r>
          </a:p>
          <a:p>
            <a:pPr algn="l"/>
            <a:endParaRPr lang="en-US" sz="1100" dirty="0">
              <a:solidFill>
                <a:schemeClr val="bg1"/>
              </a:solidFill>
            </a:endParaRPr>
          </a:p>
          <a:p>
            <a:pPr algn="l"/>
            <a:r>
              <a:rPr lang="en-US" sz="3600" dirty="0">
                <a:solidFill>
                  <a:schemeClr val="bg1"/>
                </a:solidFill>
              </a:rPr>
              <a:t>Practical steps…</a:t>
            </a:r>
          </a:p>
          <a:p>
            <a:pPr marL="571500" indent="-287338" algn="l">
              <a:buFont typeface="Arial" panose="020B0604020202020204" pitchFamily="34" charset="0"/>
              <a:buChar char="•"/>
            </a:pPr>
            <a:r>
              <a:rPr lang="en-US" sz="3600" dirty="0">
                <a:solidFill>
                  <a:schemeClr val="bg1"/>
                </a:solidFill>
              </a:rPr>
              <a:t>Request (or review received) IDR</a:t>
            </a:r>
          </a:p>
          <a:p>
            <a:pPr marL="571500" indent="-287338" algn="l">
              <a:buFont typeface="Arial" panose="020B0604020202020204" pitchFamily="34" charset="0"/>
              <a:buChar char="•"/>
            </a:pPr>
            <a:r>
              <a:rPr lang="en-US" sz="3600" dirty="0">
                <a:solidFill>
                  <a:schemeClr val="bg1"/>
                </a:solidFill>
              </a:rPr>
              <a:t>Obtain documents, ledgers and other related substantiation from the client</a:t>
            </a:r>
          </a:p>
          <a:p>
            <a:pPr marL="571500" indent="-287338" algn="l">
              <a:buFont typeface="Arial" panose="020B0604020202020204" pitchFamily="34" charset="0"/>
              <a:buChar char="•"/>
            </a:pPr>
            <a:r>
              <a:rPr lang="en-US" sz="3600" dirty="0">
                <a:solidFill>
                  <a:schemeClr val="bg1"/>
                </a:solidFill>
              </a:rPr>
              <a:t>Do a “mini” audit – remember you want to know the results of the audit before the Revenue Agent walks in the door</a:t>
            </a:r>
            <a:endParaRPr lang="en-US" dirty="0">
              <a:solidFill>
                <a:schemeClr val="bg1"/>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250</a:t>
            </a:fld>
            <a:endParaRPr lang="en-US" dirty="0"/>
          </a:p>
        </p:txBody>
      </p:sp>
      <p:sp>
        <p:nvSpPr>
          <p:cNvPr id="7"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250</a:t>
            </a:fld>
            <a:endParaRPr lang="en-US" sz="3600" dirty="0"/>
          </a:p>
        </p:txBody>
      </p:sp>
      <p:sp>
        <p:nvSpPr>
          <p:cNvPr id="8" name="TextBox 7"/>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291804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452787"/>
            <a:ext cx="8229600" cy="1348981"/>
          </a:xfrm>
        </p:spPr>
        <p:txBody>
          <a:bodyPr>
            <a:normAutofit/>
          </a:bodyPr>
          <a:lstStyle/>
          <a:p>
            <a:r>
              <a:rPr lang="en-US" sz="4000" dirty="0">
                <a:solidFill>
                  <a:schemeClr val="bg1"/>
                </a:solidFill>
                <a:cs typeface="Arial" panose="020B0604020202020204" pitchFamily="34" charset="0"/>
              </a:rPr>
              <a:t>Practical Steps </a:t>
            </a:r>
            <a:br>
              <a:rPr lang="en-US" dirty="0">
                <a:solidFill>
                  <a:schemeClr val="bg1"/>
                </a:solidFill>
                <a:cs typeface="Arial" panose="020B0604020202020204" pitchFamily="34" charset="0"/>
              </a:rPr>
            </a:br>
            <a:r>
              <a:rPr lang="en-US" sz="2800" i="1" dirty="0">
                <a:solidFill>
                  <a:schemeClr val="bg1"/>
                </a:solidFill>
                <a:cs typeface="Arial" panose="020B0604020202020204" pitchFamily="34" charset="0"/>
              </a:rPr>
              <a:t>(continued)</a:t>
            </a:r>
          </a:p>
        </p:txBody>
      </p:sp>
      <p:sp>
        <p:nvSpPr>
          <p:cNvPr id="4" name="Title 1"/>
          <p:cNvSpPr txBox="1">
            <a:spLocks/>
          </p:cNvSpPr>
          <p:nvPr/>
        </p:nvSpPr>
        <p:spPr>
          <a:xfrm>
            <a:off x="1244370" y="1914697"/>
            <a:ext cx="9921470" cy="4806778"/>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34950" indent="-234950" algn="l">
              <a:buFont typeface="Arial" panose="020B0604020202020204" pitchFamily="34" charset="0"/>
              <a:buChar char="•"/>
            </a:pPr>
            <a:r>
              <a:rPr lang="en-US" sz="3200" dirty="0">
                <a:solidFill>
                  <a:schemeClr val="bg1"/>
                </a:solidFill>
              </a:rPr>
              <a:t>Have a staff person (preferably on the POA) meet and greet the auditor first  </a:t>
            </a:r>
          </a:p>
          <a:p>
            <a:pPr marL="234950" indent="-234950" algn="l">
              <a:buFont typeface="Arial" panose="020B0604020202020204" pitchFamily="34" charset="0"/>
              <a:buChar char="•"/>
            </a:pPr>
            <a:r>
              <a:rPr lang="en-US" sz="3200" dirty="0">
                <a:solidFill>
                  <a:schemeClr val="bg1"/>
                </a:solidFill>
              </a:rPr>
              <a:t>Do not be available for the first 30 minutes (or more if necessary)</a:t>
            </a:r>
          </a:p>
          <a:p>
            <a:pPr marL="234950" indent="-234950" algn="l">
              <a:buFont typeface="Arial" panose="020B0604020202020204" pitchFamily="34" charset="0"/>
              <a:buChar char="•"/>
            </a:pPr>
            <a:r>
              <a:rPr lang="en-US" sz="3200" dirty="0">
                <a:solidFill>
                  <a:schemeClr val="bg1"/>
                </a:solidFill>
              </a:rPr>
              <a:t>Guide the auditor to examine best documented items first regardless of the order of his requests</a:t>
            </a:r>
          </a:p>
          <a:p>
            <a:pPr marL="234950" indent="-234950" algn="l">
              <a:buFont typeface="Arial" panose="020B0604020202020204" pitchFamily="34" charset="0"/>
              <a:buChar char="•"/>
            </a:pPr>
            <a:r>
              <a:rPr lang="en-US" sz="3200" dirty="0">
                <a:solidFill>
                  <a:schemeClr val="bg1"/>
                </a:solidFill>
              </a:rPr>
              <a:t>Meet &amp; greet the auditor, apologize for being late and ask if your staff person got him or her started okay</a:t>
            </a:r>
          </a:p>
          <a:p>
            <a:pPr marL="234950" indent="-234950" algn="l">
              <a:buFont typeface="Arial" panose="020B0604020202020204" pitchFamily="34" charset="0"/>
              <a:buChar char="•"/>
            </a:pPr>
            <a:r>
              <a:rPr lang="en-US" sz="3200" dirty="0">
                <a:solidFill>
                  <a:schemeClr val="bg1"/>
                </a:solidFill>
              </a:rPr>
              <a:t>Ask if he or she requires additional documents, leave the room to obtain them  </a:t>
            </a:r>
            <a:endParaRPr lang="en-US" dirty="0">
              <a:solidFill>
                <a:schemeClr val="bg1"/>
              </a:solidFill>
              <a:cs typeface="Arial" panose="020B0604020202020204" pitchFamily="34" charset="0"/>
            </a:endParaRPr>
          </a:p>
          <a:p>
            <a:pPr algn="l">
              <a:spcBef>
                <a:spcPts val="600"/>
              </a:spcBef>
              <a:spcAft>
                <a:spcPts val="600"/>
              </a:spcAft>
            </a:pPr>
            <a:endParaRPr lang="en-US" dirty="0">
              <a:solidFill>
                <a:schemeClr val="bg1"/>
              </a:solidFill>
              <a:latin typeface="Arial" panose="020B0604020202020204" pitchFamily="34" charset="0"/>
              <a:cs typeface="Arial" panose="020B0604020202020204" pitchFamily="34" charset="0"/>
            </a:endParaRPr>
          </a:p>
        </p:txBody>
      </p:sp>
      <p:sp>
        <p:nvSpPr>
          <p:cNvPr id="7"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251</a:t>
            </a:fld>
            <a:endParaRPr lang="en-US" sz="3600" dirty="0"/>
          </a:p>
        </p:txBody>
      </p:sp>
      <p:sp>
        <p:nvSpPr>
          <p:cNvPr id="8" name="TextBox 7"/>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574221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53282"/>
            <a:ext cx="8229600" cy="1348981"/>
          </a:xfrm>
        </p:spPr>
        <p:txBody>
          <a:bodyPr>
            <a:normAutofit/>
          </a:bodyPr>
          <a:lstStyle/>
          <a:p>
            <a:r>
              <a:rPr lang="en-US" sz="5400" dirty="0">
                <a:solidFill>
                  <a:schemeClr val="bg1"/>
                </a:solidFill>
                <a:cs typeface="Arial" panose="020B0604020202020204" pitchFamily="34" charset="0"/>
              </a:rPr>
              <a:t>Audit Findings</a:t>
            </a:r>
          </a:p>
        </p:txBody>
      </p:sp>
      <p:sp>
        <p:nvSpPr>
          <p:cNvPr id="4" name="Title 1"/>
          <p:cNvSpPr txBox="1">
            <a:spLocks/>
          </p:cNvSpPr>
          <p:nvPr/>
        </p:nvSpPr>
        <p:spPr>
          <a:xfrm>
            <a:off x="381000" y="2600860"/>
            <a:ext cx="11384280" cy="42571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854075" indent="-338138" algn="l">
              <a:spcBef>
                <a:spcPts val="600"/>
              </a:spcBef>
              <a:spcAft>
                <a:spcPts val="600"/>
              </a:spcAft>
              <a:buFont typeface="Arial" panose="020B0604020202020204" pitchFamily="34" charset="0"/>
              <a:buChar char="•"/>
            </a:pPr>
            <a:r>
              <a:rPr lang="en-US" sz="3300" dirty="0">
                <a:solidFill>
                  <a:schemeClr val="bg1"/>
                </a:solidFill>
                <a:cs typeface="Arial" panose="020B0604020202020204" pitchFamily="34" charset="0"/>
              </a:rPr>
              <a:t>Provided in IRS Form 4549</a:t>
            </a:r>
          </a:p>
          <a:p>
            <a:pPr marL="854075" indent="-338138" algn="l">
              <a:spcBef>
                <a:spcPts val="600"/>
              </a:spcBef>
              <a:spcAft>
                <a:spcPts val="600"/>
              </a:spcAft>
              <a:buFont typeface="Arial" panose="020B0604020202020204" pitchFamily="34" charset="0"/>
              <a:buChar char="•"/>
            </a:pPr>
            <a:r>
              <a:rPr lang="en-US" sz="3300" dirty="0">
                <a:solidFill>
                  <a:schemeClr val="bg1"/>
                </a:solidFill>
                <a:cs typeface="Arial" panose="020B0604020202020204" pitchFamily="34" charset="0"/>
              </a:rPr>
              <a:t>Taxpayer may accept changes as proposed</a:t>
            </a:r>
          </a:p>
          <a:p>
            <a:pPr marL="854075" indent="-338138" algn="l">
              <a:spcBef>
                <a:spcPts val="600"/>
              </a:spcBef>
              <a:spcAft>
                <a:spcPts val="600"/>
              </a:spcAft>
              <a:buFont typeface="Arial" panose="020B0604020202020204" pitchFamily="34" charset="0"/>
              <a:buChar char="•"/>
            </a:pPr>
            <a:r>
              <a:rPr lang="en-US" sz="3300" dirty="0">
                <a:solidFill>
                  <a:schemeClr val="bg1"/>
                </a:solidFill>
                <a:cs typeface="Arial" panose="020B0604020202020204" pitchFamily="34" charset="0"/>
              </a:rPr>
              <a:t>Taxpayer may appeal assessment at the audit level</a:t>
            </a:r>
          </a:p>
          <a:p>
            <a:pPr marL="854075" indent="-338138" algn="l">
              <a:spcBef>
                <a:spcPts val="600"/>
              </a:spcBef>
              <a:spcAft>
                <a:spcPts val="600"/>
              </a:spcAft>
              <a:buFont typeface="Arial" panose="020B0604020202020204" pitchFamily="34" charset="0"/>
              <a:buChar char="•"/>
            </a:pPr>
            <a:r>
              <a:rPr lang="en-US" sz="3300" dirty="0">
                <a:solidFill>
                  <a:schemeClr val="bg1"/>
                </a:solidFill>
                <a:cs typeface="Arial" panose="020B0604020202020204" pitchFamily="34" charset="0"/>
              </a:rPr>
              <a:t>Taxpayer may appeal assessment at the court level</a:t>
            </a:r>
          </a:p>
          <a:p>
            <a:pPr marL="854075" indent="-338138" algn="l">
              <a:spcBef>
                <a:spcPts val="600"/>
              </a:spcBef>
              <a:spcAft>
                <a:spcPts val="600"/>
              </a:spcAft>
              <a:buFont typeface="Arial" panose="020B0604020202020204" pitchFamily="34" charset="0"/>
              <a:buChar char="•"/>
            </a:pPr>
            <a:r>
              <a:rPr lang="en-US" sz="3300" dirty="0">
                <a:solidFill>
                  <a:schemeClr val="bg1"/>
                </a:solidFill>
                <a:cs typeface="Arial" panose="020B0604020202020204" pitchFamily="34" charset="0"/>
              </a:rPr>
              <a:t>Taxpayer may get a 2</a:t>
            </a:r>
            <a:r>
              <a:rPr lang="en-US" sz="3300" baseline="30000" dirty="0">
                <a:solidFill>
                  <a:schemeClr val="bg1"/>
                </a:solidFill>
                <a:cs typeface="Arial" panose="020B0604020202020204" pitchFamily="34" charset="0"/>
              </a:rPr>
              <a:t>nd</a:t>
            </a:r>
            <a:r>
              <a:rPr lang="en-US" sz="3300" dirty="0">
                <a:solidFill>
                  <a:schemeClr val="bg1"/>
                </a:solidFill>
                <a:cs typeface="Arial" panose="020B0604020202020204" pitchFamily="34" charset="0"/>
              </a:rPr>
              <a:t> “bite at the apple” via an offer in compromise</a:t>
            </a:r>
          </a:p>
          <a:p>
            <a:pPr marL="571500" indent="-571500" algn="l">
              <a:spcBef>
                <a:spcPts val="600"/>
              </a:spcBef>
              <a:spcAft>
                <a:spcPts val="600"/>
              </a:spcAft>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algn="l">
              <a:spcBef>
                <a:spcPts val="600"/>
              </a:spcBef>
              <a:spcAft>
                <a:spcPts val="600"/>
              </a:spcAft>
            </a:pPr>
            <a:endParaRPr lang="en-US" dirty="0">
              <a:solidFill>
                <a:schemeClr val="bg1"/>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252</a:t>
            </a:fld>
            <a:endParaRPr lang="en-US" dirty="0"/>
          </a:p>
        </p:txBody>
      </p:sp>
      <p:sp>
        <p:nvSpPr>
          <p:cNvPr id="7"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252</a:t>
            </a:fld>
            <a:endParaRPr lang="en-US" sz="3600" dirty="0"/>
          </a:p>
        </p:txBody>
      </p:sp>
      <p:sp>
        <p:nvSpPr>
          <p:cNvPr id="8" name="TextBox 7"/>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343231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extBox 3"/>
          <p:cNvSpPr txBox="1"/>
          <p:nvPr/>
        </p:nvSpPr>
        <p:spPr>
          <a:xfrm>
            <a:off x="1840872" y="588475"/>
            <a:ext cx="1484768" cy="2492990"/>
          </a:xfrm>
          <a:prstGeom prst="rect">
            <a:avLst/>
          </a:prstGeom>
          <a:noFill/>
        </p:spPr>
        <p:txBody>
          <a:bodyPr wrap="square" rtlCol="0">
            <a:spAutoFit/>
          </a:bodyPr>
          <a:lstStyle/>
          <a:p>
            <a:r>
              <a:rPr lang="en-US" sz="2400" b="1" dirty="0">
                <a:solidFill>
                  <a:srgbClr val="FFFF00"/>
                </a:solidFill>
              </a:rPr>
              <a:t>IRS Form 4549</a:t>
            </a:r>
          </a:p>
          <a:p>
            <a:r>
              <a:rPr lang="en-US" sz="2400" b="1" dirty="0">
                <a:solidFill>
                  <a:srgbClr val="FFFF00"/>
                </a:solidFill>
              </a:rPr>
              <a:t>Income Tax Changes</a:t>
            </a:r>
          </a:p>
          <a:p>
            <a:r>
              <a:rPr lang="en-US" dirty="0">
                <a:solidFill>
                  <a:srgbClr val="FFFF00"/>
                </a:solidFill>
              </a:rPr>
              <a:t>(page 1 of 2)</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6334" y="386080"/>
            <a:ext cx="4739333" cy="6471920"/>
          </a:xfrm>
          <a:prstGeom prst="rect">
            <a:avLst/>
          </a:prstGeom>
        </p:spPr>
      </p:pic>
    </p:spTree>
    <p:extLst>
      <p:ext uri="{BB962C8B-B14F-4D97-AF65-F5344CB8AC3E}">
        <p14:creationId xmlns:p14="http://schemas.microsoft.com/office/powerpoint/2010/main" val="2064641476"/>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extBox 3"/>
          <p:cNvSpPr txBox="1"/>
          <p:nvPr/>
        </p:nvSpPr>
        <p:spPr>
          <a:xfrm>
            <a:off x="1840872" y="588475"/>
            <a:ext cx="1484768" cy="2492990"/>
          </a:xfrm>
          <a:prstGeom prst="rect">
            <a:avLst/>
          </a:prstGeom>
          <a:noFill/>
        </p:spPr>
        <p:txBody>
          <a:bodyPr wrap="square" rtlCol="0">
            <a:spAutoFit/>
          </a:bodyPr>
          <a:lstStyle/>
          <a:p>
            <a:r>
              <a:rPr lang="en-US" sz="2400" b="1" dirty="0">
                <a:solidFill>
                  <a:srgbClr val="FFFF00"/>
                </a:solidFill>
              </a:rPr>
              <a:t>IRS Form 4549</a:t>
            </a:r>
          </a:p>
          <a:p>
            <a:r>
              <a:rPr lang="en-US" sz="2400" b="1" dirty="0">
                <a:solidFill>
                  <a:srgbClr val="FFFF00"/>
                </a:solidFill>
              </a:rPr>
              <a:t>Income Tax Changes</a:t>
            </a:r>
          </a:p>
          <a:p>
            <a:r>
              <a:rPr lang="en-US" dirty="0">
                <a:solidFill>
                  <a:srgbClr val="FFFF00"/>
                </a:solidFill>
              </a:rPr>
              <a:t>(page 1 of 2)</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4359" y="314960"/>
            <a:ext cx="4783282" cy="6543040"/>
          </a:xfrm>
          <a:prstGeom prst="rect">
            <a:avLst/>
          </a:prstGeom>
        </p:spPr>
      </p:pic>
    </p:spTree>
    <p:extLst>
      <p:ext uri="{BB962C8B-B14F-4D97-AF65-F5344CB8AC3E}">
        <p14:creationId xmlns:p14="http://schemas.microsoft.com/office/powerpoint/2010/main" val="1211619645"/>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314242"/>
            <a:ext cx="8229600" cy="1348981"/>
          </a:xfrm>
        </p:spPr>
        <p:txBody>
          <a:bodyPr>
            <a:normAutofit/>
          </a:bodyPr>
          <a:lstStyle/>
          <a:p>
            <a:r>
              <a:rPr lang="en-US" sz="5400" dirty="0">
                <a:solidFill>
                  <a:schemeClr val="bg1"/>
                </a:solidFill>
                <a:cs typeface="Arial" panose="020B0604020202020204" pitchFamily="34" charset="0"/>
              </a:rPr>
              <a:t>30-Day Letter</a:t>
            </a:r>
          </a:p>
        </p:txBody>
      </p:sp>
      <p:sp>
        <p:nvSpPr>
          <p:cNvPr id="4" name="Title 1"/>
          <p:cNvSpPr txBox="1">
            <a:spLocks/>
          </p:cNvSpPr>
          <p:nvPr/>
        </p:nvSpPr>
        <p:spPr>
          <a:xfrm>
            <a:off x="1589810" y="1680469"/>
            <a:ext cx="8229600" cy="42571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indent="-571500" algn="l">
              <a:spcBef>
                <a:spcPts val="600"/>
              </a:spcBef>
              <a:spcAft>
                <a:spcPts val="600"/>
              </a:spcAft>
              <a:buFont typeface="Arial" panose="020B0604020202020204" pitchFamily="34" charset="0"/>
              <a:buChar char="•"/>
            </a:pPr>
            <a:r>
              <a:rPr lang="en-US" sz="3600" dirty="0">
                <a:solidFill>
                  <a:schemeClr val="bg1"/>
                </a:solidFill>
                <a:cs typeface="Arial" panose="020B0604020202020204" pitchFamily="34" charset="0"/>
              </a:rPr>
              <a:t>IRS Letter 950</a:t>
            </a:r>
          </a:p>
          <a:p>
            <a:pPr marL="571500" indent="-571500" algn="l">
              <a:spcBef>
                <a:spcPts val="600"/>
              </a:spcBef>
              <a:spcAft>
                <a:spcPts val="600"/>
              </a:spcAft>
              <a:buFont typeface="Arial" panose="020B0604020202020204" pitchFamily="34" charset="0"/>
              <a:buChar char="•"/>
            </a:pPr>
            <a:r>
              <a:rPr lang="en-US" sz="3600" dirty="0">
                <a:solidFill>
                  <a:schemeClr val="bg1"/>
                </a:solidFill>
                <a:cs typeface="Arial" panose="020B0604020202020204" pitchFamily="34" charset="0"/>
              </a:rPr>
              <a:t>Federal income tax audit concluded</a:t>
            </a:r>
          </a:p>
          <a:p>
            <a:pPr marL="571500" indent="-571500" algn="l">
              <a:spcBef>
                <a:spcPts val="600"/>
              </a:spcBef>
              <a:spcAft>
                <a:spcPts val="600"/>
              </a:spcAft>
              <a:buFont typeface="Arial" panose="020B0604020202020204" pitchFamily="34" charset="0"/>
              <a:buChar char="•"/>
            </a:pPr>
            <a:r>
              <a:rPr lang="en-US" sz="3600" dirty="0">
                <a:solidFill>
                  <a:schemeClr val="bg1"/>
                </a:solidFill>
                <a:cs typeface="Arial" panose="020B0604020202020204" pitchFamily="34" charset="0"/>
              </a:rPr>
              <a:t>Revenue Agent’s Report (RAR) has been issued outlining proposed changes</a:t>
            </a:r>
          </a:p>
          <a:p>
            <a:pPr marL="571500" indent="-571500" algn="l">
              <a:spcBef>
                <a:spcPts val="600"/>
              </a:spcBef>
              <a:spcAft>
                <a:spcPts val="600"/>
              </a:spcAft>
              <a:buFont typeface="Arial" panose="020B0604020202020204" pitchFamily="34" charset="0"/>
              <a:buChar char="•"/>
            </a:pPr>
            <a:r>
              <a:rPr lang="en-US" sz="3600" dirty="0">
                <a:solidFill>
                  <a:schemeClr val="bg1"/>
                </a:solidFill>
                <a:cs typeface="Arial" panose="020B0604020202020204" pitchFamily="34" charset="0"/>
              </a:rPr>
              <a:t>May be bypassed if time remaining on the statute of limitations is insufficient</a:t>
            </a:r>
            <a:endParaRPr lang="en-US" sz="4800" dirty="0">
              <a:solidFill>
                <a:schemeClr val="bg1"/>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255</a:t>
            </a:fld>
            <a:endParaRPr lang="en-US" dirty="0"/>
          </a:p>
        </p:txBody>
      </p:sp>
      <p:sp>
        <p:nvSpPr>
          <p:cNvPr id="7"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255</a:t>
            </a:fld>
            <a:endParaRPr lang="en-US" sz="3600" dirty="0"/>
          </a:p>
        </p:txBody>
      </p:sp>
      <p:sp>
        <p:nvSpPr>
          <p:cNvPr id="8" name="TextBox 7"/>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174261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360468"/>
            <a:ext cx="8229600" cy="1348981"/>
          </a:xfrm>
        </p:spPr>
        <p:txBody>
          <a:bodyPr>
            <a:normAutofit/>
          </a:bodyPr>
          <a:lstStyle/>
          <a:p>
            <a:r>
              <a:rPr lang="en-US" sz="5400" dirty="0">
                <a:solidFill>
                  <a:schemeClr val="bg1"/>
                </a:solidFill>
                <a:cs typeface="Arial" panose="020B0604020202020204" pitchFamily="34" charset="0"/>
              </a:rPr>
              <a:t>30-Day Letter continued</a:t>
            </a:r>
          </a:p>
        </p:txBody>
      </p:sp>
      <p:sp>
        <p:nvSpPr>
          <p:cNvPr id="4" name="Title 1"/>
          <p:cNvSpPr txBox="1">
            <a:spLocks/>
          </p:cNvSpPr>
          <p:nvPr/>
        </p:nvSpPr>
        <p:spPr>
          <a:xfrm>
            <a:off x="1399888" y="2077757"/>
            <a:ext cx="9329072" cy="42571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3600" dirty="0">
                <a:solidFill>
                  <a:schemeClr val="bg1"/>
                </a:solidFill>
                <a:cs typeface="Arial" panose="020B0604020202020204" pitchFamily="34" charset="0"/>
              </a:rPr>
              <a:t>Options</a:t>
            </a:r>
          </a:p>
          <a:p>
            <a:pPr marL="571500" indent="-571500" algn="l">
              <a:spcBef>
                <a:spcPts val="600"/>
              </a:spcBef>
              <a:spcAft>
                <a:spcPts val="600"/>
              </a:spcAft>
              <a:buFont typeface="Arial" panose="020B0604020202020204" pitchFamily="34" charset="0"/>
              <a:buChar char="•"/>
            </a:pPr>
            <a:r>
              <a:rPr lang="en-US" sz="3600" dirty="0">
                <a:solidFill>
                  <a:schemeClr val="bg1"/>
                </a:solidFill>
                <a:cs typeface="Arial" panose="020B0604020202020204" pitchFamily="34" charset="0"/>
              </a:rPr>
              <a:t>Accept and pay proposed liability</a:t>
            </a:r>
          </a:p>
          <a:p>
            <a:pPr marL="571500" indent="-571500" algn="l">
              <a:spcBef>
                <a:spcPts val="600"/>
              </a:spcBef>
              <a:spcAft>
                <a:spcPts val="600"/>
              </a:spcAft>
              <a:buFont typeface="Arial" panose="020B0604020202020204" pitchFamily="34" charset="0"/>
              <a:buChar char="•"/>
            </a:pPr>
            <a:r>
              <a:rPr lang="en-US" sz="3600" dirty="0">
                <a:solidFill>
                  <a:schemeClr val="bg1"/>
                </a:solidFill>
                <a:cs typeface="Arial" panose="020B0604020202020204" pitchFamily="34" charset="0"/>
              </a:rPr>
              <a:t>Appeal findings</a:t>
            </a:r>
          </a:p>
          <a:p>
            <a:pPr marL="571500" indent="-571500" algn="l">
              <a:spcBef>
                <a:spcPts val="600"/>
              </a:spcBef>
              <a:spcAft>
                <a:spcPts val="600"/>
              </a:spcAft>
              <a:buFont typeface="Arial" panose="020B0604020202020204" pitchFamily="34" charset="0"/>
              <a:buChar char="•"/>
            </a:pPr>
            <a:r>
              <a:rPr lang="en-US" sz="3600" dirty="0">
                <a:solidFill>
                  <a:schemeClr val="bg1"/>
                </a:solidFill>
                <a:cs typeface="Arial" panose="020B0604020202020204" pitchFamily="34" charset="0"/>
              </a:rPr>
              <a:t>Do nothing in anticipation of receiving Notice of Deficiency (90-day letter)</a:t>
            </a:r>
          </a:p>
          <a:p>
            <a:pPr marL="571500" indent="-571500" algn="l">
              <a:spcBef>
                <a:spcPts val="600"/>
              </a:spcBef>
              <a:spcAft>
                <a:spcPts val="600"/>
              </a:spcAft>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algn="l">
              <a:spcBef>
                <a:spcPts val="600"/>
              </a:spcBef>
              <a:spcAft>
                <a:spcPts val="600"/>
              </a:spcAft>
            </a:pPr>
            <a:endParaRPr lang="en-US" dirty="0">
              <a:solidFill>
                <a:schemeClr val="bg1"/>
              </a:solidFill>
              <a:latin typeface="Arial" panose="020B0604020202020204" pitchFamily="34" charset="0"/>
              <a:cs typeface="Arial" panose="020B0604020202020204" pitchFamily="34" charset="0"/>
            </a:endParaRPr>
          </a:p>
        </p:txBody>
      </p:sp>
      <p:sp>
        <p:nvSpPr>
          <p:cNvPr id="7"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256</a:t>
            </a:fld>
            <a:endParaRPr lang="en-US" sz="3600" dirty="0"/>
          </a:p>
        </p:txBody>
      </p:sp>
      <p:sp>
        <p:nvSpPr>
          <p:cNvPr id="8" name="TextBox 7"/>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991674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8256" y="375920"/>
            <a:ext cx="4815488" cy="6482080"/>
          </a:xfrm>
          <a:prstGeom prst="rect">
            <a:avLst/>
          </a:prstGeom>
        </p:spPr>
      </p:pic>
      <p:sp>
        <p:nvSpPr>
          <p:cNvPr id="7" name="TextBox 6"/>
          <p:cNvSpPr txBox="1"/>
          <p:nvPr/>
        </p:nvSpPr>
        <p:spPr>
          <a:xfrm>
            <a:off x="1840872" y="588475"/>
            <a:ext cx="1484768" cy="1754326"/>
          </a:xfrm>
          <a:prstGeom prst="rect">
            <a:avLst/>
          </a:prstGeom>
          <a:noFill/>
        </p:spPr>
        <p:txBody>
          <a:bodyPr wrap="square" rtlCol="0">
            <a:spAutoFit/>
          </a:bodyPr>
          <a:lstStyle/>
          <a:p>
            <a:r>
              <a:rPr lang="en-US" sz="2400" b="1" dirty="0">
                <a:solidFill>
                  <a:srgbClr val="FFFF00"/>
                </a:solidFill>
              </a:rPr>
              <a:t>IRS </a:t>
            </a:r>
          </a:p>
          <a:p>
            <a:r>
              <a:rPr lang="en-US" sz="2400" b="1" dirty="0">
                <a:solidFill>
                  <a:srgbClr val="FFFF00"/>
                </a:solidFill>
              </a:rPr>
              <a:t>30-Day Letter </a:t>
            </a:r>
          </a:p>
          <a:p>
            <a:r>
              <a:rPr lang="en-US" dirty="0">
                <a:solidFill>
                  <a:srgbClr val="FFFF00"/>
                </a:solidFill>
              </a:rPr>
              <a:t>(page 1 of 2)</a:t>
            </a:r>
          </a:p>
          <a:p>
            <a:endParaRPr lang="en-US" dirty="0"/>
          </a:p>
        </p:txBody>
      </p:sp>
    </p:spTree>
    <p:extLst>
      <p:ext uri="{BB962C8B-B14F-4D97-AF65-F5344CB8AC3E}">
        <p14:creationId xmlns:p14="http://schemas.microsoft.com/office/powerpoint/2010/main" val="179826634"/>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0424" y="375920"/>
            <a:ext cx="4931153" cy="6482080"/>
          </a:xfrm>
          <a:prstGeom prst="rect">
            <a:avLst/>
          </a:prstGeom>
        </p:spPr>
      </p:pic>
      <p:sp>
        <p:nvSpPr>
          <p:cNvPr id="8" name="TextBox 7"/>
          <p:cNvSpPr txBox="1"/>
          <p:nvPr/>
        </p:nvSpPr>
        <p:spPr>
          <a:xfrm>
            <a:off x="1840872" y="588475"/>
            <a:ext cx="1484768" cy="1754326"/>
          </a:xfrm>
          <a:prstGeom prst="rect">
            <a:avLst/>
          </a:prstGeom>
          <a:noFill/>
        </p:spPr>
        <p:txBody>
          <a:bodyPr wrap="square" rtlCol="0">
            <a:spAutoFit/>
          </a:bodyPr>
          <a:lstStyle/>
          <a:p>
            <a:r>
              <a:rPr lang="en-US" sz="2400" b="1" dirty="0">
                <a:solidFill>
                  <a:srgbClr val="FFFF00"/>
                </a:solidFill>
              </a:rPr>
              <a:t>IRS </a:t>
            </a:r>
          </a:p>
          <a:p>
            <a:r>
              <a:rPr lang="en-US" sz="2400" b="1" dirty="0">
                <a:solidFill>
                  <a:srgbClr val="FFFF00"/>
                </a:solidFill>
              </a:rPr>
              <a:t>30-Day Letter </a:t>
            </a:r>
          </a:p>
          <a:p>
            <a:r>
              <a:rPr lang="en-US" dirty="0">
                <a:solidFill>
                  <a:srgbClr val="FFFF00"/>
                </a:solidFill>
              </a:rPr>
              <a:t>(page 2 of 2)</a:t>
            </a:r>
          </a:p>
          <a:p>
            <a:endParaRPr lang="en-US" dirty="0"/>
          </a:p>
        </p:txBody>
      </p:sp>
    </p:spTree>
    <p:extLst>
      <p:ext uri="{BB962C8B-B14F-4D97-AF65-F5344CB8AC3E}">
        <p14:creationId xmlns:p14="http://schemas.microsoft.com/office/powerpoint/2010/main" val="546987067"/>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405682"/>
            <a:ext cx="8229600" cy="1348981"/>
          </a:xfrm>
        </p:spPr>
        <p:txBody>
          <a:bodyPr>
            <a:normAutofit/>
          </a:bodyPr>
          <a:lstStyle/>
          <a:p>
            <a:r>
              <a:rPr lang="en-US" sz="5400" dirty="0">
                <a:solidFill>
                  <a:schemeClr val="bg1"/>
                </a:solidFill>
                <a:cs typeface="Arial" panose="020B0604020202020204" pitchFamily="34" charset="0"/>
              </a:rPr>
              <a:t>Things to Note</a:t>
            </a:r>
          </a:p>
        </p:txBody>
      </p:sp>
      <p:sp>
        <p:nvSpPr>
          <p:cNvPr id="4" name="Title 1"/>
          <p:cNvSpPr txBox="1">
            <a:spLocks/>
          </p:cNvSpPr>
          <p:nvPr/>
        </p:nvSpPr>
        <p:spPr>
          <a:xfrm>
            <a:off x="1277968" y="1771909"/>
            <a:ext cx="9588152" cy="42571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indent="-571500" algn="l">
              <a:spcBef>
                <a:spcPts val="600"/>
              </a:spcBef>
              <a:spcAft>
                <a:spcPts val="600"/>
              </a:spcAft>
              <a:buFont typeface="Arial" panose="020B0604020202020204" pitchFamily="34" charset="0"/>
              <a:buChar char="•"/>
            </a:pPr>
            <a:r>
              <a:rPr lang="en-US" sz="3600" dirty="0">
                <a:solidFill>
                  <a:schemeClr val="bg1"/>
                </a:solidFill>
                <a:cs typeface="Arial" panose="020B0604020202020204" pitchFamily="34" charset="0"/>
              </a:rPr>
              <a:t>Revenue agents have very limited authority</a:t>
            </a:r>
          </a:p>
          <a:p>
            <a:pPr marL="571500" indent="-571500" algn="l">
              <a:spcBef>
                <a:spcPts val="600"/>
              </a:spcBef>
              <a:spcAft>
                <a:spcPts val="600"/>
              </a:spcAft>
              <a:buFont typeface="Arial" panose="020B0604020202020204" pitchFamily="34" charset="0"/>
              <a:buChar char="•"/>
            </a:pPr>
            <a:r>
              <a:rPr lang="en-US" sz="3600" dirty="0">
                <a:solidFill>
                  <a:schemeClr val="bg1"/>
                </a:solidFill>
                <a:cs typeface="Arial" panose="020B0604020202020204" pitchFamily="34" charset="0"/>
              </a:rPr>
              <a:t>Appeals officers consider the government’s perceived hazards of litigation stemming from an appeal or tax court petition filing increases chances of settlement</a:t>
            </a:r>
          </a:p>
          <a:p>
            <a:pPr algn="l">
              <a:spcBef>
                <a:spcPts val="600"/>
              </a:spcBef>
              <a:spcAft>
                <a:spcPts val="600"/>
              </a:spcAft>
            </a:pPr>
            <a:endParaRPr lang="en-US" dirty="0">
              <a:solidFill>
                <a:schemeClr val="bg1"/>
              </a:solidFill>
              <a:latin typeface="Arial" panose="020B0604020202020204" pitchFamily="34" charset="0"/>
              <a:cs typeface="Arial" panose="020B0604020202020204" pitchFamily="34" charset="0"/>
            </a:endParaRPr>
          </a:p>
        </p:txBody>
      </p:sp>
      <p:sp>
        <p:nvSpPr>
          <p:cNvPr id="7"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259</a:t>
            </a:fld>
            <a:endParaRPr lang="en-US" sz="3600" dirty="0"/>
          </a:p>
        </p:txBody>
      </p:sp>
      <p:sp>
        <p:nvSpPr>
          <p:cNvPr id="8" name="TextBox 7"/>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782975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558082"/>
            <a:ext cx="8229600" cy="1348981"/>
          </a:xfrm>
        </p:spPr>
        <p:txBody>
          <a:bodyPr>
            <a:normAutofit/>
          </a:bodyPr>
          <a:lstStyle/>
          <a:p>
            <a:r>
              <a:rPr lang="en-US" sz="5400" dirty="0">
                <a:solidFill>
                  <a:schemeClr val="bg1"/>
                </a:solidFill>
                <a:cs typeface="Arial" panose="020B0604020202020204" pitchFamily="34" charset="0"/>
              </a:rPr>
              <a:t>90-Day Letter</a:t>
            </a:r>
          </a:p>
        </p:txBody>
      </p:sp>
      <p:sp>
        <p:nvSpPr>
          <p:cNvPr id="4" name="Title 1"/>
          <p:cNvSpPr txBox="1">
            <a:spLocks/>
          </p:cNvSpPr>
          <p:nvPr/>
        </p:nvSpPr>
        <p:spPr>
          <a:xfrm>
            <a:off x="1668856" y="1738266"/>
            <a:ext cx="8709433" cy="48199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dirty="0">
                <a:solidFill>
                  <a:schemeClr val="bg1"/>
                </a:solidFill>
              </a:rPr>
              <a:t>IRS Letter 937</a:t>
            </a:r>
          </a:p>
          <a:p>
            <a:pPr marL="457200" indent="-457200" algn="l">
              <a:buFont typeface="Arial" panose="020B0604020202020204" pitchFamily="34" charset="0"/>
              <a:buChar char="•"/>
            </a:pPr>
            <a:endParaRPr lang="en-US" sz="3600" dirty="0">
              <a:solidFill>
                <a:schemeClr val="bg1"/>
              </a:solidFill>
            </a:endParaRPr>
          </a:p>
          <a:p>
            <a:pPr marL="457200" indent="-457200" algn="l">
              <a:buFont typeface="Arial" panose="020B0604020202020204" pitchFamily="34" charset="0"/>
              <a:buChar char="•"/>
            </a:pPr>
            <a:r>
              <a:rPr lang="en-US" sz="3600" dirty="0">
                <a:solidFill>
                  <a:schemeClr val="bg1"/>
                </a:solidFill>
              </a:rPr>
              <a:t>Also referred to as a Notice of Deficiency</a:t>
            </a:r>
          </a:p>
          <a:p>
            <a:pPr marL="457200" indent="-457200" algn="l">
              <a:buFont typeface="Arial" panose="020B0604020202020204" pitchFamily="34" charset="0"/>
              <a:buChar char="•"/>
            </a:pPr>
            <a:endParaRPr lang="en-US" sz="3600" dirty="0">
              <a:solidFill>
                <a:schemeClr val="bg1"/>
              </a:solidFill>
            </a:endParaRPr>
          </a:p>
          <a:p>
            <a:pPr marL="457200" indent="-457200" algn="l">
              <a:buFont typeface="Arial" panose="020B0604020202020204" pitchFamily="34" charset="0"/>
              <a:buChar char="•"/>
            </a:pPr>
            <a:r>
              <a:rPr lang="en-US" sz="3600" dirty="0">
                <a:solidFill>
                  <a:schemeClr val="bg1"/>
                </a:solidFill>
              </a:rPr>
              <a:t>Must respond within 90 days in order to take appeal to tax court</a:t>
            </a:r>
          </a:p>
          <a:p>
            <a:pPr marL="457200" indent="-457200" algn="l">
              <a:buFont typeface="Arial" panose="020B0604020202020204" pitchFamily="34" charset="0"/>
              <a:buChar char="•"/>
            </a:pPr>
            <a:endParaRPr lang="en-US" sz="3200" dirty="0">
              <a:solidFill>
                <a:schemeClr val="bg1"/>
              </a:solidFill>
            </a:endParaRPr>
          </a:p>
        </p:txBody>
      </p:sp>
      <p:sp>
        <p:nvSpPr>
          <p:cNvPr id="7"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260</a:t>
            </a:fld>
            <a:endParaRPr lang="en-US" sz="3600" dirty="0"/>
          </a:p>
        </p:txBody>
      </p:sp>
      <p:sp>
        <p:nvSpPr>
          <p:cNvPr id="8" name="TextBox 7"/>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206512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8C81B1B-BC7F-4EBD-9AC2-2B2BF5AF0E84}" type="slidenum">
              <a:rPr lang="en-US" smtClean="0"/>
              <a:pPr/>
              <a:t>261</a:t>
            </a:fld>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9030" y="588474"/>
            <a:ext cx="5073941" cy="6269525"/>
          </a:xfrm>
          <a:prstGeom prst="rect">
            <a:avLst/>
          </a:prstGeom>
        </p:spPr>
      </p:pic>
      <p:sp>
        <p:nvSpPr>
          <p:cNvPr id="9" name="TextBox 8"/>
          <p:cNvSpPr txBox="1"/>
          <p:nvPr/>
        </p:nvSpPr>
        <p:spPr>
          <a:xfrm>
            <a:off x="1840872" y="588475"/>
            <a:ext cx="1484768" cy="1754326"/>
          </a:xfrm>
          <a:prstGeom prst="rect">
            <a:avLst/>
          </a:prstGeom>
          <a:noFill/>
        </p:spPr>
        <p:txBody>
          <a:bodyPr wrap="square" rtlCol="0">
            <a:spAutoFit/>
          </a:bodyPr>
          <a:lstStyle/>
          <a:p>
            <a:r>
              <a:rPr lang="en-US" sz="2400" b="1" dirty="0">
                <a:solidFill>
                  <a:srgbClr val="FFFF00"/>
                </a:solidFill>
              </a:rPr>
              <a:t>IRS </a:t>
            </a:r>
          </a:p>
          <a:p>
            <a:r>
              <a:rPr lang="en-US" sz="2400" b="1" dirty="0">
                <a:solidFill>
                  <a:srgbClr val="FFFF00"/>
                </a:solidFill>
              </a:rPr>
              <a:t>90-Day Letter </a:t>
            </a:r>
          </a:p>
          <a:p>
            <a:r>
              <a:rPr lang="en-US" dirty="0">
                <a:solidFill>
                  <a:srgbClr val="FFFF00"/>
                </a:solidFill>
              </a:rPr>
              <a:t>(page 1 of 6)</a:t>
            </a:r>
          </a:p>
          <a:p>
            <a:endParaRPr lang="en-US" dirty="0"/>
          </a:p>
        </p:txBody>
      </p:sp>
    </p:spTree>
    <p:extLst>
      <p:ext uri="{BB962C8B-B14F-4D97-AF65-F5344CB8AC3E}">
        <p14:creationId xmlns:p14="http://schemas.microsoft.com/office/powerpoint/2010/main" val="2036859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3446" y="345440"/>
            <a:ext cx="4765109" cy="6512560"/>
          </a:xfrm>
          <a:prstGeom prst="rect">
            <a:avLst/>
          </a:prstGeom>
        </p:spPr>
      </p:pic>
      <p:sp>
        <p:nvSpPr>
          <p:cNvPr id="5" name="TextBox 4"/>
          <p:cNvSpPr txBox="1"/>
          <p:nvPr/>
        </p:nvSpPr>
        <p:spPr>
          <a:xfrm>
            <a:off x="1840872" y="588475"/>
            <a:ext cx="1484768" cy="1754326"/>
          </a:xfrm>
          <a:prstGeom prst="rect">
            <a:avLst/>
          </a:prstGeom>
          <a:noFill/>
        </p:spPr>
        <p:txBody>
          <a:bodyPr wrap="square" rtlCol="0">
            <a:spAutoFit/>
          </a:bodyPr>
          <a:lstStyle/>
          <a:p>
            <a:r>
              <a:rPr lang="en-US" sz="2400" b="1" dirty="0">
                <a:solidFill>
                  <a:srgbClr val="FFFF00"/>
                </a:solidFill>
              </a:rPr>
              <a:t>IRS </a:t>
            </a:r>
          </a:p>
          <a:p>
            <a:r>
              <a:rPr lang="en-US" sz="2400" b="1" dirty="0">
                <a:solidFill>
                  <a:srgbClr val="FFFF00"/>
                </a:solidFill>
              </a:rPr>
              <a:t>90-Day Letter </a:t>
            </a:r>
          </a:p>
          <a:p>
            <a:r>
              <a:rPr lang="en-US" dirty="0">
                <a:solidFill>
                  <a:srgbClr val="FFFF00"/>
                </a:solidFill>
              </a:rPr>
              <a:t>(page 2 of 6)</a:t>
            </a:r>
          </a:p>
          <a:p>
            <a:endParaRPr lang="en-US" dirty="0"/>
          </a:p>
        </p:txBody>
      </p:sp>
    </p:spTree>
    <p:extLst>
      <p:ext uri="{BB962C8B-B14F-4D97-AF65-F5344CB8AC3E}">
        <p14:creationId xmlns:p14="http://schemas.microsoft.com/office/powerpoint/2010/main" val="2870496066"/>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4361" y="436880"/>
            <a:ext cx="5063278" cy="6421120"/>
          </a:xfrm>
          <a:prstGeom prst="rect">
            <a:avLst/>
          </a:prstGeom>
        </p:spPr>
      </p:pic>
      <p:sp>
        <p:nvSpPr>
          <p:cNvPr id="7" name="TextBox 6"/>
          <p:cNvSpPr txBox="1"/>
          <p:nvPr/>
        </p:nvSpPr>
        <p:spPr>
          <a:xfrm>
            <a:off x="1840872" y="588475"/>
            <a:ext cx="1484768" cy="1754326"/>
          </a:xfrm>
          <a:prstGeom prst="rect">
            <a:avLst/>
          </a:prstGeom>
          <a:noFill/>
        </p:spPr>
        <p:txBody>
          <a:bodyPr wrap="square" rtlCol="0">
            <a:spAutoFit/>
          </a:bodyPr>
          <a:lstStyle/>
          <a:p>
            <a:r>
              <a:rPr lang="en-US" sz="2400" b="1" dirty="0">
                <a:solidFill>
                  <a:srgbClr val="FFFF00"/>
                </a:solidFill>
              </a:rPr>
              <a:t>IRS </a:t>
            </a:r>
          </a:p>
          <a:p>
            <a:r>
              <a:rPr lang="en-US" sz="2400" b="1" dirty="0">
                <a:solidFill>
                  <a:srgbClr val="FFFF00"/>
                </a:solidFill>
              </a:rPr>
              <a:t>90-Day Letter </a:t>
            </a:r>
          </a:p>
          <a:p>
            <a:r>
              <a:rPr lang="en-US" dirty="0">
                <a:solidFill>
                  <a:srgbClr val="FFFF00"/>
                </a:solidFill>
              </a:rPr>
              <a:t>(page 3 of 6)</a:t>
            </a:r>
          </a:p>
          <a:p>
            <a:endParaRPr lang="en-US" dirty="0"/>
          </a:p>
        </p:txBody>
      </p:sp>
    </p:spTree>
    <p:extLst>
      <p:ext uri="{BB962C8B-B14F-4D97-AF65-F5344CB8AC3E}">
        <p14:creationId xmlns:p14="http://schemas.microsoft.com/office/powerpoint/2010/main" val="3037401673"/>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1416" y="406400"/>
            <a:ext cx="4969169" cy="6451600"/>
          </a:xfrm>
          <a:prstGeom prst="rect">
            <a:avLst/>
          </a:prstGeom>
        </p:spPr>
      </p:pic>
      <p:sp>
        <p:nvSpPr>
          <p:cNvPr id="5" name="TextBox 4"/>
          <p:cNvSpPr txBox="1"/>
          <p:nvPr/>
        </p:nvSpPr>
        <p:spPr>
          <a:xfrm>
            <a:off x="1840872" y="588475"/>
            <a:ext cx="1484768" cy="1754326"/>
          </a:xfrm>
          <a:prstGeom prst="rect">
            <a:avLst/>
          </a:prstGeom>
          <a:noFill/>
        </p:spPr>
        <p:txBody>
          <a:bodyPr wrap="square" rtlCol="0">
            <a:spAutoFit/>
          </a:bodyPr>
          <a:lstStyle/>
          <a:p>
            <a:r>
              <a:rPr lang="en-US" sz="2400" b="1" dirty="0">
                <a:solidFill>
                  <a:srgbClr val="FFFF00"/>
                </a:solidFill>
              </a:rPr>
              <a:t>IRS </a:t>
            </a:r>
          </a:p>
          <a:p>
            <a:r>
              <a:rPr lang="en-US" sz="2400" b="1" dirty="0">
                <a:solidFill>
                  <a:srgbClr val="FFFF00"/>
                </a:solidFill>
              </a:rPr>
              <a:t>90-Day Letter </a:t>
            </a:r>
          </a:p>
          <a:p>
            <a:r>
              <a:rPr lang="en-US" dirty="0">
                <a:solidFill>
                  <a:srgbClr val="FFFF00"/>
                </a:solidFill>
              </a:rPr>
              <a:t>(page 4 of 6)</a:t>
            </a:r>
          </a:p>
          <a:p>
            <a:endParaRPr lang="en-US" dirty="0"/>
          </a:p>
        </p:txBody>
      </p:sp>
    </p:spTree>
    <p:extLst>
      <p:ext uri="{BB962C8B-B14F-4D97-AF65-F5344CB8AC3E}">
        <p14:creationId xmlns:p14="http://schemas.microsoft.com/office/powerpoint/2010/main" val="1748098159"/>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0235" y="375920"/>
            <a:ext cx="4771531" cy="6482080"/>
          </a:xfrm>
          <a:prstGeom prst="rect">
            <a:avLst/>
          </a:prstGeom>
        </p:spPr>
      </p:pic>
      <p:sp>
        <p:nvSpPr>
          <p:cNvPr id="5" name="TextBox 4"/>
          <p:cNvSpPr txBox="1"/>
          <p:nvPr/>
        </p:nvSpPr>
        <p:spPr>
          <a:xfrm>
            <a:off x="1840872" y="588475"/>
            <a:ext cx="1484768" cy="1754326"/>
          </a:xfrm>
          <a:prstGeom prst="rect">
            <a:avLst/>
          </a:prstGeom>
          <a:noFill/>
        </p:spPr>
        <p:txBody>
          <a:bodyPr wrap="square" rtlCol="0">
            <a:spAutoFit/>
          </a:bodyPr>
          <a:lstStyle/>
          <a:p>
            <a:r>
              <a:rPr lang="en-US" sz="2400" b="1" dirty="0">
                <a:solidFill>
                  <a:srgbClr val="FFFF00"/>
                </a:solidFill>
              </a:rPr>
              <a:t>IRS </a:t>
            </a:r>
          </a:p>
          <a:p>
            <a:r>
              <a:rPr lang="en-US" sz="2400" b="1" dirty="0">
                <a:solidFill>
                  <a:srgbClr val="FFFF00"/>
                </a:solidFill>
              </a:rPr>
              <a:t>90-Day Letter </a:t>
            </a:r>
          </a:p>
          <a:p>
            <a:r>
              <a:rPr lang="en-US" dirty="0">
                <a:solidFill>
                  <a:srgbClr val="FFFF00"/>
                </a:solidFill>
              </a:rPr>
              <a:t>(page 5 of 6)</a:t>
            </a:r>
          </a:p>
          <a:p>
            <a:endParaRPr lang="en-US" dirty="0"/>
          </a:p>
        </p:txBody>
      </p:sp>
    </p:spTree>
    <p:extLst>
      <p:ext uri="{BB962C8B-B14F-4D97-AF65-F5344CB8AC3E}">
        <p14:creationId xmlns:p14="http://schemas.microsoft.com/office/powerpoint/2010/main" val="1337601648"/>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3237" y="375920"/>
            <a:ext cx="5065526" cy="6482080"/>
          </a:xfrm>
          <a:prstGeom prst="rect">
            <a:avLst/>
          </a:prstGeom>
        </p:spPr>
      </p:pic>
      <p:sp>
        <p:nvSpPr>
          <p:cNvPr id="5" name="TextBox 4"/>
          <p:cNvSpPr txBox="1"/>
          <p:nvPr/>
        </p:nvSpPr>
        <p:spPr>
          <a:xfrm>
            <a:off x="1840872" y="588475"/>
            <a:ext cx="1484768" cy="1754326"/>
          </a:xfrm>
          <a:prstGeom prst="rect">
            <a:avLst/>
          </a:prstGeom>
          <a:noFill/>
        </p:spPr>
        <p:txBody>
          <a:bodyPr wrap="square" rtlCol="0">
            <a:spAutoFit/>
          </a:bodyPr>
          <a:lstStyle/>
          <a:p>
            <a:r>
              <a:rPr lang="en-US" sz="2400" b="1" dirty="0">
                <a:solidFill>
                  <a:srgbClr val="FFFF00"/>
                </a:solidFill>
              </a:rPr>
              <a:t>IRS </a:t>
            </a:r>
          </a:p>
          <a:p>
            <a:r>
              <a:rPr lang="en-US" sz="2400" b="1" dirty="0">
                <a:solidFill>
                  <a:srgbClr val="FFFF00"/>
                </a:solidFill>
              </a:rPr>
              <a:t>90-Day Letter </a:t>
            </a:r>
          </a:p>
          <a:p>
            <a:r>
              <a:rPr lang="en-US" dirty="0">
                <a:solidFill>
                  <a:srgbClr val="FFFF00"/>
                </a:solidFill>
              </a:rPr>
              <a:t>(page 6 of 6)</a:t>
            </a:r>
          </a:p>
          <a:p>
            <a:endParaRPr lang="en-US" dirty="0"/>
          </a:p>
        </p:txBody>
      </p:sp>
    </p:spTree>
    <p:extLst>
      <p:ext uri="{BB962C8B-B14F-4D97-AF65-F5344CB8AC3E}">
        <p14:creationId xmlns:p14="http://schemas.microsoft.com/office/powerpoint/2010/main" val="337043851"/>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6" name="TextBox 5"/>
          <p:cNvSpPr txBox="1"/>
          <p:nvPr/>
        </p:nvSpPr>
        <p:spPr>
          <a:xfrm>
            <a:off x="5983460" y="6288371"/>
            <a:ext cx="6297102" cy="369332"/>
          </a:xfrm>
          <a:prstGeom prst="rect">
            <a:avLst/>
          </a:prstGeom>
          <a:noFill/>
        </p:spPr>
        <p:txBody>
          <a:bodyPr wrap="square" rtlCol="0">
            <a:spAutoFit/>
          </a:bodyPr>
          <a:lstStyle/>
          <a:p>
            <a:r>
              <a:rPr lang="en-US" dirty="0">
                <a:solidFill>
                  <a:schemeClr val="accent1"/>
                </a:solidFill>
              </a:rPr>
              <a:t>access your free content at www.taxresolutioninstitute.org/200A</a:t>
            </a:r>
          </a:p>
        </p:txBody>
      </p:sp>
      <p:sp>
        <p:nvSpPr>
          <p:cNvPr id="7" name="Slide Number Placeholder 2"/>
          <p:cNvSpPr txBox="1">
            <a:spLocks/>
          </p:cNvSpPr>
          <p:nvPr/>
        </p:nvSpPr>
        <p:spPr>
          <a:xfrm>
            <a:off x="8715374" y="6183391"/>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267</a:t>
            </a:fld>
            <a:endParaRPr lang="en-US" sz="3600" dirty="0"/>
          </a:p>
        </p:txBody>
      </p:sp>
      <p:sp>
        <p:nvSpPr>
          <p:cNvPr id="8" name="Title 1">
            <a:extLst>
              <a:ext uri="{FF2B5EF4-FFF2-40B4-BE49-F238E27FC236}">
                <a16:creationId xmlns:a16="http://schemas.microsoft.com/office/drawing/2014/main" id="{82076129-EAFA-4898-BFFA-9C0BE204FAD4}"/>
              </a:ext>
            </a:extLst>
          </p:cNvPr>
          <p:cNvSpPr txBox="1">
            <a:spLocks/>
          </p:cNvSpPr>
          <p:nvPr/>
        </p:nvSpPr>
        <p:spPr>
          <a:xfrm>
            <a:off x="375223" y="857697"/>
            <a:ext cx="11538020" cy="5514857"/>
          </a:xfrm>
          <a:prstGeom prst="rect">
            <a:avLst/>
          </a:prstGeom>
          <a:noFill/>
        </p:spPr>
        <p:txBody>
          <a:bodyPr vert="horz" lIns="91440" tIns="45720" rIns="91440" bIns="45720" rtlCol="0" anchor="t" anchorCtr="0">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4800" dirty="0">
                <a:solidFill>
                  <a:schemeClr val="bg1"/>
                </a:solidFill>
                <a:cs typeface="Arial" panose="020B0604020202020204" pitchFamily="34" charset="0"/>
              </a:rPr>
              <a:t>Deals for today’s participants…</a:t>
            </a:r>
            <a:endParaRPr lang="en-US" sz="4800" dirty="0">
              <a:solidFill>
                <a:srgbClr val="FF0000"/>
              </a:solidFill>
              <a:cs typeface="Arial" panose="020B0604020202020204" pitchFamily="34" charset="0"/>
            </a:endParaRPr>
          </a:p>
          <a:p>
            <a:pPr algn="l">
              <a:spcBef>
                <a:spcPts val="600"/>
              </a:spcBef>
              <a:spcAft>
                <a:spcPts val="600"/>
              </a:spcAft>
            </a:pPr>
            <a:endParaRPr lang="en-US" sz="1400" dirty="0">
              <a:solidFill>
                <a:schemeClr val="bg1"/>
              </a:solidFill>
              <a:cs typeface="Arial" panose="020B0604020202020204" pitchFamily="34" charset="0"/>
            </a:endParaRPr>
          </a:p>
          <a:p>
            <a:pPr marL="1314450" indent="-339725" algn="l">
              <a:spcBef>
                <a:spcPts val="600"/>
              </a:spcBef>
              <a:spcAft>
                <a:spcPts val="600"/>
              </a:spcAft>
              <a:buFont typeface="Arial" panose="020B0604020202020204" pitchFamily="34" charset="0"/>
              <a:buChar char="•"/>
            </a:pPr>
            <a:r>
              <a:rPr lang="en-US" sz="4700" dirty="0">
                <a:solidFill>
                  <a:schemeClr val="bg1"/>
                </a:solidFill>
                <a:cs typeface="Arial" panose="020B0604020202020204" pitchFamily="34" charset="0"/>
              </a:rPr>
              <a:t>50% off Textbook  </a:t>
            </a:r>
          </a:p>
          <a:p>
            <a:pPr marL="1314450" indent="-339725" algn="l">
              <a:spcBef>
                <a:spcPts val="600"/>
              </a:spcBef>
              <a:spcAft>
                <a:spcPts val="600"/>
              </a:spcAft>
              <a:buFont typeface="Arial" panose="020B0604020202020204" pitchFamily="34" charset="0"/>
              <a:buChar char="•"/>
            </a:pPr>
            <a:r>
              <a:rPr lang="en-US" sz="4700" dirty="0">
                <a:solidFill>
                  <a:schemeClr val="bg1"/>
                </a:solidFill>
                <a:cs typeface="Arial" panose="020B0604020202020204" pitchFamily="34" charset="0"/>
              </a:rPr>
              <a:t>75% off TRI’s Ultimate Professional’s System</a:t>
            </a:r>
            <a:r>
              <a:rPr lang="en-US" sz="4700" baseline="30000" dirty="0">
                <a:solidFill>
                  <a:schemeClr val="bg1"/>
                </a:solidFill>
                <a:cs typeface="Arial" panose="020B0604020202020204" pitchFamily="34" charset="0"/>
              </a:rPr>
              <a:t>TM</a:t>
            </a:r>
            <a:endParaRPr lang="en-US" sz="100" baseline="30000" dirty="0">
              <a:solidFill>
                <a:schemeClr val="bg1"/>
              </a:solidFill>
              <a:cs typeface="Arial" panose="020B0604020202020204" pitchFamily="34" charset="0"/>
            </a:endParaRPr>
          </a:p>
          <a:p>
            <a:pPr marL="1314450" indent="-339725" algn="l">
              <a:spcBef>
                <a:spcPts val="600"/>
              </a:spcBef>
              <a:spcAft>
                <a:spcPts val="600"/>
              </a:spcAft>
              <a:buFont typeface="Arial" panose="020B0604020202020204" pitchFamily="34" charset="0"/>
              <a:buChar char="•"/>
            </a:pPr>
            <a:r>
              <a:rPr lang="en-US" sz="4700" dirty="0">
                <a:solidFill>
                  <a:schemeClr val="bg1"/>
                </a:solidFill>
                <a:cs typeface="Arial" panose="020B0604020202020204" pitchFamily="34" charset="0"/>
              </a:rPr>
              <a:t>Free 2-month VIP membership</a:t>
            </a:r>
          </a:p>
          <a:p>
            <a:pPr marL="974725" algn="l">
              <a:spcBef>
                <a:spcPts val="600"/>
              </a:spcBef>
              <a:spcAft>
                <a:spcPts val="600"/>
              </a:spcAft>
            </a:pPr>
            <a:endParaRPr lang="en-US" sz="3300" dirty="0">
              <a:solidFill>
                <a:srgbClr val="FFFF00"/>
              </a:solidFill>
              <a:cs typeface="Arial" panose="020B0604020202020204" pitchFamily="34" charset="0"/>
            </a:endParaRPr>
          </a:p>
          <a:p>
            <a:pPr marL="974725" algn="l">
              <a:spcBef>
                <a:spcPts val="600"/>
              </a:spcBef>
              <a:spcAft>
                <a:spcPts val="600"/>
              </a:spcAft>
            </a:pPr>
            <a:r>
              <a:rPr lang="en-US" sz="3300" dirty="0">
                <a:solidFill>
                  <a:srgbClr val="FFFF00"/>
                </a:solidFill>
                <a:cs typeface="Arial" panose="020B0604020202020204" pitchFamily="34" charset="0"/>
              </a:rPr>
              <a:t>Go to www.taxresolutioninstitute.org (a link is being pushed to you now)</a:t>
            </a:r>
          </a:p>
          <a:p>
            <a:pPr marL="1314450" indent="-339725" algn="l">
              <a:spcBef>
                <a:spcPts val="600"/>
              </a:spcBef>
              <a:spcAft>
                <a:spcPts val="600"/>
              </a:spcAft>
              <a:buFont typeface="Arial" panose="020B0604020202020204" pitchFamily="34" charset="0"/>
              <a:buChar char="•"/>
            </a:pPr>
            <a:endParaRPr lang="en-US" sz="1200" dirty="0">
              <a:solidFill>
                <a:schemeClr val="bg1"/>
              </a:solidFill>
              <a:cs typeface="Arial" panose="020B0604020202020204" pitchFamily="34" charset="0"/>
            </a:endParaRPr>
          </a:p>
          <a:p>
            <a:pPr marL="1314450" indent="-339725" algn="l">
              <a:spcBef>
                <a:spcPts val="600"/>
              </a:spcBef>
              <a:spcAft>
                <a:spcPts val="600"/>
              </a:spcAft>
              <a:buFont typeface="Arial" panose="020B0604020202020204" pitchFamily="34" charset="0"/>
              <a:buChar char="•"/>
            </a:pPr>
            <a:endParaRPr lang="en-US" sz="1200" dirty="0">
              <a:solidFill>
                <a:schemeClr val="bg1"/>
              </a:solidFill>
              <a:cs typeface="Arial" panose="020B0604020202020204" pitchFamily="34" charset="0"/>
            </a:endParaRPr>
          </a:p>
          <a:p>
            <a:pPr algn="l">
              <a:spcBef>
                <a:spcPts val="600"/>
              </a:spcBef>
              <a:spcAft>
                <a:spcPts val="600"/>
              </a:spcAft>
            </a:pPr>
            <a:r>
              <a:rPr lang="en-US" sz="2400" dirty="0">
                <a:solidFill>
                  <a:schemeClr val="bg1"/>
                </a:solidFill>
                <a:cs typeface="Arial" panose="020B0604020202020204" pitchFamily="34" charset="0"/>
              </a:rPr>
              <a:t>Take advantage before 6pm today</a:t>
            </a:r>
          </a:p>
        </p:txBody>
      </p:sp>
      <p:sp>
        <p:nvSpPr>
          <p:cNvPr id="5" name="Rectangle 4">
            <a:extLst>
              <a:ext uri="{FF2B5EF4-FFF2-40B4-BE49-F238E27FC236}">
                <a16:creationId xmlns:a16="http://schemas.microsoft.com/office/drawing/2014/main" id="{9755F17D-39A9-442B-B346-CDF9EFF964DE}"/>
              </a:ext>
            </a:extLst>
          </p:cNvPr>
          <p:cNvSpPr/>
          <p:nvPr/>
        </p:nvSpPr>
        <p:spPr>
          <a:xfrm>
            <a:off x="6821604" y="857697"/>
            <a:ext cx="4868969" cy="16335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00"/>
                </a:solidFill>
              </a:rPr>
              <a:t>DAVID TO PUSH LINK</a:t>
            </a:r>
            <a:endParaRPr lang="en-US" sz="4000" i="1" dirty="0">
              <a:solidFill>
                <a:srgbClr val="FFFF00"/>
              </a:solidFill>
            </a:endParaRPr>
          </a:p>
        </p:txBody>
      </p:sp>
    </p:spTree>
    <p:extLst>
      <p:ext uri="{BB962C8B-B14F-4D97-AF65-F5344CB8AC3E}">
        <p14:creationId xmlns:p14="http://schemas.microsoft.com/office/powerpoint/2010/main" val="28434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8.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0" y="1203954"/>
            <a:ext cx="12191999" cy="3569669"/>
          </a:xfrm>
          <a:noFill/>
        </p:spPr>
        <p:txBody>
          <a:bodyPr>
            <a:noAutofit/>
          </a:bodyPr>
          <a:lstStyle/>
          <a:p>
            <a:pPr marL="0" indent="0" algn="ctr">
              <a:buNone/>
            </a:pPr>
            <a:r>
              <a:rPr lang="en-US" sz="6000" dirty="0">
                <a:solidFill>
                  <a:schemeClr val="bg1"/>
                </a:solidFill>
                <a:latin typeface="+mj-lt"/>
              </a:rPr>
              <a:t>Questions &amp; Answers</a:t>
            </a:r>
          </a:p>
          <a:p>
            <a:pPr marL="0" indent="0" algn="ctr">
              <a:buNone/>
            </a:pPr>
            <a:endParaRPr lang="en-US" sz="5400" dirty="0">
              <a:solidFill>
                <a:schemeClr val="bg1"/>
              </a:solidFill>
              <a:latin typeface="+mj-lt"/>
            </a:endParaRPr>
          </a:p>
          <a:p>
            <a:pPr marL="0" indent="0" algn="ctr">
              <a:buNone/>
            </a:pPr>
            <a:r>
              <a:rPr lang="en-US" sz="4400" dirty="0">
                <a:solidFill>
                  <a:srgbClr val="FFFF00"/>
                </a:solidFill>
                <a:latin typeface="Arial Black" panose="020B0A04020102020204" pitchFamily="34" charset="0"/>
              </a:rPr>
              <a:t>TRI VIP Member Program</a:t>
            </a:r>
            <a:r>
              <a:rPr lang="en-US" sz="4400" baseline="30000" dirty="0">
                <a:solidFill>
                  <a:srgbClr val="FFFF00"/>
                </a:solidFill>
                <a:latin typeface="Arial Black" panose="020B0A04020102020204" pitchFamily="34" charset="0"/>
              </a:rPr>
              <a:t>TM</a:t>
            </a:r>
          </a:p>
          <a:p>
            <a:pPr marL="0" indent="0" algn="ctr">
              <a:buNone/>
            </a:pPr>
            <a:r>
              <a:rPr lang="en-US" sz="4000" dirty="0">
                <a:solidFill>
                  <a:schemeClr val="bg1"/>
                </a:solidFill>
              </a:rPr>
              <a:t>get two month’s free</a:t>
            </a:r>
          </a:p>
          <a:p>
            <a:pPr marL="0" indent="0" algn="ctr">
              <a:buNone/>
            </a:pPr>
            <a:endParaRPr lang="en-US" sz="4000" dirty="0">
              <a:solidFill>
                <a:schemeClr val="bg1"/>
              </a:solidFill>
            </a:endParaRPr>
          </a:p>
          <a:p>
            <a:pPr marL="0" indent="0">
              <a:buNone/>
            </a:pPr>
            <a:r>
              <a:rPr lang="en-US" sz="2400" i="1" dirty="0">
                <a:solidFill>
                  <a:schemeClr val="bg1"/>
                </a:solidFill>
              </a:rPr>
              <a:t>           *Offer good until 6pm today</a:t>
            </a:r>
          </a:p>
        </p:txBody>
      </p:sp>
      <p:sp>
        <p:nvSpPr>
          <p:cNvPr id="3" name="Slide Number Placeholder 2"/>
          <p:cNvSpPr>
            <a:spLocks noGrp="1"/>
          </p:cNvSpPr>
          <p:nvPr>
            <p:ph type="sldNum" sz="quarter" idx="12"/>
          </p:nvPr>
        </p:nvSpPr>
        <p:spPr/>
        <p:txBody>
          <a:bodyPr/>
          <a:lstStyle/>
          <a:p>
            <a:fld id="{68C81B1B-BC7F-4EBD-9AC2-2B2BF5AF0E84}" type="slidenum">
              <a:rPr lang="en-US" smtClean="0"/>
              <a:pPr/>
              <a:t>268</a:t>
            </a:fld>
            <a:endParaRPr lang="en-US" dirty="0"/>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
        <p:nvSpPr>
          <p:cNvPr id="9"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268</a:t>
            </a:fld>
            <a:endParaRPr lang="en-US" sz="3600" dirty="0"/>
          </a:p>
        </p:txBody>
      </p:sp>
      <p:sp>
        <p:nvSpPr>
          <p:cNvPr id="10" name="TextBox 9"/>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
        <p:nvSpPr>
          <p:cNvPr id="8" name="Rectangle 7">
            <a:extLst>
              <a:ext uri="{FF2B5EF4-FFF2-40B4-BE49-F238E27FC236}">
                <a16:creationId xmlns:a16="http://schemas.microsoft.com/office/drawing/2014/main" id="{ECC9F8B9-6A56-4786-BA81-EE0F48970EF3}"/>
              </a:ext>
            </a:extLst>
          </p:cNvPr>
          <p:cNvSpPr/>
          <p:nvPr/>
        </p:nvSpPr>
        <p:spPr>
          <a:xfrm>
            <a:off x="6782276" y="4363507"/>
            <a:ext cx="4868969" cy="16335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00"/>
                </a:solidFill>
              </a:rPr>
              <a:t>TELL DAVID TO PUSH LINK</a:t>
            </a:r>
            <a:endParaRPr lang="en-US" sz="4000" i="1" dirty="0">
              <a:solidFill>
                <a:srgbClr val="FFFF00"/>
              </a:solidFill>
            </a:endParaRPr>
          </a:p>
        </p:txBody>
      </p:sp>
    </p:spTree>
    <p:extLst>
      <p:ext uri="{BB962C8B-B14F-4D97-AF65-F5344CB8AC3E}">
        <p14:creationId xmlns:p14="http://schemas.microsoft.com/office/powerpoint/2010/main" val="1578469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fade">
                                      <p:cBhvr>
                                        <p:cTn id="22"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69.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923925" y="2744055"/>
            <a:ext cx="10429875" cy="827820"/>
          </a:xfrm>
        </p:spPr>
        <p:txBody>
          <a:bodyPr>
            <a:noAutofit/>
          </a:bodyPr>
          <a:lstStyle/>
          <a:p>
            <a:pPr marL="0" indent="0" algn="ctr">
              <a:buNone/>
            </a:pPr>
            <a:r>
              <a:rPr lang="en-US" sz="5400" dirty="0">
                <a:solidFill>
                  <a:schemeClr val="bg1"/>
                </a:solidFill>
                <a:latin typeface="+mj-lt"/>
              </a:rPr>
              <a:t>Appeals</a:t>
            </a:r>
            <a:endParaRPr lang="en-US" sz="4400" dirty="0">
              <a:solidFill>
                <a:schemeClr val="bg1"/>
              </a:solidFill>
              <a:latin typeface="+mj-lt"/>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269</a:t>
            </a:fld>
            <a:endParaRPr lang="en-US" dirty="0"/>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9039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70.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360" y="476802"/>
            <a:ext cx="8229600" cy="1348981"/>
          </a:xfrm>
        </p:spPr>
        <p:txBody>
          <a:bodyPr>
            <a:normAutofit/>
          </a:bodyPr>
          <a:lstStyle/>
          <a:p>
            <a:r>
              <a:rPr lang="en-US" sz="4800" dirty="0">
                <a:solidFill>
                  <a:schemeClr val="bg1"/>
                </a:solidFill>
                <a:cs typeface="Arial" panose="020B0604020202020204" pitchFamily="34" charset="0"/>
              </a:rPr>
              <a:t>Appeal Topics</a:t>
            </a:r>
            <a:br>
              <a:rPr lang="en-US" sz="4800" dirty="0">
                <a:solidFill>
                  <a:schemeClr val="bg1"/>
                </a:solidFill>
                <a:cs typeface="Arial" panose="020B0604020202020204" pitchFamily="34" charset="0"/>
              </a:rPr>
            </a:br>
            <a:r>
              <a:rPr lang="en-US" sz="4000" dirty="0">
                <a:solidFill>
                  <a:schemeClr val="bg1"/>
                </a:solidFill>
                <a:cs typeface="Arial" panose="020B0604020202020204" pitchFamily="34" charset="0"/>
              </a:rPr>
              <a:t>Overview</a:t>
            </a:r>
          </a:p>
        </p:txBody>
      </p:sp>
      <p:sp>
        <p:nvSpPr>
          <p:cNvPr id="4" name="Title 1"/>
          <p:cNvSpPr txBox="1">
            <a:spLocks/>
          </p:cNvSpPr>
          <p:nvPr/>
        </p:nvSpPr>
        <p:spPr>
          <a:xfrm>
            <a:off x="2011757" y="1920287"/>
            <a:ext cx="8752675" cy="501763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indent="-5715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Collection Appeal Rights</a:t>
            </a:r>
          </a:p>
          <a:p>
            <a:pPr marL="796925" lvl="1" indent="-339725">
              <a:spcBef>
                <a:spcPts val="600"/>
              </a:spcBef>
              <a:spcAft>
                <a:spcPts val="600"/>
              </a:spcAft>
              <a:buFont typeface="Arial" panose="020B0604020202020204" pitchFamily="34" charset="0"/>
              <a:buChar char="•"/>
            </a:pPr>
            <a:r>
              <a:rPr lang="en-US" sz="3200" dirty="0">
                <a:solidFill>
                  <a:schemeClr val="bg1"/>
                </a:solidFill>
                <a:latin typeface="+mj-lt"/>
                <a:cs typeface="Arial" panose="020B0604020202020204" pitchFamily="34" charset="0"/>
              </a:rPr>
              <a:t>Collection Due Process (“CDP”) Form 12153</a:t>
            </a:r>
          </a:p>
          <a:p>
            <a:pPr marL="796925" lvl="1" indent="-339725">
              <a:spcBef>
                <a:spcPts val="600"/>
              </a:spcBef>
              <a:spcAft>
                <a:spcPts val="600"/>
              </a:spcAft>
              <a:buFont typeface="Arial" panose="020B0604020202020204" pitchFamily="34" charset="0"/>
              <a:buChar char="•"/>
            </a:pPr>
            <a:r>
              <a:rPr lang="en-US" sz="3200" dirty="0">
                <a:solidFill>
                  <a:schemeClr val="bg1"/>
                </a:solidFill>
                <a:latin typeface="+mj-lt"/>
                <a:cs typeface="Arial" panose="020B0604020202020204" pitchFamily="34" charset="0"/>
              </a:rPr>
              <a:t>Collection Appeals Process (“CAP”) Form 9423</a:t>
            </a:r>
          </a:p>
          <a:p>
            <a:pPr marL="571500" indent="-5715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Offer in Compromise Appeal</a:t>
            </a:r>
          </a:p>
          <a:p>
            <a:pPr marL="571500" indent="-5715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Request for Mediation</a:t>
            </a:r>
          </a:p>
          <a:p>
            <a:pPr marL="571500" indent="-5715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Fast Track Settlement</a:t>
            </a:r>
          </a:p>
          <a:p>
            <a:pPr marL="571500" indent="-571500" algn="l">
              <a:spcBef>
                <a:spcPts val="600"/>
              </a:spcBef>
              <a:spcAft>
                <a:spcPts val="600"/>
              </a:spcAft>
              <a:buFont typeface="Arial" panose="020B0604020202020204" pitchFamily="34" charset="0"/>
              <a:buChar char="•"/>
            </a:pPr>
            <a:r>
              <a:rPr lang="en-US" sz="3200" dirty="0">
                <a:solidFill>
                  <a:schemeClr val="bg1"/>
                </a:solidFill>
                <a:cs typeface="Arial" panose="020B0604020202020204" pitchFamily="34" charset="0"/>
              </a:rPr>
              <a:t>Taxpayer Advocate </a:t>
            </a:r>
            <a:endParaRPr lang="en-US" dirty="0">
              <a:solidFill>
                <a:schemeClr val="bg1"/>
              </a:solidFill>
              <a:latin typeface="Arial" panose="020B0604020202020204" pitchFamily="34" charset="0"/>
              <a:cs typeface="Arial" panose="020B0604020202020204" pitchFamily="34" charset="0"/>
            </a:endParaRPr>
          </a:p>
          <a:p>
            <a:pPr algn="l">
              <a:spcBef>
                <a:spcPts val="600"/>
              </a:spcBef>
              <a:spcAft>
                <a:spcPts val="600"/>
              </a:spcAft>
            </a:pPr>
            <a:endParaRPr lang="en-US" dirty="0">
              <a:solidFill>
                <a:schemeClr val="bg1"/>
              </a:solidFill>
              <a:latin typeface="Arial" panose="020B0604020202020204" pitchFamily="34" charset="0"/>
              <a:cs typeface="Arial" panose="020B0604020202020204" pitchFamily="34" charset="0"/>
            </a:endParaRPr>
          </a:p>
        </p:txBody>
      </p:sp>
      <p:sp>
        <p:nvSpPr>
          <p:cNvPr id="8"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270</a:t>
            </a:fld>
            <a:endParaRPr lang="en-US" sz="3600" dirty="0"/>
          </a:p>
        </p:txBody>
      </p:sp>
      <p:sp>
        <p:nvSpPr>
          <p:cNvPr id="9" name="TextBox 8"/>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3015116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544548"/>
            <a:ext cx="8229600" cy="1348981"/>
          </a:xfrm>
        </p:spPr>
        <p:txBody>
          <a:bodyPr>
            <a:normAutofit/>
          </a:bodyPr>
          <a:lstStyle/>
          <a:p>
            <a:r>
              <a:rPr lang="en-US" sz="5400" dirty="0">
                <a:solidFill>
                  <a:schemeClr val="bg1"/>
                </a:solidFill>
                <a:cs typeface="Arial" panose="020B0604020202020204" pitchFamily="34" charset="0"/>
              </a:rPr>
              <a:t>Collection Appeal Rights</a:t>
            </a:r>
          </a:p>
        </p:txBody>
      </p:sp>
      <p:sp>
        <p:nvSpPr>
          <p:cNvPr id="4" name="Title 1"/>
          <p:cNvSpPr txBox="1">
            <a:spLocks/>
          </p:cNvSpPr>
          <p:nvPr/>
        </p:nvSpPr>
        <p:spPr>
          <a:xfrm>
            <a:off x="1694528" y="2074773"/>
            <a:ext cx="9209066" cy="42571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3600" dirty="0">
                <a:solidFill>
                  <a:schemeClr val="bg1"/>
                </a:solidFill>
                <a:cs typeface="Arial" panose="020B0604020202020204" pitchFamily="34" charset="0"/>
              </a:rPr>
              <a:t>Two options…</a:t>
            </a:r>
          </a:p>
          <a:p>
            <a:pPr marL="571500" indent="-571500" algn="l">
              <a:spcBef>
                <a:spcPts val="600"/>
              </a:spcBef>
              <a:spcAft>
                <a:spcPts val="600"/>
              </a:spcAft>
              <a:buFont typeface="Arial" panose="020B0604020202020204" pitchFamily="34" charset="0"/>
              <a:buChar char="•"/>
            </a:pPr>
            <a:r>
              <a:rPr lang="en-US" sz="3600" dirty="0">
                <a:solidFill>
                  <a:schemeClr val="bg1"/>
                </a:solidFill>
                <a:cs typeface="Arial" panose="020B0604020202020204" pitchFamily="34" charset="0"/>
              </a:rPr>
              <a:t>Collection Due Process (“CDP”) Form 12153</a:t>
            </a:r>
          </a:p>
          <a:p>
            <a:pPr marL="571500" indent="-571500" algn="l">
              <a:spcBef>
                <a:spcPts val="600"/>
              </a:spcBef>
              <a:spcAft>
                <a:spcPts val="600"/>
              </a:spcAft>
              <a:buFont typeface="Arial" panose="020B0604020202020204" pitchFamily="34" charset="0"/>
              <a:buChar char="•"/>
            </a:pPr>
            <a:r>
              <a:rPr lang="en-US" sz="3600" dirty="0">
                <a:solidFill>
                  <a:schemeClr val="bg1"/>
                </a:solidFill>
                <a:cs typeface="Arial" panose="020B0604020202020204" pitchFamily="34" charset="0"/>
              </a:rPr>
              <a:t>Collection Appeals Process (“CAP”) Form 9423</a:t>
            </a:r>
          </a:p>
          <a:p>
            <a:pPr marL="571500" indent="-571500" algn="l">
              <a:spcBef>
                <a:spcPts val="600"/>
              </a:spcBef>
              <a:spcAft>
                <a:spcPts val="600"/>
              </a:spcAft>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algn="l">
              <a:spcBef>
                <a:spcPts val="600"/>
              </a:spcBef>
              <a:spcAft>
                <a:spcPts val="600"/>
              </a:spcAft>
            </a:pPr>
            <a:endParaRPr lang="en-US" dirty="0">
              <a:solidFill>
                <a:schemeClr val="bg1"/>
              </a:solidFill>
              <a:latin typeface="Arial" panose="020B0604020202020204" pitchFamily="34" charset="0"/>
              <a:cs typeface="Arial" panose="020B0604020202020204" pitchFamily="34" charset="0"/>
            </a:endParaRPr>
          </a:p>
        </p:txBody>
      </p:sp>
      <p:sp>
        <p:nvSpPr>
          <p:cNvPr id="8"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271</a:t>
            </a:fld>
            <a:endParaRPr lang="en-US" sz="3600" dirty="0"/>
          </a:p>
        </p:txBody>
      </p:sp>
      <p:sp>
        <p:nvSpPr>
          <p:cNvPr id="9" name="TextBox 8"/>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23696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635447559"/>
              </p:ext>
            </p:extLst>
          </p:nvPr>
        </p:nvGraphicFramePr>
        <p:xfrm>
          <a:off x="1696017" y="365125"/>
          <a:ext cx="8799967" cy="6508450"/>
        </p:xfrm>
        <a:graphic>
          <a:graphicData uri="http://schemas.openxmlformats.org/drawingml/2006/table">
            <a:tbl>
              <a:tblPr firstRow="1" bandRow="1">
                <a:tableStyleId>{5C22544A-7EE6-4342-B048-85BDC9FD1C3A}</a:tableStyleId>
              </a:tblPr>
              <a:tblGrid>
                <a:gridCol w="4277041">
                  <a:extLst>
                    <a:ext uri="{9D8B030D-6E8A-4147-A177-3AD203B41FA5}">
                      <a16:colId xmlns:a16="http://schemas.microsoft.com/office/drawing/2014/main" val="20000"/>
                    </a:ext>
                  </a:extLst>
                </a:gridCol>
                <a:gridCol w="222715">
                  <a:extLst>
                    <a:ext uri="{9D8B030D-6E8A-4147-A177-3AD203B41FA5}">
                      <a16:colId xmlns:a16="http://schemas.microsoft.com/office/drawing/2014/main" val="20001"/>
                    </a:ext>
                  </a:extLst>
                </a:gridCol>
                <a:gridCol w="4300211">
                  <a:extLst>
                    <a:ext uri="{9D8B030D-6E8A-4147-A177-3AD203B41FA5}">
                      <a16:colId xmlns:a16="http://schemas.microsoft.com/office/drawing/2014/main" val="20002"/>
                    </a:ext>
                  </a:extLst>
                </a:gridCol>
              </a:tblGrid>
              <a:tr h="453521">
                <a:tc>
                  <a:txBody>
                    <a:bodyPr/>
                    <a:lstStyle/>
                    <a:p>
                      <a:pPr marL="0" indent="0" algn="ctr">
                        <a:buFont typeface="Arial" panose="020B0604020202020204" pitchFamily="34" charset="0"/>
                        <a:buNone/>
                      </a:pPr>
                      <a:r>
                        <a:rPr lang="en-US" sz="2400" u="sng" dirty="0">
                          <a:solidFill>
                            <a:schemeClr val="bg1"/>
                          </a:solidFill>
                        </a:rPr>
                        <a:t>CAP (Form 9423)</a:t>
                      </a:r>
                    </a:p>
                  </a:txBody>
                  <a:tcPr/>
                </a:tc>
                <a:tc>
                  <a:txBody>
                    <a:bodyPr/>
                    <a:lstStyle/>
                    <a:p>
                      <a:pPr marL="0" indent="0">
                        <a:buFont typeface="Arial" panose="020B0604020202020204" pitchFamily="34" charset="0"/>
                        <a:buNone/>
                      </a:pPr>
                      <a:endParaRPr lang="en-US" dirty="0">
                        <a:solidFill>
                          <a:schemeClr val="tx1"/>
                        </a:solidFill>
                      </a:endParaRPr>
                    </a:p>
                  </a:txBody>
                  <a:tcPr/>
                </a:tc>
                <a:tc>
                  <a:txBody>
                    <a:bodyPr/>
                    <a:lstStyle/>
                    <a:p>
                      <a:pPr marL="0" indent="0" algn="ctr">
                        <a:buFont typeface="Arial" panose="020B0604020202020204" pitchFamily="34" charset="0"/>
                        <a:buNone/>
                      </a:pPr>
                      <a:r>
                        <a:rPr lang="en-US" sz="2400" u="sng" dirty="0">
                          <a:solidFill>
                            <a:schemeClr val="bg1"/>
                          </a:solidFill>
                        </a:rPr>
                        <a:t>CDP (Form 12153)</a:t>
                      </a:r>
                    </a:p>
                  </a:txBody>
                  <a:tcPr/>
                </a:tc>
                <a:extLst>
                  <a:ext uri="{0D108BD9-81ED-4DB2-BD59-A6C34878D82A}">
                    <a16:rowId xmlns:a16="http://schemas.microsoft.com/office/drawing/2014/main" val="10000"/>
                  </a:ext>
                </a:extLst>
              </a:tr>
              <a:tr h="804065">
                <a:tc>
                  <a:txBody>
                    <a:bodyPr/>
                    <a:lstStyle/>
                    <a:p>
                      <a:pPr marL="0" indent="0" algn="l">
                        <a:spcBef>
                          <a:spcPts val="600"/>
                        </a:spcBef>
                        <a:spcAft>
                          <a:spcPts val="600"/>
                        </a:spcAft>
                        <a:buFont typeface="Arial" panose="020B0604020202020204" pitchFamily="34" charset="0"/>
                        <a:buNone/>
                      </a:pPr>
                      <a:r>
                        <a:rPr lang="en-US" sz="1700" dirty="0">
                          <a:solidFill>
                            <a:schemeClr val="tx1"/>
                          </a:solidFill>
                          <a:latin typeface="Arial" panose="020B0604020202020204" pitchFamily="34" charset="0"/>
                          <a:cs typeface="Arial" panose="020B0604020202020204" pitchFamily="34" charset="0"/>
                        </a:rPr>
                        <a:t>Levy or seizure action that has been or will be taken</a:t>
                      </a:r>
                    </a:p>
                  </a:txBody>
                  <a:tcPr/>
                </a:tc>
                <a:tc>
                  <a:txBody>
                    <a:bodyPr/>
                    <a:lstStyle/>
                    <a:p>
                      <a:pPr marL="0" indent="0">
                        <a:buFont typeface="Arial" panose="020B0604020202020204" pitchFamily="34" charset="0"/>
                        <a:buNone/>
                      </a:pPr>
                      <a:endParaRPr lang="en-US" sz="1700" dirty="0">
                        <a:solidFill>
                          <a:schemeClr val="tx1"/>
                        </a:solidFill>
                      </a:endParaRPr>
                    </a:p>
                  </a:txBody>
                  <a:tcPr/>
                </a:tc>
                <a:tc>
                  <a:txBody>
                    <a:bodyPr/>
                    <a:lstStyle/>
                    <a:p>
                      <a:pPr marL="0" marR="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lang="en-US" sz="1700" dirty="0">
                          <a:solidFill>
                            <a:schemeClr val="tx1"/>
                          </a:solidFill>
                          <a:latin typeface="Arial" panose="020B0604020202020204" pitchFamily="34" charset="0"/>
                          <a:cs typeface="Arial" panose="020B0604020202020204" pitchFamily="34" charset="0"/>
                        </a:rPr>
                        <a:t>Notice of Intent to Levy and Notice of Your Right to Hearing</a:t>
                      </a:r>
                    </a:p>
                  </a:txBody>
                  <a:tcPr/>
                </a:tc>
                <a:extLst>
                  <a:ext uri="{0D108BD9-81ED-4DB2-BD59-A6C34878D82A}">
                    <a16:rowId xmlns:a16="http://schemas.microsoft.com/office/drawing/2014/main" val="10001"/>
                  </a:ext>
                </a:extLst>
              </a:tr>
              <a:tr h="861690">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latin typeface="Arial" panose="020B0604020202020204" pitchFamily="34" charset="0"/>
                          <a:cs typeface="Arial" panose="020B0604020202020204" pitchFamily="34" charset="0"/>
                        </a:rPr>
                        <a:t>A Notice of Federal Tax Lien (NFTL) that has been or will be filed</a:t>
                      </a:r>
                    </a:p>
                  </a:txBody>
                  <a:tcPr/>
                </a:tc>
                <a:tc>
                  <a:txBody>
                    <a:bodyPr/>
                    <a:lstStyle/>
                    <a:p>
                      <a:pPr marL="0" indent="0">
                        <a:buFont typeface="Arial" panose="020B0604020202020204" pitchFamily="34" charset="0"/>
                        <a:buNone/>
                      </a:pPr>
                      <a:endParaRPr lang="en-US" sz="170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latin typeface="Arial" panose="020B0604020202020204" pitchFamily="34" charset="0"/>
                          <a:cs typeface="Arial" panose="020B0604020202020204" pitchFamily="34" charset="0"/>
                        </a:rPr>
                        <a:t>Notice of Federal Tax Lien Filing and Your Right to Hearing under IRC 6320</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7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604694">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latin typeface="Arial" panose="020B0604020202020204" pitchFamily="34" charset="0"/>
                          <a:cs typeface="Arial" panose="020B0604020202020204" pitchFamily="34" charset="0"/>
                        </a:rPr>
                        <a:t>The filing of a notice of lien against an alter-ego or nominee’s property </a:t>
                      </a:r>
                    </a:p>
                  </a:txBody>
                  <a:tcPr/>
                </a:tc>
                <a:tc>
                  <a:txBody>
                    <a:bodyPr/>
                    <a:lstStyle/>
                    <a:p>
                      <a:pPr marL="0" indent="0">
                        <a:buFont typeface="Arial" panose="020B0604020202020204" pitchFamily="34" charset="0"/>
                        <a:buNone/>
                      </a:pPr>
                      <a:endParaRPr lang="en-US" sz="170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latin typeface="Arial" panose="020B0604020202020204" pitchFamily="34" charset="0"/>
                          <a:cs typeface="Arial" panose="020B0604020202020204" pitchFamily="34" charset="0"/>
                        </a:rPr>
                        <a:t>Notice of Jeopardy Levy and Right to Appeal</a:t>
                      </a:r>
                    </a:p>
                  </a:txBody>
                  <a:tcPr/>
                </a:tc>
                <a:extLst>
                  <a:ext uri="{0D108BD9-81ED-4DB2-BD59-A6C34878D82A}">
                    <a16:rowId xmlns:a16="http://schemas.microsoft.com/office/drawing/2014/main" val="10003"/>
                  </a:ext>
                </a:extLst>
              </a:tr>
              <a:tr h="1072063">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latin typeface="Arial" panose="020B0604020202020204" pitchFamily="34" charset="0"/>
                          <a:cs typeface="Arial" panose="020B0604020202020204" pitchFamily="34" charset="0"/>
                        </a:rPr>
                        <a:t>Denials of requests to issue lien certificates, such as subordination, withdrawal, discharge or non-attachment</a:t>
                      </a:r>
                    </a:p>
                  </a:txBody>
                  <a:tcPr/>
                </a:tc>
                <a:tc>
                  <a:txBody>
                    <a:bodyPr/>
                    <a:lstStyle/>
                    <a:p>
                      <a:pPr marL="0" indent="0">
                        <a:buFont typeface="Arial" panose="020B0604020202020204" pitchFamily="34" charset="0"/>
                        <a:buNone/>
                      </a:pPr>
                      <a:endParaRPr lang="en-US" sz="170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latin typeface="Arial" panose="020B0604020202020204" pitchFamily="34" charset="0"/>
                          <a:cs typeface="Arial" panose="020B0604020202020204" pitchFamily="34" charset="0"/>
                        </a:rPr>
                        <a:t>Notice of Levy on Your State Tax Refund</a:t>
                      </a:r>
                    </a:p>
                  </a:txBody>
                  <a:tcPr/>
                </a:tc>
                <a:extLst>
                  <a:ext uri="{0D108BD9-81ED-4DB2-BD59-A6C34878D82A}">
                    <a16:rowId xmlns:a16="http://schemas.microsoft.com/office/drawing/2014/main" val="10004"/>
                  </a:ext>
                </a:extLst>
              </a:tr>
              <a:tr h="1045284">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latin typeface="Arial" panose="020B0604020202020204" pitchFamily="34" charset="0"/>
                          <a:cs typeface="Arial" panose="020B0604020202020204" pitchFamily="34" charset="0"/>
                        </a:rPr>
                        <a:t>Rejected, proposed for modification or modified, or proposed for termination or terminated installment agreements</a:t>
                      </a:r>
                    </a:p>
                  </a:txBody>
                  <a:tcPr/>
                </a:tc>
                <a:tc>
                  <a:txBody>
                    <a:bodyPr/>
                    <a:lstStyle/>
                    <a:p>
                      <a:pPr marL="0" indent="0">
                        <a:buFont typeface="Arial" panose="020B0604020202020204" pitchFamily="34" charset="0"/>
                        <a:buNone/>
                      </a:pPr>
                      <a:endParaRPr lang="en-US" sz="170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latin typeface="Arial" panose="020B0604020202020204" pitchFamily="34" charset="0"/>
                          <a:cs typeface="Arial" panose="020B0604020202020204" pitchFamily="34" charset="0"/>
                        </a:rPr>
                        <a:t>Notice of Levy and Notice of Your Right to a Hearing</a:t>
                      </a:r>
                    </a:p>
                  </a:txBody>
                  <a:tcPr/>
                </a:tc>
                <a:extLst>
                  <a:ext uri="{0D108BD9-81ED-4DB2-BD59-A6C34878D82A}">
                    <a16:rowId xmlns:a16="http://schemas.microsoft.com/office/drawing/2014/main" val="10005"/>
                  </a:ext>
                </a:extLst>
              </a:tr>
              <a:tr h="825779">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latin typeface="Arial" panose="020B0604020202020204" pitchFamily="34" charset="0"/>
                          <a:cs typeface="Arial" panose="020B0604020202020204" pitchFamily="34" charset="0"/>
                        </a:rPr>
                        <a:t>Disallowance of taxpayer’s request to return levied property under IRC 6343(d)</a:t>
                      </a:r>
                    </a:p>
                  </a:txBody>
                  <a:tcPr/>
                </a:tc>
                <a:tc>
                  <a:txBody>
                    <a:bodyPr/>
                    <a:lstStyle/>
                    <a:p>
                      <a:pPr marL="0" indent="0">
                        <a:buFont typeface="Arial" panose="020B0604020202020204" pitchFamily="34" charset="0"/>
                        <a:buNone/>
                      </a:pPr>
                      <a:endParaRPr lang="en-US" sz="1700" dirty="0">
                        <a:solidFill>
                          <a:schemeClr val="tx1"/>
                        </a:solidFill>
                      </a:endParaRPr>
                    </a:p>
                  </a:txBody>
                  <a:tcPr/>
                </a:tc>
                <a:tc>
                  <a:txBody>
                    <a:bodyPr/>
                    <a:lstStyle/>
                    <a:p>
                      <a:pPr marL="0" indent="0">
                        <a:buFont typeface="Arial" panose="020B0604020202020204" pitchFamily="34" charset="0"/>
                        <a:buNone/>
                      </a:pPr>
                      <a:r>
                        <a:rPr lang="en-US" sz="1700" dirty="0">
                          <a:solidFill>
                            <a:schemeClr val="tx1"/>
                          </a:solidFill>
                          <a:latin typeface="Arial" panose="020B0604020202020204" pitchFamily="34" charset="0"/>
                          <a:cs typeface="Arial" panose="020B0604020202020204" pitchFamily="34" charset="0"/>
                        </a:rPr>
                        <a:t>You may petition the Tax Court post findings</a:t>
                      </a:r>
                    </a:p>
                  </a:txBody>
                  <a:tcPr/>
                </a:tc>
                <a:extLst>
                  <a:ext uri="{0D108BD9-81ED-4DB2-BD59-A6C34878D82A}">
                    <a16:rowId xmlns:a16="http://schemas.microsoft.com/office/drawing/2014/main" val="10006"/>
                  </a:ext>
                </a:extLst>
              </a:tr>
              <a:tr h="825779">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latin typeface="Arial" panose="020B0604020202020204" pitchFamily="34" charset="0"/>
                          <a:cs typeface="Arial" panose="020B0604020202020204" pitchFamily="34" charset="0"/>
                        </a:rPr>
                        <a:t>Disallowance of property owner’s claim for return of property under IRC 6343(b)</a:t>
                      </a:r>
                    </a:p>
                  </a:txBody>
                  <a:tcPr/>
                </a:tc>
                <a:tc>
                  <a:txBody>
                    <a:bodyPr/>
                    <a:lstStyle/>
                    <a:p>
                      <a:pPr marL="0" indent="0">
                        <a:buFont typeface="Arial" panose="020B0604020202020204" pitchFamily="34" charset="0"/>
                        <a:buNone/>
                      </a:pPr>
                      <a:endParaRPr lang="en-US" sz="1700" dirty="0">
                        <a:solidFill>
                          <a:schemeClr val="tx1"/>
                        </a:solidFill>
                      </a:endParaRPr>
                    </a:p>
                  </a:txBody>
                  <a:tcPr/>
                </a:tc>
                <a:tc>
                  <a:txBody>
                    <a:bodyPr/>
                    <a:lstStyle/>
                    <a:p>
                      <a:pPr marL="0" indent="0" algn="l">
                        <a:buFont typeface="Arial" panose="020B0604020202020204" pitchFamily="34" charset="0"/>
                        <a:buNone/>
                      </a:pPr>
                      <a:r>
                        <a:rPr lang="en-US" sz="1700" dirty="0">
                          <a:solidFill>
                            <a:schemeClr val="tx1"/>
                          </a:solidFill>
                          <a:latin typeface="Arial" panose="020B0604020202020204" pitchFamily="34" charset="0"/>
                          <a:cs typeface="Arial" panose="020B0604020202020204" pitchFamily="34" charset="0"/>
                        </a:rPr>
                        <a:t>Process</a:t>
                      </a:r>
                      <a:r>
                        <a:rPr lang="en-US" sz="1700" baseline="0" dirty="0">
                          <a:solidFill>
                            <a:schemeClr val="tx1"/>
                          </a:solidFill>
                          <a:latin typeface="Arial" panose="020B0604020202020204" pitchFamily="34" charset="0"/>
                          <a:cs typeface="Arial" panose="020B0604020202020204" pitchFamily="34" charset="0"/>
                        </a:rPr>
                        <a:t> takes significantly more</a:t>
                      </a:r>
                      <a:r>
                        <a:rPr lang="en-US" sz="1700" dirty="0">
                          <a:solidFill>
                            <a:schemeClr val="tx1"/>
                          </a:solidFill>
                          <a:latin typeface="Arial" panose="020B0604020202020204" pitchFamily="34" charset="0"/>
                          <a:cs typeface="Arial" panose="020B0604020202020204" pitchFamily="34" charset="0"/>
                        </a:rPr>
                        <a:t> time</a:t>
                      </a:r>
                      <a:r>
                        <a:rPr lang="en-US" sz="1700" baseline="0" dirty="0">
                          <a:solidFill>
                            <a:schemeClr val="tx1"/>
                          </a:solidFill>
                          <a:latin typeface="Arial" panose="020B0604020202020204" pitchFamily="34" charset="0"/>
                          <a:cs typeface="Arial" panose="020B0604020202020204" pitchFamily="34" charset="0"/>
                        </a:rPr>
                        <a:t> to reach a result than filing a CAP</a:t>
                      </a:r>
                      <a:endParaRPr lang="en-US" sz="17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397575856"/>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9120" y="544548"/>
            <a:ext cx="8229600" cy="1348981"/>
          </a:xfrm>
        </p:spPr>
        <p:txBody>
          <a:bodyPr>
            <a:normAutofit/>
          </a:bodyPr>
          <a:lstStyle/>
          <a:p>
            <a:r>
              <a:rPr lang="en-US" sz="5400" dirty="0">
                <a:solidFill>
                  <a:schemeClr val="bg1"/>
                </a:solidFill>
                <a:cs typeface="Arial" panose="020B0604020202020204" pitchFamily="34" charset="0"/>
              </a:rPr>
              <a:t>Similarities</a:t>
            </a:r>
          </a:p>
        </p:txBody>
      </p:sp>
      <p:sp>
        <p:nvSpPr>
          <p:cNvPr id="4" name="Title 1"/>
          <p:cNvSpPr txBox="1">
            <a:spLocks/>
          </p:cNvSpPr>
          <p:nvPr/>
        </p:nvSpPr>
        <p:spPr>
          <a:xfrm>
            <a:off x="1765648" y="2580238"/>
            <a:ext cx="8229600" cy="425714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l">
              <a:spcBef>
                <a:spcPts val="600"/>
              </a:spcBef>
              <a:spcAft>
                <a:spcPts val="600"/>
              </a:spcAft>
              <a:buFont typeface="Arial" panose="020B0604020202020204" pitchFamily="34" charset="0"/>
              <a:buChar char="•"/>
            </a:pPr>
            <a:r>
              <a:rPr lang="en-US" sz="3500" dirty="0">
                <a:solidFill>
                  <a:schemeClr val="bg1"/>
                </a:solidFill>
                <a:cs typeface="Arial" panose="020B0604020202020204" pitchFamily="34" charset="0"/>
              </a:rPr>
              <a:t>You may represent yourself</a:t>
            </a:r>
          </a:p>
          <a:p>
            <a:pPr marL="457200" indent="-457200" algn="l">
              <a:spcBef>
                <a:spcPts val="600"/>
              </a:spcBef>
              <a:spcAft>
                <a:spcPts val="600"/>
              </a:spcAft>
              <a:buFont typeface="Arial" panose="020B0604020202020204" pitchFamily="34" charset="0"/>
              <a:buChar char="•"/>
            </a:pPr>
            <a:r>
              <a:rPr lang="en-US" sz="3500" dirty="0">
                <a:solidFill>
                  <a:schemeClr val="bg1"/>
                </a:solidFill>
                <a:cs typeface="Arial" panose="020B0604020202020204" pitchFamily="34" charset="0"/>
              </a:rPr>
              <a:t>You may be represented by an attorney</a:t>
            </a:r>
          </a:p>
          <a:p>
            <a:pPr marL="457200" indent="-457200" algn="l">
              <a:spcBef>
                <a:spcPts val="600"/>
              </a:spcBef>
              <a:spcAft>
                <a:spcPts val="600"/>
              </a:spcAft>
              <a:buFont typeface="Arial" panose="020B0604020202020204" pitchFamily="34" charset="0"/>
              <a:buChar char="•"/>
            </a:pPr>
            <a:r>
              <a:rPr lang="en-US" sz="3500" dirty="0">
                <a:solidFill>
                  <a:schemeClr val="bg1"/>
                </a:solidFill>
                <a:cs typeface="Arial" panose="020B0604020202020204" pitchFamily="34" charset="0"/>
              </a:rPr>
              <a:t>You may be represented by a CPA</a:t>
            </a:r>
          </a:p>
          <a:p>
            <a:pPr marL="457200" indent="-457200" algn="l">
              <a:spcBef>
                <a:spcPts val="600"/>
              </a:spcBef>
              <a:spcAft>
                <a:spcPts val="600"/>
              </a:spcAft>
              <a:buFont typeface="Arial" panose="020B0604020202020204" pitchFamily="34" charset="0"/>
              <a:buChar char="•"/>
            </a:pPr>
            <a:r>
              <a:rPr lang="en-US" sz="3500" dirty="0">
                <a:solidFill>
                  <a:schemeClr val="bg1"/>
                </a:solidFill>
                <a:cs typeface="Arial" panose="020B0604020202020204" pitchFamily="34" charset="0"/>
              </a:rPr>
              <a:t>You may be represented by any other person enrolled to practice before the IRS</a:t>
            </a:r>
          </a:p>
          <a:p>
            <a:pPr marL="457200" indent="-457200" algn="l">
              <a:spcBef>
                <a:spcPts val="600"/>
              </a:spcBef>
              <a:spcAft>
                <a:spcPts val="600"/>
              </a:spcAft>
              <a:buFont typeface="Arial" panose="020B0604020202020204" pitchFamily="34" charset="0"/>
              <a:buChar char="•"/>
            </a:pPr>
            <a:r>
              <a:rPr lang="en-US" sz="3500" dirty="0">
                <a:solidFill>
                  <a:schemeClr val="bg1"/>
                </a:solidFill>
                <a:cs typeface="Arial" panose="020B0604020202020204" pitchFamily="34" charset="0"/>
              </a:rPr>
              <a:t>You may be represented by immediate family</a:t>
            </a:r>
          </a:p>
          <a:p>
            <a:pPr marL="457200" indent="-457200" algn="l">
              <a:spcBef>
                <a:spcPts val="600"/>
              </a:spcBef>
              <a:spcAft>
                <a:spcPts val="600"/>
              </a:spcAft>
              <a:buFont typeface="Arial" panose="020B0604020202020204" pitchFamily="34" charset="0"/>
              <a:buChar char="•"/>
            </a:pPr>
            <a:r>
              <a:rPr lang="en-US" sz="3500" dirty="0">
                <a:solidFill>
                  <a:schemeClr val="bg1"/>
                </a:solidFill>
                <a:cs typeface="Arial" panose="020B0604020202020204" pitchFamily="34" charset="0"/>
              </a:rPr>
              <a:t>For businesses you may be represented by employees, partners or officers</a:t>
            </a:r>
          </a:p>
          <a:p>
            <a:pPr marL="571500" indent="-571500" algn="l">
              <a:spcBef>
                <a:spcPts val="600"/>
              </a:spcBef>
              <a:spcAft>
                <a:spcPts val="600"/>
              </a:spcAft>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algn="l">
              <a:spcBef>
                <a:spcPts val="600"/>
              </a:spcBef>
              <a:spcAft>
                <a:spcPts val="600"/>
              </a:spcAft>
            </a:pPr>
            <a:endParaRPr lang="en-US" dirty="0">
              <a:solidFill>
                <a:schemeClr val="bg1"/>
              </a:solidFill>
              <a:latin typeface="Arial" panose="020B0604020202020204" pitchFamily="34" charset="0"/>
              <a:cs typeface="Arial" panose="020B0604020202020204" pitchFamily="34" charset="0"/>
            </a:endParaRPr>
          </a:p>
        </p:txBody>
      </p:sp>
      <p:sp>
        <p:nvSpPr>
          <p:cNvPr id="8"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273</a:t>
            </a:fld>
            <a:endParaRPr lang="en-US" sz="3600" dirty="0"/>
          </a:p>
        </p:txBody>
      </p:sp>
      <p:sp>
        <p:nvSpPr>
          <p:cNvPr id="9" name="TextBox 8"/>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71072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 y="497122"/>
            <a:ext cx="8229600" cy="1348981"/>
          </a:xfrm>
        </p:spPr>
        <p:txBody>
          <a:bodyPr>
            <a:normAutofit/>
          </a:bodyPr>
          <a:lstStyle/>
          <a:p>
            <a:r>
              <a:rPr lang="en-US" sz="5400" dirty="0">
                <a:solidFill>
                  <a:schemeClr val="bg1"/>
                </a:solidFill>
                <a:cs typeface="Arial" panose="020B0604020202020204" pitchFamily="34" charset="0"/>
              </a:rPr>
              <a:t>Differences</a:t>
            </a:r>
          </a:p>
        </p:txBody>
      </p:sp>
      <p:sp>
        <p:nvSpPr>
          <p:cNvPr id="4" name="Title 1"/>
          <p:cNvSpPr txBox="1">
            <a:spLocks/>
          </p:cNvSpPr>
          <p:nvPr/>
        </p:nvSpPr>
        <p:spPr>
          <a:xfrm>
            <a:off x="1361440" y="2074772"/>
            <a:ext cx="8525368" cy="42571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l">
              <a:spcBef>
                <a:spcPts val="600"/>
              </a:spcBef>
              <a:spcAft>
                <a:spcPts val="600"/>
              </a:spcAft>
              <a:buFont typeface="Arial" panose="020B0604020202020204" pitchFamily="34" charset="0"/>
              <a:buChar char="•"/>
            </a:pPr>
            <a:r>
              <a:rPr lang="en-US" sz="3600" dirty="0">
                <a:solidFill>
                  <a:schemeClr val="bg1"/>
                </a:solidFill>
                <a:cs typeface="Arial" panose="020B0604020202020204" pitchFamily="34" charset="0"/>
              </a:rPr>
              <a:t>You may go to court if you disagree with results of CDP hearing</a:t>
            </a:r>
          </a:p>
          <a:p>
            <a:pPr marL="457200" indent="-457200" algn="l">
              <a:spcBef>
                <a:spcPts val="600"/>
              </a:spcBef>
              <a:spcAft>
                <a:spcPts val="600"/>
              </a:spcAft>
              <a:buFont typeface="Arial" panose="020B0604020202020204" pitchFamily="34" charset="0"/>
              <a:buChar char="•"/>
            </a:pPr>
            <a:r>
              <a:rPr lang="en-US" sz="3600" dirty="0">
                <a:solidFill>
                  <a:schemeClr val="bg1"/>
                </a:solidFill>
                <a:cs typeface="Arial" panose="020B0604020202020204" pitchFamily="34" charset="0"/>
              </a:rPr>
              <a:t>You may not go to court following a CAP hearing</a:t>
            </a:r>
          </a:p>
          <a:p>
            <a:pPr marL="457200" indent="-457200" algn="l">
              <a:spcBef>
                <a:spcPts val="600"/>
              </a:spcBef>
              <a:spcAft>
                <a:spcPts val="600"/>
              </a:spcAft>
              <a:buFont typeface="Arial" panose="020B0604020202020204" pitchFamily="34" charset="0"/>
              <a:buChar char="•"/>
            </a:pPr>
            <a:r>
              <a:rPr lang="en-US" sz="3600" dirty="0">
                <a:solidFill>
                  <a:schemeClr val="bg1"/>
                </a:solidFill>
                <a:cs typeface="Arial" panose="020B0604020202020204" pitchFamily="34" charset="0"/>
              </a:rPr>
              <a:t>CAP results come in a relatively short period of time</a:t>
            </a:r>
            <a:endParaRPr lang="en-US" sz="4800" dirty="0">
              <a:solidFill>
                <a:schemeClr val="bg1"/>
              </a:solidFill>
              <a:cs typeface="Arial" panose="020B0604020202020204" pitchFamily="34" charset="0"/>
            </a:endParaRPr>
          </a:p>
          <a:p>
            <a:pPr algn="l">
              <a:spcBef>
                <a:spcPts val="600"/>
              </a:spcBef>
              <a:spcAft>
                <a:spcPts val="600"/>
              </a:spcAft>
            </a:pPr>
            <a:endParaRPr lang="en-US" dirty="0">
              <a:solidFill>
                <a:schemeClr val="bg1"/>
              </a:solidFill>
              <a:latin typeface="Arial" panose="020B0604020202020204" pitchFamily="34" charset="0"/>
              <a:cs typeface="Arial" panose="020B0604020202020204" pitchFamily="34" charset="0"/>
            </a:endParaRPr>
          </a:p>
        </p:txBody>
      </p:sp>
      <p:sp>
        <p:nvSpPr>
          <p:cNvPr id="8"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274</a:t>
            </a:fld>
            <a:endParaRPr lang="en-US" sz="3600" dirty="0"/>
          </a:p>
        </p:txBody>
      </p:sp>
      <p:sp>
        <p:nvSpPr>
          <p:cNvPr id="9" name="TextBox 8"/>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552313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7680" y="544548"/>
            <a:ext cx="8229600" cy="1348981"/>
          </a:xfrm>
        </p:spPr>
        <p:txBody>
          <a:bodyPr>
            <a:normAutofit/>
          </a:bodyPr>
          <a:lstStyle/>
          <a:p>
            <a:r>
              <a:rPr lang="en-US" sz="5400" dirty="0">
                <a:solidFill>
                  <a:schemeClr val="bg1"/>
                </a:solidFill>
                <a:cs typeface="Arial" panose="020B0604020202020204" pitchFamily="34" charset="0"/>
              </a:rPr>
              <a:t>Collection Due Process</a:t>
            </a:r>
          </a:p>
        </p:txBody>
      </p:sp>
      <p:sp>
        <p:nvSpPr>
          <p:cNvPr id="4" name="Title 1"/>
          <p:cNvSpPr txBox="1">
            <a:spLocks/>
          </p:cNvSpPr>
          <p:nvPr/>
        </p:nvSpPr>
        <p:spPr>
          <a:xfrm>
            <a:off x="1765648" y="2580238"/>
            <a:ext cx="8327921" cy="42571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600"/>
              </a:spcBef>
              <a:spcAft>
                <a:spcPts val="600"/>
              </a:spcAft>
            </a:pPr>
            <a:r>
              <a:rPr lang="en-US" sz="3300" dirty="0">
                <a:solidFill>
                  <a:schemeClr val="bg1"/>
                </a:solidFill>
                <a:cs typeface="Arial" panose="020B0604020202020204" pitchFamily="34" charset="0"/>
              </a:rPr>
              <a:t> IRS FORM 12153</a:t>
            </a:r>
          </a:p>
          <a:p>
            <a:pPr>
              <a:spcBef>
                <a:spcPts val="600"/>
              </a:spcBef>
              <a:spcAft>
                <a:spcPts val="600"/>
              </a:spcAft>
            </a:pPr>
            <a:r>
              <a:rPr lang="en-US" sz="3300" dirty="0">
                <a:solidFill>
                  <a:schemeClr val="bg1"/>
                </a:solidFill>
                <a:cs typeface="Arial" panose="020B0604020202020204" pitchFamily="34" charset="0"/>
              </a:rPr>
              <a:t>Request for a Collection Due Process or Equivalent Hearing</a:t>
            </a:r>
          </a:p>
          <a:p>
            <a:pPr marL="571500" indent="-571500" algn="l">
              <a:spcBef>
                <a:spcPts val="600"/>
              </a:spcBef>
              <a:spcAft>
                <a:spcPts val="600"/>
              </a:spcAft>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algn="l">
              <a:spcBef>
                <a:spcPts val="600"/>
              </a:spcBef>
              <a:spcAft>
                <a:spcPts val="600"/>
              </a:spcAft>
            </a:pPr>
            <a:endParaRPr lang="en-US" dirty="0">
              <a:solidFill>
                <a:schemeClr val="bg1"/>
              </a:solidFill>
              <a:latin typeface="Arial" panose="020B0604020202020204" pitchFamily="34" charset="0"/>
              <a:cs typeface="Arial" panose="020B0604020202020204" pitchFamily="34" charset="0"/>
            </a:endParaRPr>
          </a:p>
        </p:txBody>
      </p:sp>
      <p:sp>
        <p:nvSpPr>
          <p:cNvPr id="8"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275</a:t>
            </a:fld>
            <a:endParaRPr lang="en-US" sz="3600" dirty="0"/>
          </a:p>
        </p:txBody>
      </p:sp>
      <p:sp>
        <p:nvSpPr>
          <p:cNvPr id="9" name="TextBox 8"/>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331946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6055" y="558800"/>
            <a:ext cx="4659890" cy="6299200"/>
          </a:xfrm>
          <a:prstGeom prst="rect">
            <a:avLst/>
          </a:prstGeom>
        </p:spPr>
      </p:pic>
      <p:sp>
        <p:nvSpPr>
          <p:cNvPr id="5" name="TextBox 3"/>
          <p:cNvSpPr txBox="1"/>
          <p:nvPr/>
        </p:nvSpPr>
        <p:spPr>
          <a:xfrm>
            <a:off x="1741284" y="272223"/>
            <a:ext cx="148476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FF00"/>
                </a:solidFill>
              </a:rPr>
              <a:t>IRS Form 12153</a:t>
            </a:r>
          </a:p>
          <a:p>
            <a:r>
              <a:rPr lang="en-US" sz="2400" b="1" dirty="0">
                <a:solidFill>
                  <a:srgbClr val="FFFF00"/>
                </a:solidFill>
              </a:rPr>
              <a:t>CDP</a:t>
            </a:r>
          </a:p>
          <a:p>
            <a:r>
              <a:rPr lang="en-US" dirty="0">
                <a:solidFill>
                  <a:srgbClr val="FFFF00"/>
                </a:solidFill>
              </a:rPr>
              <a:t>(page 1 of 2)</a:t>
            </a:r>
          </a:p>
          <a:p>
            <a:endParaRPr lang="en-US" dirty="0"/>
          </a:p>
        </p:txBody>
      </p:sp>
    </p:spTree>
    <p:extLst>
      <p:ext uri="{BB962C8B-B14F-4D97-AF65-F5344CB8AC3E}">
        <p14:creationId xmlns:p14="http://schemas.microsoft.com/office/powerpoint/2010/main" val="1194294102"/>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5" name="TextBox 3"/>
          <p:cNvSpPr txBox="1"/>
          <p:nvPr/>
        </p:nvSpPr>
        <p:spPr>
          <a:xfrm>
            <a:off x="1741284" y="272223"/>
            <a:ext cx="148476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FF00"/>
                </a:solidFill>
              </a:rPr>
              <a:t>IRS Form 12153</a:t>
            </a:r>
          </a:p>
          <a:p>
            <a:r>
              <a:rPr lang="en-US" sz="2400" b="1" dirty="0">
                <a:solidFill>
                  <a:srgbClr val="FFFF00"/>
                </a:solidFill>
              </a:rPr>
              <a:t>CDP</a:t>
            </a:r>
          </a:p>
          <a:p>
            <a:r>
              <a:rPr lang="en-US" dirty="0">
                <a:solidFill>
                  <a:srgbClr val="FFFF00"/>
                </a:solidFill>
              </a:rPr>
              <a:t>(page 2 of 2)</a:t>
            </a:r>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9147" y="396240"/>
            <a:ext cx="4793706" cy="6461760"/>
          </a:xfrm>
          <a:prstGeom prst="rect">
            <a:avLst/>
          </a:prstGeom>
        </p:spPr>
      </p:pic>
    </p:spTree>
    <p:extLst>
      <p:ext uri="{BB962C8B-B14F-4D97-AF65-F5344CB8AC3E}">
        <p14:creationId xmlns:p14="http://schemas.microsoft.com/office/powerpoint/2010/main" val="2463581941"/>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7250" y="1175411"/>
            <a:ext cx="5843493" cy="1658198"/>
          </a:xfrm>
        </p:spPr>
        <p:txBody>
          <a:bodyPr>
            <a:noAutofit/>
          </a:bodyPr>
          <a:lstStyle/>
          <a:p>
            <a:pPr algn="l"/>
            <a:r>
              <a:rPr lang="en-US" sz="4000" dirty="0">
                <a:solidFill>
                  <a:schemeClr val="bg1"/>
                </a:solidFill>
                <a:latin typeface="Calibri Light" panose="020F0302020204030204" pitchFamily="34" charset="0"/>
              </a:rPr>
              <a:t>What to do…</a:t>
            </a:r>
            <a:br>
              <a:rPr lang="en-US" sz="4000" dirty="0">
                <a:solidFill>
                  <a:schemeClr val="bg1"/>
                </a:solidFill>
                <a:latin typeface="Calibri Light" panose="020F0302020204030204" pitchFamily="34" charset="0"/>
              </a:rPr>
            </a:br>
            <a:r>
              <a:rPr lang="en-US" sz="4000" dirty="0">
                <a:solidFill>
                  <a:schemeClr val="bg1"/>
                </a:solidFill>
                <a:latin typeface="Calibri Light" panose="020F0302020204030204" pitchFamily="34" charset="0"/>
              </a:rPr>
              <a:t>when things get tough</a:t>
            </a:r>
          </a:p>
        </p:txBody>
      </p:sp>
      <p:sp>
        <p:nvSpPr>
          <p:cNvPr id="5" name="Title 1"/>
          <p:cNvSpPr txBox="1">
            <a:spLocks/>
          </p:cNvSpPr>
          <p:nvPr/>
        </p:nvSpPr>
        <p:spPr>
          <a:xfrm>
            <a:off x="466248" y="4205291"/>
            <a:ext cx="7305368" cy="2315555"/>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sz="3200" dirty="0">
                <a:solidFill>
                  <a:schemeClr val="bg1"/>
                </a:solidFill>
                <a:latin typeface="Calibri Light" panose="020F0302020204030204" pitchFamily="34" charset="0"/>
              </a:rPr>
              <a:t>This program shows you how to fix the problem when most think they’re done!</a:t>
            </a:r>
          </a:p>
          <a:p>
            <a:endParaRPr lang="en-US" sz="900" dirty="0">
              <a:solidFill>
                <a:schemeClr val="bg1"/>
              </a:solidFill>
              <a:latin typeface="Calibri Light" panose="020F0302020204030204" pitchFamily="34" charset="0"/>
            </a:endParaRPr>
          </a:p>
          <a:p>
            <a:r>
              <a:rPr lang="en-US" sz="3200" dirty="0">
                <a:solidFill>
                  <a:schemeClr val="bg1"/>
                </a:solidFill>
                <a:latin typeface="Calibri Light" panose="020F0302020204030204" pitchFamily="34" charset="0"/>
              </a:rPr>
              <a:t>	                   …don’t get left behind</a:t>
            </a:r>
          </a:p>
        </p:txBody>
      </p:sp>
      <p:sp>
        <p:nvSpPr>
          <p:cNvPr id="7" name="Title 1"/>
          <p:cNvSpPr txBox="1">
            <a:spLocks/>
          </p:cNvSpPr>
          <p:nvPr/>
        </p:nvSpPr>
        <p:spPr>
          <a:xfrm>
            <a:off x="310205" y="100836"/>
            <a:ext cx="10099887" cy="165819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5000" dirty="0">
                <a:solidFill>
                  <a:srgbClr val="FFFF00"/>
                </a:solidFill>
                <a:latin typeface="Calibri Light" panose="020F0302020204030204" pitchFamily="34" charset="0"/>
              </a:rPr>
              <a:t>Join the  TRI </a:t>
            </a:r>
            <a:r>
              <a:rPr lang="en-US" sz="5000" b="1" dirty="0">
                <a:solidFill>
                  <a:srgbClr val="FFFF00"/>
                </a:solidFill>
                <a:latin typeface="Calibri Light" panose="020F0302020204030204" pitchFamily="34" charset="0"/>
              </a:rPr>
              <a:t>VIP Member Program</a:t>
            </a:r>
            <a:r>
              <a:rPr lang="en-US" sz="5000" b="1" baseline="30000" dirty="0">
                <a:solidFill>
                  <a:srgbClr val="FFFF00"/>
                </a:solidFill>
                <a:latin typeface="Calibri Light" panose="020F0302020204030204" pitchFamily="34" charset="0"/>
              </a:rPr>
              <a:t>TM</a:t>
            </a:r>
          </a:p>
        </p:txBody>
      </p:sp>
      <p:sp>
        <p:nvSpPr>
          <p:cNvPr id="8" name="Title 1"/>
          <p:cNvSpPr txBox="1">
            <a:spLocks/>
          </p:cNvSpPr>
          <p:nvPr/>
        </p:nvSpPr>
        <p:spPr>
          <a:xfrm>
            <a:off x="656663" y="3944033"/>
            <a:ext cx="9406969" cy="982695"/>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pPr>
              <a:tabLst>
                <a:tab pos="1489075" algn="l"/>
              </a:tabLst>
            </a:pPr>
            <a:r>
              <a:rPr lang="en-US" sz="2800" dirty="0">
                <a:solidFill>
                  <a:srgbClr val="FFFF00"/>
                </a:solidFill>
              </a:rPr>
              <a:t>           Two-months free when you attend the 200A Seminar or Webcast</a:t>
            </a:r>
          </a:p>
        </p:txBody>
      </p:sp>
      <p:sp>
        <p:nvSpPr>
          <p:cNvPr id="9" name="Title 1"/>
          <p:cNvSpPr txBox="1">
            <a:spLocks/>
          </p:cNvSpPr>
          <p:nvPr/>
        </p:nvSpPr>
        <p:spPr>
          <a:xfrm>
            <a:off x="1693367" y="2671137"/>
            <a:ext cx="4428357" cy="1428124"/>
          </a:xfrm>
          <a:prstGeom prst="rect">
            <a:avLst/>
          </a:prstGeom>
          <a:noFill/>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pPr algn="ctr"/>
            <a:r>
              <a:rPr lang="en-US" sz="4000" dirty="0">
                <a:solidFill>
                  <a:srgbClr val="FFFF00"/>
                </a:solidFill>
                <a:latin typeface="Arial Black" panose="020B0A04020102020204" pitchFamily="34" charset="0"/>
              </a:rPr>
              <a:t>Ultimate Level</a:t>
            </a:r>
            <a:endParaRPr lang="en-US" sz="3600" dirty="0">
              <a:solidFill>
                <a:srgbClr val="FFFF00"/>
              </a:solidFill>
            </a:endParaRPr>
          </a:p>
        </p:txBody>
      </p:sp>
      <p:pic>
        <p:nvPicPr>
          <p:cNvPr id="6" name="Picture 5" descr="A picture containing person, indoor&#10;&#10;Description generated with very high confidence">
            <a:extLst>
              <a:ext uri="{FF2B5EF4-FFF2-40B4-BE49-F238E27FC236}">
                <a16:creationId xmlns:a16="http://schemas.microsoft.com/office/drawing/2014/main" id="{7DB2625F-6537-46EC-B472-89F3EE9340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1616" y="1620955"/>
            <a:ext cx="3720613" cy="2478306"/>
          </a:xfrm>
          <a:prstGeom prst="rect">
            <a:avLst/>
          </a:prstGeom>
        </p:spPr>
      </p:pic>
      <p:sp>
        <p:nvSpPr>
          <p:cNvPr id="10" name="Title 1">
            <a:extLst>
              <a:ext uri="{FF2B5EF4-FFF2-40B4-BE49-F238E27FC236}">
                <a16:creationId xmlns:a16="http://schemas.microsoft.com/office/drawing/2014/main" id="{743359D8-7AE8-4410-BDA2-44A8DC32A538}"/>
              </a:ext>
            </a:extLst>
          </p:cNvPr>
          <p:cNvSpPr txBox="1">
            <a:spLocks/>
          </p:cNvSpPr>
          <p:nvPr/>
        </p:nvSpPr>
        <p:spPr>
          <a:xfrm>
            <a:off x="7273503" y="5875305"/>
            <a:ext cx="4918497" cy="982695"/>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pPr>
              <a:tabLst>
                <a:tab pos="1489075" algn="l"/>
              </a:tabLst>
            </a:pPr>
            <a:r>
              <a:rPr lang="en-US" sz="2400" i="1" dirty="0">
                <a:solidFill>
                  <a:schemeClr val="bg1"/>
                </a:solidFill>
              </a:rPr>
              <a:t>           *offer expires at 8pm tonight</a:t>
            </a:r>
          </a:p>
        </p:txBody>
      </p:sp>
      <p:sp>
        <p:nvSpPr>
          <p:cNvPr id="11" name="Rectangle 10">
            <a:extLst>
              <a:ext uri="{FF2B5EF4-FFF2-40B4-BE49-F238E27FC236}">
                <a16:creationId xmlns:a16="http://schemas.microsoft.com/office/drawing/2014/main" id="{17596F72-78A6-47CD-B505-34472F46A601}"/>
              </a:ext>
            </a:extLst>
          </p:cNvPr>
          <p:cNvSpPr/>
          <p:nvPr/>
        </p:nvSpPr>
        <p:spPr>
          <a:xfrm>
            <a:off x="6405781" y="1718721"/>
            <a:ext cx="4868969" cy="16335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00"/>
                </a:solidFill>
              </a:rPr>
              <a:t>DAVID TO PUSH LINK</a:t>
            </a:r>
            <a:endParaRPr lang="en-US" sz="4000" i="1" dirty="0">
              <a:solidFill>
                <a:srgbClr val="FFFF00"/>
              </a:solidFill>
            </a:endParaRPr>
          </a:p>
        </p:txBody>
      </p:sp>
    </p:spTree>
    <p:extLst>
      <p:ext uri="{BB962C8B-B14F-4D97-AF65-F5344CB8AC3E}">
        <p14:creationId xmlns:p14="http://schemas.microsoft.com/office/powerpoint/2010/main" val="2160109345"/>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544548"/>
            <a:ext cx="8229600" cy="1348981"/>
          </a:xfrm>
        </p:spPr>
        <p:txBody>
          <a:bodyPr>
            <a:normAutofit/>
          </a:bodyPr>
          <a:lstStyle/>
          <a:p>
            <a:r>
              <a:rPr lang="en-US" sz="5400" dirty="0">
                <a:solidFill>
                  <a:schemeClr val="bg1"/>
                </a:solidFill>
                <a:cs typeface="Arial" panose="020B0604020202020204" pitchFamily="34" charset="0"/>
              </a:rPr>
              <a:t>Collection Appeal Rights</a:t>
            </a:r>
          </a:p>
        </p:txBody>
      </p:sp>
      <p:sp>
        <p:nvSpPr>
          <p:cNvPr id="4" name="Title 1"/>
          <p:cNvSpPr txBox="1">
            <a:spLocks/>
          </p:cNvSpPr>
          <p:nvPr/>
        </p:nvSpPr>
        <p:spPr>
          <a:xfrm>
            <a:off x="1765648" y="2580238"/>
            <a:ext cx="8327921" cy="42571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600"/>
              </a:spcBef>
              <a:spcAft>
                <a:spcPts val="600"/>
              </a:spcAft>
            </a:pPr>
            <a:r>
              <a:rPr lang="en-US" sz="3300" dirty="0">
                <a:solidFill>
                  <a:schemeClr val="bg1"/>
                </a:solidFill>
                <a:cs typeface="Arial" panose="020B0604020202020204" pitchFamily="34" charset="0"/>
              </a:rPr>
              <a:t> IRS FORM 9423</a:t>
            </a:r>
          </a:p>
          <a:p>
            <a:pPr>
              <a:spcBef>
                <a:spcPts val="600"/>
              </a:spcBef>
              <a:spcAft>
                <a:spcPts val="600"/>
              </a:spcAft>
            </a:pPr>
            <a:r>
              <a:rPr lang="en-US" sz="3300" dirty="0">
                <a:solidFill>
                  <a:schemeClr val="bg1"/>
                </a:solidFill>
                <a:cs typeface="Arial" panose="020B0604020202020204" pitchFamily="34" charset="0"/>
              </a:rPr>
              <a:t>Collection Appeal Request</a:t>
            </a:r>
          </a:p>
          <a:p>
            <a:pPr marL="571500" indent="-571500" algn="l">
              <a:spcBef>
                <a:spcPts val="600"/>
              </a:spcBef>
              <a:spcAft>
                <a:spcPts val="600"/>
              </a:spcAft>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algn="l">
              <a:spcBef>
                <a:spcPts val="600"/>
              </a:spcBef>
              <a:spcAft>
                <a:spcPts val="600"/>
              </a:spcAft>
            </a:pPr>
            <a:endParaRPr lang="en-US" dirty="0">
              <a:solidFill>
                <a:schemeClr val="bg1"/>
              </a:solidFill>
              <a:latin typeface="Arial" panose="020B0604020202020204" pitchFamily="34" charset="0"/>
              <a:cs typeface="Arial" panose="020B0604020202020204" pitchFamily="34" charset="0"/>
            </a:endParaRPr>
          </a:p>
        </p:txBody>
      </p:sp>
      <p:sp>
        <p:nvSpPr>
          <p:cNvPr id="8"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279</a:t>
            </a:fld>
            <a:endParaRPr lang="en-US" sz="3600" dirty="0"/>
          </a:p>
        </p:txBody>
      </p:sp>
      <p:sp>
        <p:nvSpPr>
          <p:cNvPr id="9" name="TextBox 8"/>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159277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0.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5" name="TextBox 3"/>
          <p:cNvSpPr txBox="1"/>
          <p:nvPr/>
        </p:nvSpPr>
        <p:spPr>
          <a:xfrm>
            <a:off x="1922354" y="480453"/>
            <a:ext cx="1484768"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FF00"/>
                </a:solidFill>
              </a:rPr>
              <a:t>IRS Form 9423</a:t>
            </a:r>
          </a:p>
          <a:p>
            <a:r>
              <a:rPr lang="en-US" sz="2400" b="1" dirty="0">
                <a:solidFill>
                  <a:srgbClr val="FFFF00"/>
                </a:solidFill>
              </a:rPr>
              <a:t>CAP</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7916" y="480452"/>
            <a:ext cx="4716169" cy="6377547"/>
          </a:xfrm>
          <a:prstGeom prst="rect">
            <a:avLst/>
          </a:prstGeom>
        </p:spPr>
      </p:pic>
    </p:spTree>
    <p:extLst>
      <p:ext uri="{BB962C8B-B14F-4D97-AF65-F5344CB8AC3E}">
        <p14:creationId xmlns:p14="http://schemas.microsoft.com/office/powerpoint/2010/main" val="858300542"/>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24200" y="2892959"/>
            <a:ext cx="8229600" cy="1348981"/>
          </a:xfrm>
        </p:spPr>
        <p:txBody>
          <a:bodyPr>
            <a:normAutofit fontScale="90000"/>
          </a:bodyPr>
          <a:lstStyle/>
          <a:p>
            <a:r>
              <a:rPr lang="en-US" sz="5300" dirty="0">
                <a:solidFill>
                  <a:schemeClr val="bg1"/>
                </a:solidFill>
                <a:cs typeface="Arial" panose="020B0604020202020204" pitchFamily="34" charset="0"/>
              </a:rPr>
              <a:t>Fast Track Settlement</a:t>
            </a:r>
            <a:br>
              <a:rPr lang="en-US" sz="5300" dirty="0">
                <a:solidFill>
                  <a:schemeClr val="bg1"/>
                </a:solidFill>
                <a:cs typeface="Arial" panose="020B0604020202020204" pitchFamily="34" charset="0"/>
              </a:rPr>
            </a:br>
            <a:r>
              <a:rPr lang="en-US" sz="5300" dirty="0">
                <a:solidFill>
                  <a:schemeClr val="bg1"/>
                </a:solidFill>
                <a:cs typeface="Arial" panose="020B0604020202020204" pitchFamily="34" charset="0"/>
              </a:rPr>
              <a:t>and </a:t>
            </a:r>
            <a:br>
              <a:rPr lang="en-US" sz="5300" dirty="0">
                <a:solidFill>
                  <a:schemeClr val="bg1"/>
                </a:solidFill>
                <a:cs typeface="Arial" panose="020B0604020202020204" pitchFamily="34" charset="0"/>
              </a:rPr>
            </a:br>
            <a:r>
              <a:rPr lang="en-US" sz="5300" dirty="0">
                <a:solidFill>
                  <a:schemeClr val="bg1"/>
                </a:solidFill>
                <a:cs typeface="Arial" panose="020B0604020202020204" pitchFamily="34" charset="0"/>
              </a:rPr>
              <a:t>Mediation</a:t>
            </a:r>
            <a:br>
              <a:rPr lang="en-US" dirty="0">
                <a:solidFill>
                  <a:schemeClr val="bg1"/>
                </a:solidFill>
                <a:cs typeface="Arial" panose="020B0604020202020204" pitchFamily="34" charset="0"/>
              </a:rPr>
            </a:br>
            <a:r>
              <a:rPr lang="en-US" sz="3600" dirty="0">
                <a:solidFill>
                  <a:schemeClr val="bg1"/>
                </a:solidFill>
                <a:cs typeface="Arial" panose="020B0604020202020204" pitchFamily="34" charset="0"/>
              </a:rPr>
              <a:t>(income tax audits)</a:t>
            </a:r>
            <a:endParaRPr lang="en-US" dirty="0">
              <a:solidFill>
                <a:schemeClr val="bg1"/>
              </a:solidFill>
              <a:cs typeface="Arial" panose="020B0604020202020204" pitchFamily="34" charset="0"/>
            </a:endParaRPr>
          </a:p>
        </p:txBody>
      </p:sp>
      <p:sp>
        <p:nvSpPr>
          <p:cNvPr id="6"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281</a:t>
            </a:fld>
            <a:endParaRPr lang="en-US" sz="3600" dirty="0"/>
          </a:p>
        </p:txBody>
      </p:sp>
      <p:sp>
        <p:nvSpPr>
          <p:cNvPr id="7" name="TextBox 6"/>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3446424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7840" y="689023"/>
            <a:ext cx="8229600" cy="1348981"/>
          </a:xfrm>
        </p:spPr>
        <p:txBody>
          <a:bodyPr>
            <a:normAutofit/>
          </a:bodyPr>
          <a:lstStyle/>
          <a:p>
            <a:r>
              <a:rPr lang="en-US" sz="5400" dirty="0">
                <a:solidFill>
                  <a:schemeClr val="bg1"/>
                </a:solidFill>
                <a:cs typeface="Arial" panose="020B0604020202020204" pitchFamily="34" charset="0"/>
              </a:rPr>
              <a:t>Purpose</a:t>
            </a:r>
          </a:p>
        </p:txBody>
      </p:sp>
      <p:sp>
        <p:nvSpPr>
          <p:cNvPr id="4" name="Title 1"/>
          <p:cNvSpPr txBox="1">
            <a:spLocks/>
          </p:cNvSpPr>
          <p:nvPr/>
        </p:nvSpPr>
        <p:spPr>
          <a:xfrm>
            <a:off x="1639684" y="1672244"/>
            <a:ext cx="9881756" cy="48199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l">
              <a:buFont typeface="Arial" panose="020B0604020202020204" pitchFamily="34" charset="0"/>
              <a:buChar char="•"/>
            </a:pPr>
            <a:r>
              <a:rPr lang="en-US" sz="3600" dirty="0">
                <a:solidFill>
                  <a:schemeClr val="bg1"/>
                </a:solidFill>
              </a:rPr>
              <a:t>To provide a quicker result for tax examinations</a:t>
            </a:r>
          </a:p>
          <a:p>
            <a:pPr marL="457200" indent="-457200" algn="l">
              <a:buFont typeface="Arial" panose="020B0604020202020204" pitchFamily="34" charset="0"/>
              <a:buChar char="•"/>
            </a:pPr>
            <a:r>
              <a:rPr lang="en-US" sz="3600" dirty="0">
                <a:solidFill>
                  <a:schemeClr val="bg1"/>
                </a:solidFill>
              </a:rPr>
              <a:t>Involves Appeals Officer sooner than otherwise may happen</a:t>
            </a:r>
          </a:p>
          <a:p>
            <a:pPr marL="457200" indent="-457200" algn="l">
              <a:buFont typeface="Arial" panose="020B0604020202020204" pitchFamily="34" charset="0"/>
              <a:buChar char="•"/>
            </a:pPr>
            <a:r>
              <a:rPr lang="en-US" sz="3600" dirty="0">
                <a:solidFill>
                  <a:schemeClr val="bg1"/>
                </a:solidFill>
              </a:rPr>
              <a:t>Either IRS or taxpayer may request either process</a:t>
            </a:r>
          </a:p>
          <a:p>
            <a:pPr marL="457200" indent="-457200" algn="l">
              <a:buFont typeface="Arial" panose="020B0604020202020204" pitchFamily="34" charset="0"/>
              <a:buChar char="•"/>
            </a:pPr>
            <a:r>
              <a:rPr lang="en-US" sz="3600" dirty="0">
                <a:solidFill>
                  <a:schemeClr val="bg1"/>
                </a:solidFill>
              </a:rPr>
              <a:t>Both parties must agree in order to begin either process</a:t>
            </a:r>
          </a:p>
          <a:p>
            <a:pPr marL="457200" indent="-457200" algn="l">
              <a:buFont typeface="Arial" panose="020B0604020202020204" pitchFamily="34" charset="0"/>
              <a:buChar char="•"/>
            </a:pPr>
            <a:endParaRPr lang="en-US" sz="3200" dirty="0">
              <a:solidFill>
                <a:schemeClr val="bg1"/>
              </a:solidFill>
            </a:endParaRPr>
          </a:p>
        </p:txBody>
      </p:sp>
      <p:sp>
        <p:nvSpPr>
          <p:cNvPr id="7"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282</a:t>
            </a:fld>
            <a:endParaRPr lang="en-US" sz="3600" dirty="0"/>
          </a:p>
        </p:txBody>
      </p:sp>
      <p:sp>
        <p:nvSpPr>
          <p:cNvPr id="8" name="TextBox 7"/>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447960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360" y="552497"/>
            <a:ext cx="8229600" cy="1348981"/>
          </a:xfrm>
        </p:spPr>
        <p:txBody>
          <a:bodyPr>
            <a:normAutofit/>
          </a:bodyPr>
          <a:lstStyle/>
          <a:p>
            <a:r>
              <a:rPr lang="en-US" sz="5400" dirty="0">
                <a:solidFill>
                  <a:schemeClr val="bg1"/>
                </a:solidFill>
                <a:cs typeface="Arial" panose="020B0604020202020204" pitchFamily="34" charset="0"/>
              </a:rPr>
              <a:t>Fast Track Settlement</a:t>
            </a:r>
          </a:p>
        </p:txBody>
      </p:sp>
      <p:sp>
        <p:nvSpPr>
          <p:cNvPr id="4" name="Title 1"/>
          <p:cNvSpPr txBox="1">
            <a:spLocks/>
          </p:cNvSpPr>
          <p:nvPr/>
        </p:nvSpPr>
        <p:spPr>
          <a:xfrm>
            <a:off x="1741284" y="2038004"/>
            <a:ext cx="9612516" cy="48199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l">
              <a:buFont typeface="Arial" panose="020B0604020202020204" pitchFamily="34" charset="0"/>
              <a:buChar char="•"/>
            </a:pPr>
            <a:r>
              <a:rPr lang="en-US" sz="3600" dirty="0">
                <a:solidFill>
                  <a:schemeClr val="bg1"/>
                </a:solidFill>
              </a:rPr>
              <a:t>Use form 14017</a:t>
            </a:r>
          </a:p>
          <a:p>
            <a:pPr marL="457200" indent="-457200" algn="l">
              <a:buFont typeface="Arial" panose="020B0604020202020204" pitchFamily="34" charset="0"/>
              <a:buChar char="•"/>
            </a:pPr>
            <a:r>
              <a:rPr lang="en-US" sz="3600" dirty="0">
                <a:solidFill>
                  <a:schemeClr val="bg1"/>
                </a:solidFill>
              </a:rPr>
              <a:t>Entire process should be less than 60 days</a:t>
            </a:r>
          </a:p>
          <a:p>
            <a:pPr marL="457200" indent="-457200" algn="l">
              <a:buFont typeface="Arial" panose="020B0604020202020204" pitchFamily="34" charset="0"/>
              <a:buChar char="•"/>
            </a:pPr>
            <a:r>
              <a:rPr lang="en-US" sz="3600" dirty="0">
                <a:solidFill>
                  <a:schemeClr val="bg1"/>
                </a:solidFill>
              </a:rPr>
              <a:t>Can be initiated at the appeals level</a:t>
            </a:r>
          </a:p>
          <a:p>
            <a:pPr marL="457200" indent="-457200" algn="l">
              <a:buFont typeface="Arial" panose="020B0604020202020204" pitchFamily="34" charset="0"/>
              <a:buChar char="•"/>
            </a:pPr>
            <a:r>
              <a:rPr lang="en-US" sz="3600" dirty="0">
                <a:solidFill>
                  <a:schemeClr val="bg1"/>
                </a:solidFill>
              </a:rPr>
              <a:t>Mediator considers hazards of litigation</a:t>
            </a:r>
          </a:p>
          <a:p>
            <a:pPr marL="457200" indent="-457200" algn="l">
              <a:buFont typeface="Arial" panose="020B0604020202020204" pitchFamily="34" charset="0"/>
              <a:buChar char="•"/>
            </a:pPr>
            <a:r>
              <a:rPr lang="en-US" sz="3600" dirty="0">
                <a:solidFill>
                  <a:schemeClr val="bg1"/>
                </a:solidFill>
              </a:rPr>
              <a:t>Neither the taxpayer nor the IRS (via examining agent) are obligated to accept the mediator’s proposal.</a:t>
            </a:r>
          </a:p>
          <a:p>
            <a:pPr marL="457200" indent="-457200" algn="l">
              <a:buFont typeface="Arial" panose="020B0604020202020204" pitchFamily="34" charset="0"/>
              <a:buChar char="•"/>
            </a:pPr>
            <a:endParaRPr lang="en-US" sz="3200" b="1" dirty="0">
              <a:solidFill>
                <a:schemeClr val="bg1"/>
              </a:solidFill>
            </a:endParaRPr>
          </a:p>
          <a:p>
            <a:pPr marL="457200" indent="-457200" algn="l">
              <a:buFont typeface="Arial" panose="020B0604020202020204" pitchFamily="34" charset="0"/>
              <a:buChar char="•"/>
            </a:pPr>
            <a:endParaRPr lang="en-US" sz="3200" dirty="0">
              <a:solidFill>
                <a:schemeClr val="bg1"/>
              </a:solidFill>
            </a:endParaRPr>
          </a:p>
        </p:txBody>
      </p:sp>
      <p:sp>
        <p:nvSpPr>
          <p:cNvPr id="8"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283</a:t>
            </a:fld>
            <a:endParaRPr lang="en-US" sz="3600" dirty="0"/>
          </a:p>
        </p:txBody>
      </p:sp>
      <p:sp>
        <p:nvSpPr>
          <p:cNvPr id="9" name="TextBox 8"/>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684169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4480" y="344722"/>
            <a:ext cx="8229600" cy="1348981"/>
          </a:xfrm>
        </p:spPr>
        <p:txBody>
          <a:bodyPr>
            <a:normAutofit/>
          </a:bodyPr>
          <a:lstStyle/>
          <a:p>
            <a:r>
              <a:rPr lang="en-US" sz="5400" dirty="0">
                <a:solidFill>
                  <a:schemeClr val="bg1"/>
                </a:solidFill>
                <a:cs typeface="Arial" panose="020B0604020202020204" pitchFamily="34" charset="0"/>
              </a:rPr>
              <a:t>Fast Track Settlement</a:t>
            </a:r>
          </a:p>
        </p:txBody>
      </p:sp>
      <p:sp>
        <p:nvSpPr>
          <p:cNvPr id="4" name="Title 1"/>
          <p:cNvSpPr txBox="1">
            <a:spLocks/>
          </p:cNvSpPr>
          <p:nvPr/>
        </p:nvSpPr>
        <p:spPr>
          <a:xfrm>
            <a:off x="1765648" y="2580238"/>
            <a:ext cx="8327921" cy="42571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600"/>
              </a:spcBef>
              <a:spcAft>
                <a:spcPts val="600"/>
              </a:spcAft>
            </a:pPr>
            <a:r>
              <a:rPr lang="en-US" sz="3300" dirty="0">
                <a:solidFill>
                  <a:schemeClr val="bg1"/>
                </a:solidFill>
                <a:cs typeface="Arial" panose="020B0604020202020204" pitchFamily="34" charset="0"/>
              </a:rPr>
              <a:t> IRS FORM 14017</a:t>
            </a:r>
          </a:p>
          <a:p>
            <a:pPr>
              <a:spcBef>
                <a:spcPts val="600"/>
              </a:spcBef>
              <a:spcAft>
                <a:spcPts val="600"/>
              </a:spcAft>
            </a:pPr>
            <a:r>
              <a:rPr lang="en-US" sz="3300" dirty="0">
                <a:solidFill>
                  <a:schemeClr val="bg1"/>
                </a:solidFill>
                <a:cs typeface="Arial" panose="020B0604020202020204" pitchFamily="34" charset="0"/>
              </a:rPr>
              <a:t>Application for Fast Track Settlement</a:t>
            </a:r>
          </a:p>
          <a:p>
            <a:pPr marL="571500" indent="-571500" algn="l">
              <a:spcBef>
                <a:spcPts val="600"/>
              </a:spcBef>
              <a:spcAft>
                <a:spcPts val="600"/>
              </a:spcAft>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algn="l">
              <a:spcBef>
                <a:spcPts val="600"/>
              </a:spcBef>
              <a:spcAft>
                <a:spcPts val="600"/>
              </a:spcAft>
            </a:pPr>
            <a:endParaRPr lang="en-US" dirty="0">
              <a:solidFill>
                <a:schemeClr val="bg1"/>
              </a:solidFill>
              <a:latin typeface="Arial" panose="020B0604020202020204" pitchFamily="34" charset="0"/>
              <a:cs typeface="Arial" panose="020B0604020202020204" pitchFamily="34" charset="0"/>
            </a:endParaRPr>
          </a:p>
        </p:txBody>
      </p:sp>
      <p:sp>
        <p:nvSpPr>
          <p:cNvPr id="8"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284</a:t>
            </a:fld>
            <a:endParaRPr lang="en-US" sz="3600" dirty="0"/>
          </a:p>
        </p:txBody>
      </p:sp>
      <p:sp>
        <p:nvSpPr>
          <p:cNvPr id="9" name="TextBox 8"/>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064931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5" name="TextBox 3"/>
          <p:cNvSpPr txBox="1"/>
          <p:nvPr/>
        </p:nvSpPr>
        <p:spPr>
          <a:xfrm>
            <a:off x="1759390" y="480452"/>
            <a:ext cx="1647732" cy="23083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FF00"/>
                </a:solidFill>
              </a:rPr>
              <a:t>IRS Form 14017 Application for Fast Track Settlement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4462" y="345440"/>
            <a:ext cx="4843077" cy="6512560"/>
          </a:xfrm>
          <a:prstGeom prst="rect">
            <a:avLst/>
          </a:prstGeom>
        </p:spPr>
      </p:pic>
    </p:spTree>
    <p:extLst>
      <p:ext uri="{BB962C8B-B14F-4D97-AF65-F5344CB8AC3E}">
        <p14:creationId xmlns:p14="http://schemas.microsoft.com/office/powerpoint/2010/main" val="4292248960"/>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334562"/>
            <a:ext cx="8229600" cy="1348981"/>
          </a:xfrm>
        </p:spPr>
        <p:txBody>
          <a:bodyPr>
            <a:normAutofit/>
          </a:bodyPr>
          <a:lstStyle/>
          <a:p>
            <a:r>
              <a:rPr lang="en-US" sz="5400" dirty="0">
                <a:solidFill>
                  <a:schemeClr val="bg1"/>
                </a:solidFill>
                <a:cs typeface="Arial" panose="020B0604020202020204" pitchFamily="34" charset="0"/>
              </a:rPr>
              <a:t>Fast Track Mediation</a:t>
            </a:r>
          </a:p>
        </p:txBody>
      </p:sp>
      <p:sp>
        <p:nvSpPr>
          <p:cNvPr id="4" name="Title 1"/>
          <p:cNvSpPr txBox="1">
            <a:spLocks/>
          </p:cNvSpPr>
          <p:nvPr/>
        </p:nvSpPr>
        <p:spPr>
          <a:xfrm>
            <a:off x="1588884" y="1438564"/>
            <a:ext cx="9871596" cy="48199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l">
              <a:buFont typeface="Arial" panose="020B0604020202020204" pitchFamily="34" charset="0"/>
              <a:buChar char="•"/>
            </a:pPr>
            <a:r>
              <a:rPr lang="en-US" sz="3600" dirty="0">
                <a:solidFill>
                  <a:schemeClr val="bg1"/>
                </a:solidFill>
              </a:rPr>
              <a:t>Use form 13369</a:t>
            </a:r>
          </a:p>
          <a:p>
            <a:pPr marL="457200" indent="-457200" algn="l">
              <a:buFont typeface="Arial" panose="020B0604020202020204" pitchFamily="34" charset="0"/>
              <a:buChar char="•"/>
            </a:pPr>
            <a:r>
              <a:rPr lang="en-US" sz="3600" dirty="0">
                <a:solidFill>
                  <a:schemeClr val="bg1"/>
                </a:solidFill>
              </a:rPr>
              <a:t>Mediator only views items at the examination level</a:t>
            </a:r>
          </a:p>
          <a:p>
            <a:pPr marL="457200" indent="-457200" algn="l">
              <a:buFont typeface="Arial" panose="020B0604020202020204" pitchFamily="34" charset="0"/>
              <a:buChar char="•"/>
            </a:pPr>
            <a:r>
              <a:rPr lang="en-US" sz="3600" dirty="0">
                <a:solidFill>
                  <a:schemeClr val="bg1"/>
                </a:solidFill>
              </a:rPr>
              <a:t>CANNOT be initiated at the appeals level</a:t>
            </a:r>
          </a:p>
          <a:p>
            <a:pPr marL="457200" indent="-457200" algn="l">
              <a:buFont typeface="Arial" panose="020B0604020202020204" pitchFamily="34" charset="0"/>
              <a:buChar char="•"/>
            </a:pPr>
            <a:r>
              <a:rPr lang="en-US" sz="3600" dirty="0">
                <a:solidFill>
                  <a:schemeClr val="bg1"/>
                </a:solidFill>
              </a:rPr>
              <a:t>Neither the taxpayer nor the IRS (via examining agent) are obligated to accept the mediators proposal.</a:t>
            </a:r>
          </a:p>
        </p:txBody>
      </p:sp>
      <p:sp>
        <p:nvSpPr>
          <p:cNvPr id="8"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286</a:t>
            </a:fld>
            <a:endParaRPr lang="en-US" sz="3600" dirty="0"/>
          </a:p>
        </p:txBody>
      </p:sp>
      <p:sp>
        <p:nvSpPr>
          <p:cNvPr id="9" name="TextBox 8"/>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6734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32962"/>
            <a:ext cx="8229600" cy="1348981"/>
          </a:xfrm>
        </p:spPr>
        <p:txBody>
          <a:bodyPr>
            <a:normAutofit/>
          </a:bodyPr>
          <a:lstStyle/>
          <a:p>
            <a:r>
              <a:rPr lang="en-US" sz="5400" dirty="0">
                <a:solidFill>
                  <a:schemeClr val="bg1"/>
                </a:solidFill>
                <a:cs typeface="Arial" panose="020B0604020202020204" pitchFamily="34" charset="0"/>
              </a:rPr>
              <a:t>Fast Track Mediation</a:t>
            </a:r>
          </a:p>
        </p:txBody>
      </p:sp>
      <p:sp>
        <p:nvSpPr>
          <p:cNvPr id="4" name="Title 1"/>
          <p:cNvSpPr txBox="1">
            <a:spLocks/>
          </p:cNvSpPr>
          <p:nvPr/>
        </p:nvSpPr>
        <p:spPr>
          <a:xfrm>
            <a:off x="1765648" y="2580238"/>
            <a:ext cx="8327921" cy="42571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600"/>
              </a:spcBef>
              <a:spcAft>
                <a:spcPts val="600"/>
              </a:spcAft>
            </a:pPr>
            <a:r>
              <a:rPr lang="en-US" sz="3300" dirty="0">
                <a:solidFill>
                  <a:schemeClr val="bg1"/>
                </a:solidFill>
                <a:cs typeface="Arial" panose="020B0604020202020204" pitchFamily="34" charset="0"/>
              </a:rPr>
              <a:t> IRS FORM 13369</a:t>
            </a:r>
          </a:p>
          <a:p>
            <a:pPr>
              <a:spcBef>
                <a:spcPts val="600"/>
              </a:spcBef>
              <a:spcAft>
                <a:spcPts val="600"/>
              </a:spcAft>
            </a:pPr>
            <a:r>
              <a:rPr lang="en-US" sz="3300" dirty="0">
                <a:solidFill>
                  <a:schemeClr val="bg1"/>
                </a:solidFill>
                <a:cs typeface="Arial" panose="020B0604020202020204" pitchFamily="34" charset="0"/>
              </a:rPr>
              <a:t>Agreement to Mediate</a:t>
            </a:r>
          </a:p>
          <a:p>
            <a:pPr marL="571500" indent="-571500" algn="l">
              <a:spcBef>
                <a:spcPts val="600"/>
              </a:spcBef>
              <a:spcAft>
                <a:spcPts val="600"/>
              </a:spcAft>
              <a:buFont typeface="Arial" panose="020B0604020202020204" pitchFamily="34" charset="0"/>
              <a:buChar char="•"/>
            </a:pPr>
            <a:endParaRPr lang="en-US" dirty="0">
              <a:solidFill>
                <a:schemeClr val="bg1"/>
              </a:solidFill>
              <a:cs typeface="Arial" panose="020B0604020202020204" pitchFamily="34" charset="0"/>
            </a:endParaRPr>
          </a:p>
          <a:p>
            <a:pPr algn="l">
              <a:spcBef>
                <a:spcPts val="600"/>
              </a:spcBef>
              <a:spcAft>
                <a:spcPts val="600"/>
              </a:spcAft>
            </a:pPr>
            <a:endParaRPr lang="en-US" dirty="0">
              <a:solidFill>
                <a:schemeClr val="bg1"/>
              </a:solidFill>
              <a:latin typeface="Arial" panose="020B0604020202020204" pitchFamily="34" charset="0"/>
              <a:cs typeface="Arial" panose="020B0604020202020204" pitchFamily="34" charset="0"/>
            </a:endParaRPr>
          </a:p>
        </p:txBody>
      </p:sp>
      <p:sp>
        <p:nvSpPr>
          <p:cNvPr id="8"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287</a:t>
            </a:fld>
            <a:endParaRPr lang="en-US" sz="3600" dirty="0"/>
          </a:p>
        </p:txBody>
      </p:sp>
      <p:sp>
        <p:nvSpPr>
          <p:cNvPr id="9" name="TextBox 8"/>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92120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8.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5" name="TextBox 3"/>
          <p:cNvSpPr txBox="1"/>
          <p:nvPr/>
        </p:nvSpPr>
        <p:spPr>
          <a:xfrm>
            <a:off x="1759390" y="480452"/>
            <a:ext cx="1647732"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FF00"/>
                </a:solidFill>
              </a:rPr>
              <a:t>IRS Form 13369</a:t>
            </a:r>
          </a:p>
          <a:p>
            <a:r>
              <a:rPr lang="en-US" sz="2400" b="1" dirty="0">
                <a:solidFill>
                  <a:srgbClr val="FFFF00"/>
                </a:solidFill>
              </a:rPr>
              <a:t>Agreement to Mediate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1249" y="480452"/>
            <a:ext cx="4729503" cy="6377548"/>
          </a:xfrm>
          <a:prstGeom prst="rect">
            <a:avLst/>
          </a:prstGeom>
        </p:spPr>
      </p:pic>
    </p:spTree>
    <p:extLst>
      <p:ext uri="{BB962C8B-B14F-4D97-AF65-F5344CB8AC3E}">
        <p14:creationId xmlns:p14="http://schemas.microsoft.com/office/powerpoint/2010/main" val="4239454958"/>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325120" y="1543218"/>
            <a:ext cx="11541760" cy="46400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3000" dirty="0">
                <a:solidFill>
                  <a:schemeClr val="bg1"/>
                </a:solidFill>
                <a:cs typeface="Arial" panose="020B0604020202020204" pitchFamily="34" charset="0"/>
              </a:rPr>
              <a:t>Use form to request Taxpayer Advocate Service (TAS) assistance when:</a:t>
            </a:r>
          </a:p>
          <a:p>
            <a:pPr marL="457200" indent="-457200" algn="l">
              <a:spcBef>
                <a:spcPts val="600"/>
              </a:spcBef>
              <a:spcAft>
                <a:spcPts val="600"/>
              </a:spcAft>
              <a:buFont typeface="Arial" panose="020B0604020202020204" pitchFamily="34" charset="0"/>
              <a:buChar char="•"/>
            </a:pPr>
            <a:r>
              <a:rPr lang="en-US" sz="3000" dirty="0">
                <a:solidFill>
                  <a:schemeClr val="bg1"/>
                </a:solidFill>
                <a:cs typeface="Arial" panose="020B0604020202020204" pitchFamily="34" charset="0"/>
              </a:rPr>
              <a:t>Taxpayer’s problem with IRS is causing financial difficulties to taxpayer, taxpayer’s family or taxpayer’s business</a:t>
            </a:r>
          </a:p>
          <a:p>
            <a:pPr marL="457200" indent="-457200" algn="l">
              <a:spcBef>
                <a:spcPts val="600"/>
              </a:spcBef>
              <a:spcAft>
                <a:spcPts val="600"/>
              </a:spcAft>
              <a:buFont typeface="Arial" panose="020B0604020202020204" pitchFamily="34" charset="0"/>
              <a:buChar char="•"/>
            </a:pPr>
            <a:r>
              <a:rPr lang="en-US" sz="3000" dirty="0">
                <a:solidFill>
                  <a:schemeClr val="bg1"/>
                </a:solidFill>
                <a:cs typeface="Arial" panose="020B0604020202020204" pitchFamily="34" charset="0"/>
              </a:rPr>
              <a:t>Taxpayer or taxpayer’s business is facing an immediate threat or adverse action</a:t>
            </a:r>
          </a:p>
          <a:p>
            <a:pPr marL="457200" indent="-457200" algn="l">
              <a:spcBef>
                <a:spcPts val="600"/>
              </a:spcBef>
              <a:spcAft>
                <a:spcPts val="600"/>
              </a:spcAft>
              <a:buFont typeface="Arial" panose="020B0604020202020204" pitchFamily="34" charset="0"/>
              <a:buChar char="•"/>
            </a:pPr>
            <a:r>
              <a:rPr lang="en-US" sz="3000" dirty="0">
                <a:solidFill>
                  <a:schemeClr val="bg1"/>
                </a:solidFill>
                <a:cs typeface="Arial" panose="020B0604020202020204" pitchFamily="34" charset="0"/>
              </a:rPr>
              <a:t>Taxpayer has tried repeatedly to contact the IRS, but no one has responded, or the IRS has no responded by the date promised</a:t>
            </a:r>
          </a:p>
          <a:p>
            <a:pPr marL="457200" indent="-457200" algn="l">
              <a:spcBef>
                <a:spcPts val="600"/>
              </a:spcBef>
              <a:spcAft>
                <a:spcPts val="600"/>
              </a:spcAft>
              <a:buFont typeface="Arial" panose="020B0604020202020204" pitchFamily="34" charset="0"/>
              <a:buChar char="•"/>
            </a:pPr>
            <a:r>
              <a:rPr lang="en-US" sz="3000" dirty="0">
                <a:solidFill>
                  <a:schemeClr val="bg1"/>
                </a:solidFill>
                <a:cs typeface="Arial" panose="020B0604020202020204" pitchFamily="34" charset="0"/>
              </a:rPr>
              <a:t>If TAS does not respond within 1 week, contact TAS office via telephone</a:t>
            </a:r>
            <a:endParaRPr lang="en-US" sz="3000" dirty="0">
              <a:solidFill>
                <a:schemeClr val="bg1"/>
              </a:solidFill>
              <a:latin typeface="Arial" panose="020B0604020202020204" pitchFamily="34" charset="0"/>
              <a:cs typeface="Arial" panose="020B0604020202020204" pitchFamily="34" charset="0"/>
            </a:endParaRPr>
          </a:p>
        </p:txBody>
      </p:sp>
      <p:sp>
        <p:nvSpPr>
          <p:cNvPr id="7" name="Title 1"/>
          <p:cNvSpPr txBox="1">
            <a:spLocks/>
          </p:cNvSpPr>
          <p:nvPr/>
        </p:nvSpPr>
        <p:spPr>
          <a:xfrm>
            <a:off x="121920" y="321053"/>
            <a:ext cx="8229600" cy="1348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5400" dirty="0">
                <a:solidFill>
                  <a:schemeClr val="bg1"/>
                </a:solidFill>
                <a:cs typeface="Arial" panose="020B0604020202020204" pitchFamily="34" charset="0"/>
              </a:rPr>
              <a:t>Taxpayer Advocate</a:t>
            </a:r>
          </a:p>
        </p:txBody>
      </p:sp>
      <p:sp>
        <p:nvSpPr>
          <p:cNvPr id="9"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289</a:t>
            </a:fld>
            <a:endParaRPr lang="en-US" sz="3600" dirty="0"/>
          </a:p>
        </p:txBody>
      </p:sp>
      <p:sp>
        <p:nvSpPr>
          <p:cNvPr id="10" name="TextBox 9"/>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3034127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0.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4160" y="344722"/>
            <a:ext cx="8229600" cy="1348981"/>
          </a:xfrm>
        </p:spPr>
        <p:txBody>
          <a:bodyPr>
            <a:normAutofit/>
          </a:bodyPr>
          <a:lstStyle/>
          <a:p>
            <a:r>
              <a:rPr lang="en-US" sz="5400" dirty="0">
                <a:solidFill>
                  <a:schemeClr val="bg1"/>
                </a:solidFill>
                <a:cs typeface="Arial" panose="020B0604020202020204" pitchFamily="34" charset="0"/>
              </a:rPr>
              <a:t>Taxpayer Advocate</a:t>
            </a:r>
          </a:p>
        </p:txBody>
      </p:sp>
      <p:sp>
        <p:nvSpPr>
          <p:cNvPr id="4" name="Title 1"/>
          <p:cNvSpPr txBox="1">
            <a:spLocks/>
          </p:cNvSpPr>
          <p:nvPr/>
        </p:nvSpPr>
        <p:spPr>
          <a:xfrm>
            <a:off x="1765648" y="2580238"/>
            <a:ext cx="8327921" cy="42571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600"/>
              </a:spcBef>
              <a:spcAft>
                <a:spcPts val="600"/>
              </a:spcAft>
            </a:pPr>
            <a:r>
              <a:rPr lang="en-US" sz="3300" dirty="0">
                <a:solidFill>
                  <a:schemeClr val="bg1"/>
                </a:solidFill>
                <a:latin typeface="Arial Black" panose="020B0A04020102020204" pitchFamily="34" charset="0"/>
                <a:cs typeface="Arial" panose="020B0604020202020204" pitchFamily="34" charset="0"/>
              </a:rPr>
              <a:t> </a:t>
            </a:r>
            <a:r>
              <a:rPr lang="en-US" sz="3300" dirty="0">
                <a:solidFill>
                  <a:schemeClr val="bg1"/>
                </a:solidFill>
                <a:cs typeface="Arial" panose="020B0604020202020204" pitchFamily="34" charset="0"/>
              </a:rPr>
              <a:t>IRS FORM 911</a:t>
            </a:r>
          </a:p>
          <a:p>
            <a:pPr>
              <a:spcBef>
                <a:spcPts val="600"/>
              </a:spcBef>
              <a:spcAft>
                <a:spcPts val="600"/>
              </a:spcAft>
            </a:pPr>
            <a:r>
              <a:rPr lang="en-US" sz="3300" dirty="0">
                <a:solidFill>
                  <a:schemeClr val="bg1"/>
                </a:solidFill>
                <a:cs typeface="Arial" panose="020B0604020202020204" pitchFamily="34" charset="0"/>
              </a:rPr>
              <a:t>Request for Taxpayer Advocate</a:t>
            </a:r>
          </a:p>
          <a:p>
            <a:pPr marL="571500" indent="-571500" algn="l">
              <a:spcBef>
                <a:spcPts val="600"/>
              </a:spcBef>
              <a:spcAft>
                <a:spcPts val="600"/>
              </a:spcAft>
              <a:buFont typeface="Arial" panose="020B0604020202020204" pitchFamily="34" charset="0"/>
              <a:buChar char="•"/>
            </a:pPr>
            <a:endParaRPr lang="en-US" dirty="0">
              <a:solidFill>
                <a:schemeClr val="bg1"/>
              </a:solidFill>
              <a:cs typeface="Arial" panose="020B0604020202020204" pitchFamily="34" charset="0"/>
            </a:endParaRPr>
          </a:p>
          <a:p>
            <a:pPr algn="l">
              <a:spcBef>
                <a:spcPts val="600"/>
              </a:spcBef>
              <a:spcAft>
                <a:spcPts val="600"/>
              </a:spcAft>
            </a:pPr>
            <a:endParaRPr lang="en-US" dirty="0">
              <a:solidFill>
                <a:schemeClr val="bg1"/>
              </a:solidFill>
              <a:latin typeface="Arial" panose="020B0604020202020204" pitchFamily="34" charset="0"/>
              <a:cs typeface="Arial" panose="020B0604020202020204" pitchFamily="34" charset="0"/>
            </a:endParaRPr>
          </a:p>
        </p:txBody>
      </p:sp>
      <p:sp>
        <p:nvSpPr>
          <p:cNvPr id="8"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290</a:t>
            </a:fld>
            <a:endParaRPr lang="en-US" sz="3600" dirty="0"/>
          </a:p>
        </p:txBody>
      </p:sp>
      <p:sp>
        <p:nvSpPr>
          <p:cNvPr id="9" name="TextBox 8"/>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220617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5" name="TextBox 3"/>
          <p:cNvSpPr txBox="1"/>
          <p:nvPr/>
        </p:nvSpPr>
        <p:spPr>
          <a:xfrm>
            <a:off x="1732229" y="326544"/>
            <a:ext cx="1647732"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FF00"/>
                </a:solidFill>
              </a:rPr>
              <a:t>IRS Form 911 Request for Taxpayer Advocate</a:t>
            </a:r>
          </a:p>
          <a:p>
            <a:r>
              <a:rPr lang="en-US" sz="2000" dirty="0">
                <a:solidFill>
                  <a:srgbClr val="FFFF00"/>
                </a:solidFill>
              </a:rPr>
              <a:t>(page 1 of 2)</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1179" y="447040"/>
            <a:ext cx="4829642" cy="6410960"/>
          </a:xfrm>
          <a:prstGeom prst="rect">
            <a:avLst/>
          </a:prstGeom>
        </p:spPr>
      </p:pic>
    </p:spTree>
    <p:extLst>
      <p:ext uri="{BB962C8B-B14F-4D97-AF65-F5344CB8AC3E}">
        <p14:creationId xmlns:p14="http://schemas.microsoft.com/office/powerpoint/2010/main" val="1925371887"/>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5" name="TextBox 3"/>
          <p:cNvSpPr txBox="1"/>
          <p:nvPr/>
        </p:nvSpPr>
        <p:spPr>
          <a:xfrm>
            <a:off x="1732229" y="326544"/>
            <a:ext cx="1647732"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FF00"/>
                </a:solidFill>
              </a:rPr>
              <a:t>IRS Form 911 Request for Taxpayer Advocate</a:t>
            </a:r>
          </a:p>
          <a:p>
            <a:r>
              <a:rPr lang="en-US" sz="2000" dirty="0">
                <a:solidFill>
                  <a:srgbClr val="FFFF00"/>
                </a:solidFill>
              </a:rPr>
              <a:t>(page 2 of 2)</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5802" y="326544"/>
            <a:ext cx="4900396" cy="6531456"/>
          </a:xfrm>
          <a:prstGeom prst="rect">
            <a:avLst/>
          </a:prstGeom>
        </p:spPr>
      </p:pic>
    </p:spTree>
    <p:extLst>
      <p:ext uri="{BB962C8B-B14F-4D97-AF65-F5344CB8AC3E}">
        <p14:creationId xmlns:p14="http://schemas.microsoft.com/office/powerpoint/2010/main" val="2035249254"/>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7750" y="228600"/>
            <a:ext cx="8229600" cy="636520"/>
          </a:xfrm>
        </p:spPr>
        <p:txBody>
          <a:bodyPr>
            <a:noAutofit/>
          </a:bodyPr>
          <a:lstStyle/>
          <a:p>
            <a:r>
              <a:rPr lang="en-US" dirty="0">
                <a:solidFill>
                  <a:schemeClr val="bg1"/>
                </a:solidFill>
                <a:cs typeface="Arial" panose="020B0604020202020204" pitchFamily="34" charset="0"/>
              </a:rPr>
              <a:t>FAQ’s</a:t>
            </a:r>
          </a:p>
        </p:txBody>
      </p:sp>
      <p:sp>
        <p:nvSpPr>
          <p:cNvPr id="3" name="Slide Number Placeholder 2"/>
          <p:cNvSpPr>
            <a:spLocks noGrp="1"/>
          </p:cNvSpPr>
          <p:nvPr>
            <p:ph type="sldNum" sz="quarter" idx="12"/>
          </p:nvPr>
        </p:nvSpPr>
        <p:spPr/>
        <p:txBody>
          <a:bodyPr/>
          <a:lstStyle/>
          <a:p>
            <a:fld id="{68C81B1B-BC7F-4EBD-9AC2-2B2BF5AF0E84}" type="slidenum">
              <a:rPr lang="en-US" smtClean="0"/>
              <a:pPr/>
              <a:t>293</a:t>
            </a:fld>
            <a:endParaRPr lang="en-US" dirty="0"/>
          </a:p>
        </p:txBody>
      </p:sp>
      <p:sp>
        <p:nvSpPr>
          <p:cNvPr id="6" name="Title 1"/>
          <p:cNvSpPr txBox="1">
            <a:spLocks/>
          </p:cNvSpPr>
          <p:nvPr/>
        </p:nvSpPr>
        <p:spPr>
          <a:xfrm>
            <a:off x="409575" y="1050959"/>
            <a:ext cx="11610975" cy="53879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l">
              <a:buAutoNum type="arabicPeriod"/>
            </a:pPr>
            <a:r>
              <a:rPr lang="en-US" sz="2800" b="1" dirty="0">
                <a:solidFill>
                  <a:schemeClr val="bg1"/>
                </a:solidFill>
              </a:rPr>
              <a:t>Installment Agreements </a:t>
            </a:r>
            <a:r>
              <a:rPr lang="en-US" sz="2800" dirty="0">
                <a:solidFill>
                  <a:schemeClr val="bg1"/>
                </a:solidFill>
              </a:rPr>
              <a:t>– what should I do if my client qualifies for a streamlined installment agreement but is unable to afford the monthly payment amount?</a:t>
            </a:r>
          </a:p>
          <a:p>
            <a:pPr algn="l"/>
            <a:endParaRPr lang="en-US" sz="1200" dirty="0">
              <a:solidFill>
                <a:schemeClr val="bg1"/>
              </a:solidFill>
            </a:endParaRPr>
          </a:p>
          <a:p>
            <a:pPr marL="461963" indent="-461963" algn="l">
              <a:tabLst>
                <a:tab pos="461963" algn="l"/>
              </a:tabLst>
            </a:pPr>
            <a:r>
              <a:rPr lang="en-US" sz="2800" dirty="0">
                <a:solidFill>
                  <a:schemeClr val="bg1"/>
                </a:solidFill>
              </a:rPr>
              <a:t>2. 	</a:t>
            </a:r>
            <a:r>
              <a:rPr lang="en-US" sz="2800" b="1" dirty="0">
                <a:solidFill>
                  <a:schemeClr val="bg1"/>
                </a:solidFill>
              </a:rPr>
              <a:t>Offer in Compromise </a:t>
            </a:r>
            <a:r>
              <a:rPr lang="en-US" sz="2800" dirty="0">
                <a:solidFill>
                  <a:schemeClr val="bg1"/>
                </a:solidFill>
              </a:rPr>
              <a:t>– can my client who has been assessed a Civil Penalty stemming from the Trust Fund portion of payroll tax liability submit an offer?</a:t>
            </a:r>
          </a:p>
          <a:p>
            <a:pPr algn="l"/>
            <a:endParaRPr lang="en-US" sz="1200" dirty="0">
              <a:solidFill>
                <a:schemeClr val="bg1"/>
              </a:solidFill>
            </a:endParaRPr>
          </a:p>
          <a:p>
            <a:pPr marL="461963" indent="-461963" algn="l">
              <a:tabLst>
                <a:tab pos="461963" algn="l"/>
              </a:tabLst>
            </a:pPr>
            <a:r>
              <a:rPr lang="en-US" sz="2800" dirty="0">
                <a:solidFill>
                  <a:schemeClr val="bg1"/>
                </a:solidFill>
              </a:rPr>
              <a:t>3. 	</a:t>
            </a:r>
            <a:r>
              <a:rPr lang="en-US" sz="2800" b="1" dirty="0">
                <a:solidFill>
                  <a:schemeClr val="bg1"/>
                </a:solidFill>
              </a:rPr>
              <a:t>Bankruptcy</a:t>
            </a:r>
            <a:r>
              <a:rPr lang="en-US" sz="2800" dirty="0">
                <a:solidFill>
                  <a:schemeClr val="bg1"/>
                </a:solidFill>
              </a:rPr>
              <a:t> – if my client filed their 2009 tax return on June 15, 2010 which was on extension, can they file for bankruptcy on June 16, 2013 and discharge their 2009 tax liability under the 3-year rule?</a:t>
            </a:r>
          </a:p>
          <a:p>
            <a:pPr algn="l"/>
            <a:endParaRPr lang="en-US" sz="1200" dirty="0">
              <a:solidFill>
                <a:schemeClr val="bg1"/>
              </a:solidFill>
            </a:endParaRPr>
          </a:p>
          <a:p>
            <a:pPr marL="461963" indent="-461963" algn="l">
              <a:tabLst>
                <a:tab pos="461963" algn="l"/>
              </a:tabLst>
            </a:pPr>
            <a:r>
              <a:rPr lang="en-US" sz="2800" dirty="0">
                <a:solidFill>
                  <a:schemeClr val="bg1"/>
                </a:solidFill>
              </a:rPr>
              <a:t>4. 	</a:t>
            </a:r>
            <a:r>
              <a:rPr lang="en-US" sz="2800" b="1" dirty="0">
                <a:solidFill>
                  <a:schemeClr val="bg1"/>
                </a:solidFill>
              </a:rPr>
              <a:t>Appeals </a:t>
            </a:r>
            <a:r>
              <a:rPr lang="en-US" sz="2800" dirty="0">
                <a:solidFill>
                  <a:schemeClr val="bg1"/>
                </a:solidFill>
              </a:rPr>
              <a:t>– which type of appeal, CAP or CDP allows you to make an argument in tax court? (Stay tuned for the next webinar…)</a:t>
            </a:r>
          </a:p>
        </p:txBody>
      </p:sp>
    </p:spTree>
    <p:extLst>
      <p:ext uri="{BB962C8B-B14F-4D97-AF65-F5344CB8AC3E}">
        <p14:creationId xmlns:p14="http://schemas.microsoft.com/office/powerpoint/2010/main" val="630691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28320" y="608882"/>
            <a:ext cx="8229600" cy="1348981"/>
          </a:xfrm>
        </p:spPr>
        <p:txBody>
          <a:bodyPr>
            <a:normAutofit/>
          </a:bodyPr>
          <a:lstStyle/>
          <a:p>
            <a:r>
              <a:rPr lang="en-US" sz="5400" dirty="0">
                <a:solidFill>
                  <a:schemeClr val="bg1"/>
                </a:solidFill>
                <a:cs typeface="Arial" panose="020B0604020202020204" pitchFamily="34" charset="0"/>
              </a:rPr>
              <a:t>Tax Court</a:t>
            </a:r>
          </a:p>
        </p:txBody>
      </p:sp>
      <p:sp>
        <p:nvSpPr>
          <p:cNvPr id="4" name="Title 1"/>
          <p:cNvSpPr txBox="1">
            <a:spLocks/>
          </p:cNvSpPr>
          <p:nvPr/>
        </p:nvSpPr>
        <p:spPr>
          <a:xfrm>
            <a:off x="1668856" y="1738266"/>
            <a:ext cx="8709433" cy="48199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dirty="0">
                <a:solidFill>
                  <a:schemeClr val="bg1"/>
                </a:solidFill>
              </a:rPr>
              <a:t>a brief look …</a:t>
            </a:r>
          </a:p>
          <a:p>
            <a:pPr marL="457200" indent="-457200" algn="l">
              <a:buFont typeface="Arial" panose="020B0604020202020204" pitchFamily="34" charset="0"/>
              <a:buChar char="•"/>
            </a:pPr>
            <a:endParaRPr lang="en-US" sz="3200" b="1" dirty="0">
              <a:solidFill>
                <a:schemeClr val="bg1"/>
              </a:solidFill>
            </a:endParaRPr>
          </a:p>
          <a:p>
            <a:pPr marL="457200" indent="-457200" algn="l">
              <a:buFont typeface="Arial" panose="020B0604020202020204" pitchFamily="34" charset="0"/>
              <a:buChar char="•"/>
            </a:pPr>
            <a:endParaRPr lang="en-US" sz="3200" dirty="0">
              <a:solidFill>
                <a:schemeClr val="bg1"/>
              </a:solidFill>
            </a:endParaRPr>
          </a:p>
        </p:txBody>
      </p:sp>
      <p:sp>
        <p:nvSpPr>
          <p:cNvPr id="7"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294</a:t>
            </a:fld>
            <a:endParaRPr lang="en-US" sz="3600" dirty="0"/>
          </a:p>
        </p:txBody>
      </p:sp>
      <p:sp>
        <p:nvSpPr>
          <p:cNvPr id="8" name="TextBox 7"/>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409071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668856" y="1738266"/>
            <a:ext cx="9862744" cy="48199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dirty="0">
                <a:solidFill>
                  <a:schemeClr val="bg1"/>
                </a:solidFill>
              </a:rPr>
              <a:t>Advantages</a:t>
            </a:r>
          </a:p>
          <a:p>
            <a:pPr marL="457200" indent="-457200" algn="l">
              <a:buFont typeface="Arial" panose="020B0604020202020204" pitchFamily="34" charset="0"/>
              <a:buChar char="•"/>
            </a:pPr>
            <a:endParaRPr lang="en-US" sz="3600" dirty="0">
              <a:solidFill>
                <a:schemeClr val="bg1"/>
              </a:solidFill>
            </a:endParaRPr>
          </a:p>
          <a:p>
            <a:pPr marL="457200" indent="-457200" algn="l">
              <a:buFont typeface="Arial" panose="020B0604020202020204" pitchFamily="34" charset="0"/>
              <a:buChar char="•"/>
            </a:pPr>
            <a:r>
              <a:rPr lang="en-US" sz="3600" dirty="0">
                <a:solidFill>
                  <a:schemeClr val="bg1"/>
                </a:solidFill>
              </a:rPr>
              <a:t>Change of a favorable result to taxpayer has a high probability</a:t>
            </a:r>
          </a:p>
          <a:p>
            <a:pPr marL="457200" indent="-457200" algn="l">
              <a:buFont typeface="Arial" panose="020B0604020202020204" pitchFamily="34" charset="0"/>
              <a:buChar char="•"/>
            </a:pPr>
            <a:endParaRPr lang="en-US" sz="3600" dirty="0">
              <a:solidFill>
                <a:schemeClr val="bg1"/>
              </a:solidFill>
            </a:endParaRPr>
          </a:p>
          <a:p>
            <a:pPr marL="457200" indent="-457200" algn="l">
              <a:buFont typeface="Arial" panose="020B0604020202020204" pitchFamily="34" charset="0"/>
              <a:buChar char="•"/>
            </a:pPr>
            <a:r>
              <a:rPr lang="en-US" sz="3600" dirty="0">
                <a:solidFill>
                  <a:schemeClr val="bg1"/>
                </a:solidFill>
              </a:rPr>
              <a:t>Over 90% of tax court cases reach settlement prior to trial</a:t>
            </a:r>
          </a:p>
          <a:p>
            <a:pPr marL="457200" indent="-457200" algn="l">
              <a:buFont typeface="Arial" panose="020B0604020202020204" pitchFamily="34" charset="0"/>
              <a:buChar char="•"/>
            </a:pPr>
            <a:endParaRPr lang="en-US" sz="3200" b="1" dirty="0">
              <a:solidFill>
                <a:schemeClr val="bg1"/>
              </a:solidFill>
            </a:endParaRPr>
          </a:p>
          <a:p>
            <a:pPr marL="457200" indent="-457200" algn="l">
              <a:buFont typeface="Arial" panose="020B0604020202020204" pitchFamily="34" charset="0"/>
              <a:buChar char="•"/>
            </a:pPr>
            <a:endParaRPr lang="en-US" sz="3200" dirty="0">
              <a:solidFill>
                <a:schemeClr val="bg1"/>
              </a:solidFill>
            </a:endParaRPr>
          </a:p>
        </p:txBody>
      </p:sp>
      <p:sp>
        <p:nvSpPr>
          <p:cNvPr id="8" name="Title 1"/>
          <p:cNvSpPr>
            <a:spLocks noGrp="1"/>
          </p:cNvSpPr>
          <p:nvPr>
            <p:ph type="title"/>
          </p:nvPr>
        </p:nvSpPr>
        <p:spPr>
          <a:xfrm>
            <a:off x="381000" y="476802"/>
            <a:ext cx="8229600" cy="1348981"/>
          </a:xfrm>
        </p:spPr>
        <p:txBody>
          <a:bodyPr>
            <a:normAutofit/>
          </a:bodyPr>
          <a:lstStyle/>
          <a:p>
            <a:r>
              <a:rPr lang="en-US" sz="5400" dirty="0">
                <a:solidFill>
                  <a:schemeClr val="bg1"/>
                </a:solidFill>
                <a:cs typeface="Arial" panose="020B0604020202020204" pitchFamily="34" charset="0"/>
              </a:rPr>
              <a:t>Tax Court</a:t>
            </a:r>
          </a:p>
        </p:txBody>
      </p:sp>
      <p:sp>
        <p:nvSpPr>
          <p:cNvPr id="9"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295</a:t>
            </a:fld>
            <a:endParaRPr lang="en-US" sz="3600" dirty="0"/>
          </a:p>
        </p:txBody>
      </p:sp>
      <p:sp>
        <p:nvSpPr>
          <p:cNvPr id="10" name="TextBox 9"/>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693944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445335" y="1957863"/>
            <a:ext cx="8709433" cy="48199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dirty="0">
                <a:solidFill>
                  <a:schemeClr val="bg1"/>
                </a:solidFill>
              </a:rPr>
              <a:t>Disadvantages</a:t>
            </a:r>
          </a:p>
          <a:p>
            <a:pPr marL="457200" indent="-457200" algn="l">
              <a:buFont typeface="Arial" panose="020B0604020202020204" pitchFamily="34" charset="0"/>
              <a:buChar char="•"/>
            </a:pPr>
            <a:endParaRPr lang="en-US" sz="1000" dirty="0">
              <a:solidFill>
                <a:schemeClr val="bg1"/>
              </a:solidFill>
            </a:endParaRPr>
          </a:p>
          <a:p>
            <a:pPr marL="457200" indent="-457200" algn="l">
              <a:buFont typeface="Arial" panose="020B0604020202020204" pitchFamily="34" charset="0"/>
              <a:buChar char="•"/>
            </a:pPr>
            <a:r>
              <a:rPr lang="en-US" sz="3600" dirty="0">
                <a:solidFill>
                  <a:schemeClr val="bg1"/>
                </a:solidFill>
              </a:rPr>
              <a:t>You cannot go to tax court if you have already paid the tax in question</a:t>
            </a:r>
          </a:p>
          <a:p>
            <a:pPr marL="457200" indent="-457200" algn="l">
              <a:buFont typeface="Arial" panose="020B0604020202020204" pitchFamily="34" charset="0"/>
              <a:buChar char="•"/>
            </a:pPr>
            <a:r>
              <a:rPr lang="en-US" sz="3600" dirty="0">
                <a:solidFill>
                  <a:schemeClr val="bg1"/>
                </a:solidFill>
              </a:rPr>
              <a:t>Tax court meets infrequently and a result will take a long time</a:t>
            </a:r>
          </a:p>
          <a:p>
            <a:pPr marL="457200" indent="-457200" algn="l">
              <a:buFont typeface="Arial" panose="020B0604020202020204" pitchFamily="34" charset="0"/>
              <a:buChar char="•"/>
            </a:pPr>
            <a:r>
              <a:rPr lang="en-US" sz="3600" dirty="0">
                <a:solidFill>
                  <a:schemeClr val="bg1"/>
                </a:solidFill>
              </a:rPr>
              <a:t>Trial is typically calendared more than 6 months from the time a petition is filed</a:t>
            </a:r>
          </a:p>
          <a:p>
            <a:pPr marL="457200" indent="-457200" algn="l">
              <a:buFont typeface="Arial" panose="020B0604020202020204" pitchFamily="34" charset="0"/>
              <a:buChar char="•"/>
            </a:pPr>
            <a:r>
              <a:rPr lang="en-US" sz="3600" dirty="0">
                <a:solidFill>
                  <a:schemeClr val="bg1"/>
                </a:solidFill>
              </a:rPr>
              <a:t>Small cases often take a year to decide</a:t>
            </a:r>
          </a:p>
          <a:p>
            <a:pPr marL="457200" indent="-457200" algn="l">
              <a:buFont typeface="Arial" panose="020B0604020202020204" pitchFamily="34" charset="0"/>
              <a:buChar char="•"/>
            </a:pPr>
            <a:endParaRPr lang="en-US" sz="3200" b="1" dirty="0">
              <a:solidFill>
                <a:schemeClr val="bg1"/>
              </a:solidFill>
            </a:endParaRPr>
          </a:p>
          <a:p>
            <a:pPr marL="457200" indent="-457200" algn="l">
              <a:buFont typeface="Arial" panose="020B0604020202020204" pitchFamily="34" charset="0"/>
              <a:buChar char="•"/>
            </a:pPr>
            <a:endParaRPr lang="en-US" sz="3200" dirty="0">
              <a:solidFill>
                <a:schemeClr val="bg1"/>
              </a:solidFill>
            </a:endParaRPr>
          </a:p>
        </p:txBody>
      </p:sp>
      <p:sp>
        <p:nvSpPr>
          <p:cNvPr id="8" name="Title 1"/>
          <p:cNvSpPr txBox="1">
            <a:spLocks/>
          </p:cNvSpPr>
          <p:nvPr/>
        </p:nvSpPr>
        <p:spPr>
          <a:xfrm>
            <a:off x="406937" y="456482"/>
            <a:ext cx="8229600" cy="13489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solidFill>
                  <a:schemeClr val="bg1"/>
                </a:solidFill>
                <a:cs typeface="Arial" panose="020B0604020202020204" pitchFamily="34" charset="0"/>
              </a:rPr>
              <a:t>Tax Court</a:t>
            </a:r>
          </a:p>
        </p:txBody>
      </p:sp>
      <p:sp>
        <p:nvSpPr>
          <p:cNvPr id="9"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296</a:t>
            </a:fld>
            <a:endParaRPr lang="en-US" sz="3600" dirty="0"/>
          </a:p>
        </p:txBody>
      </p:sp>
      <p:sp>
        <p:nvSpPr>
          <p:cNvPr id="10" name="TextBox 9"/>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369067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668856" y="1738266"/>
            <a:ext cx="8709433" cy="48199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chemeClr val="bg1"/>
                </a:solidFill>
              </a:rPr>
              <a:t>Types of Tax Court</a:t>
            </a:r>
          </a:p>
          <a:p>
            <a:pPr marL="457200" indent="-457200" algn="l">
              <a:buFont typeface="Arial" panose="020B0604020202020204" pitchFamily="34" charset="0"/>
              <a:buChar char="•"/>
            </a:pPr>
            <a:endParaRPr lang="en-US" sz="3200" b="1" dirty="0">
              <a:solidFill>
                <a:schemeClr val="bg1"/>
              </a:solidFill>
            </a:endParaRPr>
          </a:p>
          <a:p>
            <a:pPr marL="457200" indent="-457200" algn="l">
              <a:buFont typeface="Arial" panose="020B0604020202020204" pitchFamily="34" charset="0"/>
              <a:buChar char="•"/>
            </a:pPr>
            <a:endParaRPr lang="en-US" sz="3200" dirty="0">
              <a:solidFill>
                <a:schemeClr val="bg1"/>
              </a:solidFill>
            </a:endParaRPr>
          </a:p>
        </p:txBody>
      </p:sp>
      <p:sp>
        <p:nvSpPr>
          <p:cNvPr id="8" name="Title 1"/>
          <p:cNvSpPr txBox="1">
            <a:spLocks/>
          </p:cNvSpPr>
          <p:nvPr/>
        </p:nvSpPr>
        <p:spPr>
          <a:xfrm>
            <a:off x="528320" y="608882"/>
            <a:ext cx="8229600" cy="13489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solidFill>
                  <a:schemeClr val="bg1"/>
                </a:solidFill>
                <a:cs typeface="Arial" panose="020B0604020202020204" pitchFamily="34" charset="0"/>
              </a:rPr>
              <a:t>Tax Court</a:t>
            </a:r>
          </a:p>
        </p:txBody>
      </p:sp>
      <p:sp>
        <p:nvSpPr>
          <p:cNvPr id="9"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297</a:t>
            </a:fld>
            <a:endParaRPr lang="en-US" sz="3600" dirty="0"/>
          </a:p>
        </p:txBody>
      </p:sp>
      <p:sp>
        <p:nvSpPr>
          <p:cNvPr id="10" name="TextBox 9"/>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699650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8.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066800" y="1770048"/>
            <a:ext cx="9383917" cy="48199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a:solidFill>
                  <a:schemeClr val="bg1"/>
                </a:solidFill>
              </a:rPr>
              <a:t>Small Tax Court (S Case) Proceedings</a:t>
            </a:r>
          </a:p>
          <a:p>
            <a:pPr marL="457200" indent="-457200" algn="l">
              <a:buFont typeface="Arial" panose="020B0604020202020204" pitchFamily="34" charset="0"/>
              <a:buChar char="•"/>
            </a:pPr>
            <a:endParaRPr lang="en-US" sz="3200" dirty="0">
              <a:solidFill>
                <a:schemeClr val="bg1"/>
              </a:solidFill>
              <a:cs typeface="Arial" panose="020B0604020202020204" pitchFamily="34" charset="0"/>
            </a:endParaRPr>
          </a:p>
          <a:p>
            <a:pPr marL="1025525" indent="-284163" algn="l">
              <a:buFont typeface="Arial" panose="020B0604020202020204" pitchFamily="34" charset="0"/>
              <a:buChar char="•"/>
            </a:pPr>
            <a:r>
              <a:rPr lang="en-US" sz="3200" dirty="0">
                <a:solidFill>
                  <a:schemeClr val="bg1"/>
                </a:solidFill>
                <a:cs typeface="Arial" panose="020B0604020202020204" pitchFamily="34" charset="0"/>
              </a:rPr>
              <a:t>Cases sent to Office of Appeals </a:t>
            </a:r>
          </a:p>
          <a:p>
            <a:pPr marL="1025525" indent="-284163" algn="l">
              <a:buFont typeface="Arial" panose="020B0604020202020204" pitchFamily="34" charset="0"/>
              <a:buChar char="•"/>
            </a:pPr>
            <a:r>
              <a:rPr lang="en-US" sz="3200" dirty="0">
                <a:solidFill>
                  <a:schemeClr val="bg1"/>
                </a:solidFill>
                <a:cs typeface="Arial" panose="020B0604020202020204" pitchFamily="34" charset="0"/>
              </a:rPr>
              <a:t>Cases can not exceed liability of $50,000 per year</a:t>
            </a:r>
          </a:p>
          <a:p>
            <a:pPr marL="1025525" indent="-284163" algn="l">
              <a:buFont typeface="Arial" panose="020B0604020202020204" pitchFamily="34" charset="0"/>
              <a:buChar char="•"/>
            </a:pPr>
            <a:r>
              <a:rPr lang="en-US" sz="3200" dirty="0">
                <a:solidFill>
                  <a:schemeClr val="bg1"/>
                </a:solidFill>
                <a:cs typeface="Arial" panose="020B0604020202020204" pitchFamily="34" charset="0"/>
              </a:rPr>
              <a:t>Nominal filing fee</a:t>
            </a:r>
          </a:p>
          <a:p>
            <a:pPr marL="1025525" indent="-284163" algn="l">
              <a:buFont typeface="Arial" panose="020B0604020202020204" pitchFamily="34" charset="0"/>
              <a:buChar char="•"/>
            </a:pPr>
            <a:r>
              <a:rPr lang="en-US" sz="3200" dirty="0">
                <a:solidFill>
                  <a:schemeClr val="bg1"/>
                </a:solidFill>
                <a:cs typeface="Arial" panose="020B0604020202020204" pitchFamily="34" charset="0"/>
              </a:rPr>
              <a:t>Taxpayer will receive notice of trial, standing pre-trial order and trial memorandum</a:t>
            </a:r>
          </a:p>
          <a:p>
            <a:pPr marL="1025525" indent="-284163" algn="l">
              <a:buFont typeface="Arial" panose="020B0604020202020204" pitchFamily="34" charset="0"/>
              <a:buChar char="•"/>
            </a:pPr>
            <a:r>
              <a:rPr lang="en-US" sz="3200" dirty="0">
                <a:solidFill>
                  <a:schemeClr val="bg1"/>
                </a:solidFill>
                <a:cs typeface="Arial" panose="020B0604020202020204" pitchFamily="34" charset="0"/>
              </a:rPr>
              <a:t>IRS counsel may request meeting to discuss the case</a:t>
            </a:r>
          </a:p>
          <a:p>
            <a:pPr marL="457200" indent="-457200" algn="l">
              <a:buFont typeface="Arial" panose="020B0604020202020204" pitchFamily="34" charset="0"/>
              <a:buChar char="•"/>
            </a:pPr>
            <a:endParaRPr lang="en-US" sz="3200" dirty="0">
              <a:solidFill>
                <a:schemeClr val="bg1"/>
              </a:solidFill>
            </a:endParaRPr>
          </a:p>
        </p:txBody>
      </p:sp>
      <p:sp>
        <p:nvSpPr>
          <p:cNvPr id="8" name="Title 1"/>
          <p:cNvSpPr>
            <a:spLocks noGrp="1"/>
          </p:cNvSpPr>
          <p:nvPr>
            <p:ph type="title"/>
          </p:nvPr>
        </p:nvSpPr>
        <p:spPr>
          <a:xfrm>
            <a:off x="528320" y="608882"/>
            <a:ext cx="8229600" cy="1348981"/>
          </a:xfrm>
        </p:spPr>
        <p:txBody>
          <a:bodyPr>
            <a:normAutofit/>
          </a:bodyPr>
          <a:lstStyle/>
          <a:p>
            <a:r>
              <a:rPr lang="en-US" sz="5400" dirty="0">
                <a:solidFill>
                  <a:schemeClr val="bg1"/>
                </a:solidFill>
                <a:cs typeface="Arial" panose="020B0604020202020204" pitchFamily="34" charset="0"/>
              </a:rPr>
              <a:t>Tax Court</a:t>
            </a:r>
          </a:p>
        </p:txBody>
      </p:sp>
      <p:sp>
        <p:nvSpPr>
          <p:cNvPr id="9"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298</a:t>
            </a:fld>
            <a:endParaRPr lang="en-US" sz="3600" dirty="0"/>
          </a:p>
        </p:txBody>
      </p:sp>
      <p:sp>
        <p:nvSpPr>
          <p:cNvPr id="10" name="TextBox 9"/>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4288254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741284" y="1600909"/>
            <a:ext cx="8709433" cy="48199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a:solidFill>
                  <a:schemeClr val="bg1"/>
                </a:solidFill>
              </a:rPr>
              <a:t>Small Tax Court (S Case) Proceedings</a:t>
            </a:r>
          </a:p>
          <a:p>
            <a:pPr algn="l"/>
            <a:endParaRPr lang="en-US" sz="3200" dirty="0">
              <a:solidFill>
                <a:schemeClr val="bg1"/>
              </a:solidFill>
              <a:cs typeface="Arial" panose="020B0604020202020204" pitchFamily="34" charset="0"/>
            </a:endParaRPr>
          </a:p>
          <a:p>
            <a:pPr marL="457200" indent="-457200" algn="l">
              <a:buFont typeface="Arial" panose="020B0604020202020204" pitchFamily="34" charset="0"/>
              <a:buChar char="•"/>
            </a:pPr>
            <a:r>
              <a:rPr lang="en-US" sz="3200" dirty="0">
                <a:solidFill>
                  <a:schemeClr val="bg1"/>
                </a:solidFill>
                <a:cs typeface="Arial" panose="020B0604020202020204" pitchFamily="34" charset="0"/>
              </a:rPr>
              <a:t>Burden of proof is on the taxpayer</a:t>
            </a:r>
          </a:p>
          <a:p>
            <a:pPr marL="457200" indent="-457200" algn="l">
              <a:buFont typeface="Arial" panose="020B0604020202020204" pitchFamily="34" charset="0"/>
              <a:buChar char="•"/>
            </a:pPr>
            <a:r>
              <a:rPr lang="en-US" sz="3200" dirty="0">
                <a:solidFill>
                  <a:schemeClr val="bg1"/>
                </a:solidFill>
                <a:cs typeface="Arial" panose="020B0604020202020204" pitchFamily="34" charset="0"/>
              </a:rPr>
              <a:t>Judge may render decision at trial or by mail</a:t>
            </a:r>
          </a:p>
          <a:p>
            <a:pPr marL="457200" indent="-457200" algn="l">
              <a:buFont typeface="Arial" panose="020B0604020202020204" pitchFamily="34" charset="0"/>
              <a:buChar char="•"/>
            </a:pPr>
            <a:r>
              <a:rPr lang="en-US" sz="3200" dirty="0">
                <a:solidFill>
                  <a:schemeClr val="bg1"/>
                </a:solidFill>
                <a:cs typeface="Arial" panose="020B0604020202020204" pitchFamily="34" charset="0"/>
              </a:rPr>
              <a:t>Court will send bill for remaining taxes</a:t>
            </a:r>
          </a:p>
          <a:p>
            <a:pPr marL="457200" indent="-457200" algn="l">
              <a:buFont typeface="Arial" panose="020B0604020202020204" pitchFamily="34" charset="0"/>
              <a:buChar char="•"/>
            </a:pPr>
            <a:r>
              <a:rPr lang="en-US" sz="3200" dirty="0">
                <a:solidFill>
                  <a:schemeClr val="bg1"/>
                </a:solidFill>
                <a:cs typeface="Arial" panose="020B0604020202020204" pitchFamily="34" charset="0"/>
              </a:rPr>
              <a:t>Legal briefs typically not necessary</a:t>
            </a:r>
          </a:p>
          <a:p>
            <a:pPr marL="457200" indent="-457200" algn="l">
              <a:buFont typeface="Arial" panose="020B0604020202020204" pitchFamily="34" charset="0"/>
              <a:buChar char="•"/>
            </a:pPr>
            <a:r>
              <a:rPr lang="en-US" sz="3200" dirty="0">
                <a:solidFill>
                  <a:schemeClr val="bg1"/>
                </a:solidFill>
                <a:cs typeface="Arial" panose="020B0604020202020204" pitchFamily="34" charset="0"/>
              </a:rPr>
              <a:t>Findings can not be appealed to Court of Appeals</a:t>
            </a:r>
          </a:p>
          <a:p>
            <a:pPr marL="457200" indent="-457200" algn="l">
              <a:buFont typeface="Arial" panose="020B0604020202020204" pitchFamily="34" charset="0"/>
              <a:buChar char="•"/>
            </a:pPr>
            <a:endParaRPr lang="en-US" sz="3200" dirty="0">
              <a:solidFill>
                <a:schemeClr val="bg1"/>
              </a:solidFill>
            </a:endParaRPr>
          </a:p>
        </p:txBody>
      </p:sp>
      <p:sp>
        <p:nvSpPr>
          <p:cNvPr id="8" name="Title 1"/>
          <p:cNvSpPr txBox="1">
            <a:spLocks/>
          </p:cNvSpPr>
          <p:nvPr/>
        </p:nvSpPr>
        <p:spPr>
          <a:xfrm>
            <a:off x="528320" y="608882"/>
            <a:ext cx="8229600" cy="13489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solidFill>
                  <a:schemeClr val="bg1"/>
                </a:solidFill>
                <a:cs typeface="Arial" panose="020B0604020202020204" pitchFamily="34" charset="0"/>
              </a:rPr>
              <a:t>Tax Court</a:t>
            </a:r>
          </a:p>
        </p:txBody>
      </p:sp>
      <p:sp>
        <p:nvSpPr>
          <p:cNvPr id="9"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299</a:t>
            </a:fld>
            <a:endParaRPr lang="en-US" sz="3600" dirty="0"/>
          </a:p>
        </p:txBody>
      </p:sp>
      <p:sp>
        <p:nvSpPr>
          <p:cNvPr id="10" name="TextBox 9"/>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22737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0.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741284" y="2038004"/>
            <a:ext cx="10206876" cy="48199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chemeClr val="bg1"/>
                </a:solidFill>
              </a:rPr>
              <a:t>Regular Tax Court Proceedings</a:t>
            </a:r>
          </a:p>
          <a:p>
            <a:pPr marL="457200" indent="-457200" algn="l">
              <a:buFont typeface="Arial" panose="020B0604020202020204" pitchFamily="34" charset="0"/>
              <a:buChar char="•"/>
            </a:pPr>
            <a:r>
              <a:rPr lang="en-US" sz="3600" dirty="0">
                <a:solidFill>
                  <a:schemeClr val="bg1"/>
                </a:solidFill>
              </a:rPr>
              <a:t>Most cases settle before trial</a:t>
            </a:r>
          </a:p>
          <a:p>
            <a:pPr marL="457200" indent="-457200" algn="l">
              <a:buFont typeface="Arial" panose="020B0604020202020204" pitchFamily="34" charset="0"/>
              <a:buChar char="•"/>
            </a:pPr>
            <a:r>
              <a:rPr lang="en-US" sz="3600" dirty="0">
                <a:solidFill>
                  <a:schemeClr val="bg1"/>
                </a:solidFill>
              </a:rPr>
              <a:t>Nominal filing fee</a:t>
            </a:r>
          </a:p>
          <a:p>
            <a:pPr marL="457200" indent="-457200" algn="l">
              <a:buFont typeface="Arial" panose="020B0604020202020204" pitchFamily="34" charset="0"/>
              <a:buChar char="•"/>
            </a:pPr>
            <a:r>
              <a:rPr lang="en-US" sz="3600" dirty="0">
                <a:solidFill>
                  <a:schemeClr val="bg1"/>
                </a:solidFill>
              </a:rPr>
              <a:t>Requires submission of legal briefs by IRS and taxpayer</a:t>
            </a:r>
          </a:p>
          <a:p>
            <a:pPr marL="457200" indent="-457200" algn="l">
              <a:buFont typeface="Arial" panose="020B0604020202020204" pitchFamily="34" charset="0"/>
              <a:buChar char="•"/>
            </a:pPr>
            <a:r>
              <a:rPr lang="en-US" sz="3600" dirty="0">
                <a:solidFill>
                  <a:schemeClr val="bg1"/>
                </a:solidFill>
              </a:rPr>
              <a:t>May request reclassification as an S Case if taxpayer is willing to waive right to contest tax assessed above $50,000</a:t>
            </a:r>
          </a:p>
          <a:p>
            <a:pPr marL="457200" indent="-457200" algn="l">
              <a:buFont typeface="Arial" panose="020B0604020202020204" pitchFamily="34" charset="0"/>
              <a:buChar char="•"/>
            </a:pPr>
            <a:endParaRPr lang="en-US" sz="3200" b="1" dirty="0">
              <a:solidFill>
                <a:schemeClr val="bg1"/>
              </a:solidFill>
            </a:endParaRPr>
          </a:p>
          <a:p>
            <a:pPr marL="457200" indent="-457200" algn="l">
              <a:buFont typeface="Arial" panose="020B0604020202020204" pitchFamily="34" charset="0"/>
              <a:buChar char="•"/>
            </a:pPr>
            <a:endParaRPr lang="en-US" sz="3200" dirty="0">
              <a:solidFill>
                <a:schemeClr val="bg1"/>
              </a:solidFill>
            </a:endParaRPr>
          </a:p>
        </p:txBody>
      </p:sp>
      <p:sp>
        <p:nvSpPr>
          <p:cNvPr id="8" name="Title 1"/>
          <p:cNvSpPr>
            <a:spLocks noGrp="1"/>
          </p:cNvSpPr>
          <p:nvPr>
            <p:ph type="title"/>
          </p:nvPr>
        </p:nvSpPr>
        <p:spPr>
          <a:xfrm>
            <a:off x="528320" y="608882"/>
            <a:ext cx="8229600" cy="1348981"/>
          </a:xfrm>
        </p:spPr>
        <p:txBody>
          <a:bodyPr>
            <a:normAutofit/>
          </a:bodyPr>
          <a:lstStyle/>
          <a:p>
            <a:r>
              <a:rPr lang="en-US" sz="5400" dirty="0">
                <a:solidFill>
                  <a:schemeClr val="bg1"/>
                </a:solidFill>
                <a:cs typeface="Arial" panose="020B0604020202020204" pitchFamily="34" charset="0"/>
              </a:rPr>
              <a:t>Tax Court</a:t>
            </a:r>
          </a:p>
        </p:txBody>
      </p:sp>
      <p:sp>
        <p:nvSpPr>
          <p:cNvPr id="9"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300</a:t>
            </a:fld>
            <a:endParaRPr lang="en-US" sz="3600" dirty="0"/>
          </a:p>
        </p:txBody>
      </p:sp>
      <p:sp>
        <p:nvSpPr>
          <p:cNvPr id="10" name="TextBox 9"/>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81659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741284" y="2038004"/>
            <a:ext cx="8709433" cy="48199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l">
              <a:buFont typeface="Arial" panose="020B0604020202020204" pitchFamily="34" charset="0"/>
              <a:buChar char="•"/>
            </a:pPr>
            <a:endParaRPr lang="en-US" sz="3200" b="1" dirty="0">
              <a:solidFill>
                <a:schemeClr val="bg1"/>
              </a:solidFill>
            </a:endParaRPr>
          </a:p>
          <a:p>
            <a:pPr marL="457200" indent="-457200" algn="l">
              <a:buFont typeface="Arial" panose="020B0604020202020204" pitchFamily="34" charset="0"/>
              <a:buChar char="•"/>
            </a:pPr>
            <a:endParaRPr lang="en-US" sz="3200" dirty="0">
              <a:solidFill>
                <a:schemeClr val="bg1"/>
              </a:solidFill>
            </a:endParaRPr>
          </a:p>
        </p:txBody>
      </p:sp>
      <p:sp>
        <p:nvSpPr>
          <p:cNvPr id="8" name="TextBox 3"/>
          <p:cNvSpPr txBox="1"/>
          <p:nvPr/>
        </p:nvSpPr>
        <p:spPr>
          <a:xfrm>
            <a:off x="1732229" y="326544"/>
            <a:ext cx="1647732" cy="187743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FF00"/>
                </a:solidFill>
              </a:rPr>
              <a:t>US Tax Court Petition Package</a:t>
            </a:r>
          </a:p>
          <a:p>
            <a:r>
              <a:rPr lang="en-US" sz="2000" dirty="0">
                <a:solidFill>
                  <a:srgbClr val="FFFF00"/>
                </a:solidFill>
              </a:rPr>
              <a:t>(page 1 of 5)</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1960" y="365124"/>
            <a:ext cx="4628080" cy="6492875"/>
          </a:xfrm>
          <a:prstGeom prst="rect">
            <a:avLst/>
          </a:prstGeom>
        </p:spPr>
      </p:pic>
    </p:spTree>
    <p:extLst>
      <p:ext uri="{BB962C8B-B14F-4D97-AF65-F5344CB8AC3E}">
        <p14:creationId xmlns:p14="http://schemas.microsoft.com/office/powerpoint/2010/main" val="953636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741284" y="2038004"/>
            <a:ext cx="8709433" cy="48199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l">
              <a:buFont typeface="Arial" panose="020B0604020202020204" pitchFamily="34" charset="0"/>
              <a:buChar char="•"/>
            </a:pPr>
            <a:endParaRPr lang="en-US" sz="3200" b="1" dirty="0">
              <a:solidFill>
                <a:schemeClr val="bg1"/>
              </a:solidFill>
            </a:endParaRPr>
          </a:p>
          <a:p>
            <a:pPr marL="457200" indent="-457200" algn="l">
              <a:buFont typeface="Arial" panose="020B0604020202020204" pitchFamily="34" charset="0"/>
              <a:buChar char="•"/>
            </a:pPr>
            <a:endParaRPr lang="en-US" sz="3200" dirty="0">
              <a:solidFill>
                <a:schemeClr val="bg1"/>
              </a:solidFill>
            </a:endParaRPr>
          </a:p>
        </p:txBody>
      </p:sp>
      <p:sp>
        <p:nvSpPr>
          <p:cNvPr id="8" name="TextBox 3"/>
          <p:cNvSpPr txBox="1"/>
          <p:nvPr/>
        </p:nvSpPr>
        <p:spPr>
          <a:xfrm>
            <a:off x="1732229" y="326544"/>
            <a:ext cx="1647732" cy="187743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FF00"/>
                </a:solidFill>
              </a:rPr>
              <a:t>US Tax Court Petition Package</a:t>
            </a:r>
          </a:p>
          <a:p>
            <a:r>
              <a:rPr lang="en-US" sz="2000" dirty="0">
                <a:solidFill>
                  <a:srgbClr val="FFFF00"/>
                </a:solidFill>
              </a:rPr>
              <a:t>(page 2 of 5)</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1983" y="365124"/>
            <a:ext cx="4828035" cy="6492875"/>
          </a:xfrm>
          <a:prstGeom prst="rect">
            <a:avLst/>
          </a:prstGeom>
        </p:spPr>
      </p:pic>
    </p:spTree>
    <p:extLst>
      <p:ext uri="{BB962C8B-B14F-4D97-AF65-F5344CB8AC3E}">
        <p14:creationId xmlns:p14="http://schemas.microsoft.com/office/powerpoint/2010/main" val="4031875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741284" y="2038004"/>
            <a:ext cx="8709433" cy="48199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l">
              <a:buFont typeface="Arial" panose="020B0604020202020204" pitchFamily="34" charset="0"/>
              <a:buChar char="•"/>
            </a:pPr>
            <a:endParaRPr lang="en-US" sz="3200" b="1" dirty="0">
              <a:solidFill>
                <a:schemeClr val="bg1"/>
              </a:solidFill>
            </a:endParaRPr>
          </a:p>
          <a:p>
            <a:pPr marL="457200" indent="-457200" algn="l">
              <a:buFont typeface="Arial" panose="020B0604020202020204" pitchFamily="34" charset="0"/>
              <a:buChar char="•"/>
            </a:pPr>
            <a:endParaRPr lang="en-US" sz="3200" dirty="0">
              <a:solidFill>
                <a:schemeClr val="bg1"/>
              </a:solidFill>
            </a:endParaRPr>
          </a:p>
        </p:txBody>
      </p:sp>
      <p:sp>
        <p:nvSpPr>
          <p:cNvPr id="8" name="TextBox 3"/>
          <p:cNvSpPr txBox="1"/>
          <p:nvPr/>
        </p:nvSpPr>
        <p:spPr>
          <a:xfrm>
            <a:off x="1732229" y="326544"/>
            <a:ext cx="1647732" cy="187743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FF00"/>
                </a:solidFill>
              </a:rPr>
              <a:t>US Tax Court Petition Package</a:t>
            </a:r>
          </a:p>
          <a:p>
            <a:r>
              <a:rPr lang="en-US" sz="2000" dirty="0">
                <a:solidFill>
                  <a:srgbClr val="FFFF00"/>
                </a:solidFill>
              </a:rPr>
              <a:t>(page 3 of 5)</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2921" y="326544"/>
            <a:ext cx="4826158" cy="6531456"/>
          </a:xfrm>
          <a:prstGeom prst="rect">
            <a:avLst/>
          </a:prstGeom>
        </p:spPr>
      </p:pic>
    </p:spTree>
    <p:extLst>
      <p:ext uri="{BB962C8B-B14F-4D97-AF65-F5344CB8AC3E}">
        <p14:creationId xmlns:p14="http://schemas.microsoft.com/office/powerpoint/2010/main" val="970125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741284" y="2038004"/>
            <a:ext cx="8709433" cy="48199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l">
              <a:buFont typeface="Arial" panose="020B0604020202020204" pitchFamily="34" charset="0"/>
              <a:buChar char="•"/>
            </a:pPr>
            <a:endParaRPr lang="en-US" sz="3200" b="1" dirty="0">
              <a:solidFill>
                <a:schemeClr val="bg1"/>
              </a:solidFill>
            </a:endParaRPr>
          </a:p>
          <a:p>
            <a:pPr marL="457200" indent="-457200" algn="l">
              <a:buFont typeface="Arial" panose="020B0604020202020204" pitchFamily="34" charset="0"/>
              <a:buChar char="•"/>
            </a:pPr>
            <a:endParaRPr lang="en-US" sz="3200" dirty="0">
              <a:solidFill>
                <a:schemeClr val="bg1"/>
              </a:solidFill>
            </a:endParaRPr>
          </a:p>
        </p:txBody>
      </p:sp>
      <p:sp>
        <p:nvSpPr>
          <p:cNvPr id="8" name="TextBox 3"/>
          <p:cNvSpPr txBox="1"/>
          <p:nvPr/>
        </p:nvSpPr>
        <p:spPr>
          <a:xfrm>
            <a:off x="1732229" y="326544"/>
            <a:ext cx="1647732" cy="187743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FF00"/>
                </a:solidFill>
              </a:rPr>
              <a:t>US Tax Court Petition Package</a:t>
            </a:r>
          </a:p>
          <a:p>
            <a:r>
              <a:rPr lang="en-US" sz="2000" dirty="0">
                <a:solidFill>
                  <a:srgbClr val="FFFF00"/>
                </a:solidFill>
              </a:rPr>
              <a:t>(page 4 of 5)</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0547" y="326544"/>
            <a:ext cx="4790907" cy="6531456"/>
          </a:xfrm>
          <a:prstGeom prst="rect">
            <a:avLst/>
          </a:prstGeom>
        </p:spPr>
      </p:pic>
    </p:spTree>
    <p:extLst>
      <p:ext uri="{BB962C8B-B14F-4D97-AF65-F5344CB8AC3E}">
        <p14:creationId xmlns:p14="http://schemas.microsoft.com/office/powerpoint/2010/main" val="1996675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741284" y="2038004"/>
            <a:ext cx="8709433" cy="48199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l">
              <a:buFont typeface="Arial" panose="020B0604020202020204" pitchFamily="34" charset="0"/>
              <a:buChar char="•"/>
            </a:pPr>
            <a:endParaRPr lang="en-US" sz="3200" b="1" dirty="0">
              <a:solidFill>
                <a:schemeClr val="bg1"/>
              </a:solidFill>
            </a:endParaRPr>
          </a:p>
          <a:p>
            <a:pPr marL="457200" indent="-457200" algn="l">
              <a:buFont typeface="Arial" panose="020B0604020202020204" pitchFamily="34" charset="0"/>
              <a:buChar char="•"/>
            </a:pPr>
            <a:endParaRPr lang="en-US" sz="3200" dirty="0">
              <a:solidFill>
                <a:schemeClr val="bg1"/>
              </a:solidFill>
            </a:endParaRPr>
          </a:p>
        </p:txBody>
      </p:sp>
      <p:sp>
        <p:nvSpPr>
          <p:cNvPr id="8" name="TextBox 3"/>
          <p:cNvSpPr txBox="1"/>
          <p:nvPr/>
        </p:nvSpPr>
        <p:spPr>
          <a:xfrm>
            <a:off x="1732229" y="326544"/>
            <a:ext cx="1647732" cy="187743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FF00"/>
                </a:solidFill>
              </a:rPr>
              <a:t>US Tax Court Petition Package</a:t>
            </a:r>
          </a:p>
          <a:p>
            <a:r>
              <a:rPr lang="en-US" sz="2000" dirty="0">
                <a:solidFill>
                  <a:srgbClr val="FFFF00"/>
                </a:solidFill>
              </a:rPr>
              <a:t>(page 5 of 5)</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2496" y="326544"/>
            <a:ext cx="4607009" cy="6531456"/>
          </a:xfrm>
          <a:prstGeom prst="rect">
            <a:avLst/>
          </a:prstGeom>
        </p:spPr>
      </p:pic>
    </p:spTree>
    <p:extLst>
      <p:ext uri="{BB962C8B-B14F-4D97-AF65-F5344CB8AC3E}">
        <p14:creationId xmlns:p14="http://schemas.microsoft.com/office/powerpoint/2010/main" val="287980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741284" y="2038004"/>
            <a:ext cx="10084956" cy="48199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chemeClr val="bg1"/>
                </a:solidFill>
              </a:rPr>
              <a:t>Who can file a petition?</a:t>
            </a:r>
          </a:p>
          <a:p>
            <a:pPr marL="457200" indent="-457200" algn="l">
              <a:buFont typeface="Arial" panose="020B0604020202020204" pitchFamily="34" charset="0"/>
              <a:buChar char="•"/>
            </a:pPr>
            <a:r>
              <a:rPr lang="en-US" sz="3600" dirty="0">
                <a:solidFill>
                  <a:schemeClr val="bg1"/>
                </a:solidFill>
              </a:rPr>
              <a:t>Any person who has received a notice of deficiency</a:t>
            </a:r>
          </a:p>
          <a:p>
            <a:pPr marL="457200" indent="-457200" algn="l">
              <a:buFont typeface="Arial" panose="020B0604020202020204" pitchFamily="34" charset="0"/>
              <a:buChar char="•"/>
            </a:pPr>
            <a:r>
              <a:rPr lang="en-US" sz="3600" dirty="0">
                <a:solidFill>
                  <a:schemeClr val="bg1"/>
                </a:solidFill>
              </a:rPr>
              <a:t>Any person who has received a notice of determination</a:t>
            </a:r>
          </a:p>
          <a:p>
            <a:pPr marL="457200" indent="-457200" algn="l">
              <a:buFont typeface="Arial" panose="020B0604020202020204" pitchFamily="34" charset="0"/>
              <a:buChar char="•"/>
            </a:pPr>
            <a:r>
              <a:rPr lang="en-US" sz="3600" dirty="0">
                <a:solidFill>
                  <a:schemeClr val="bg1"/>
                </a:solidFill>
              </a:rPr>
              <a:t>In some instances a petition may be filed for relief from joint and several liability (innocent spouse relief)</a:t>
            </a:r>
          </a:p>
          <a:p>
            <a:pPr marL="457200" indent="-457200" algn="l">
              <a:buFont typeface="Arial" panose="020B0604020202020204" pitchFamily="34" charset="0"/>
              <a:buChar char="•"/>
            </a:pPr>
            <a:endParaRPr lang="en-US" sz="3200" b="1" dirty="0">
              <a:solidFill>
                <a:schemeClr val="bg1"/>
              </a:solidFill>
            </a:endParaRPr>
          </a:p>
          <a:p>
            <a:pPr marL="457200" indent="-457200" algn="l">
              <a:buFont typeface="Arial" panose="020B0604020202020204" pitchFamily="34" charset="0"/>
              <a:buChar char="•"/>
            </a:pPr>
            <a:endParaRPr lang="en-US" sz="3200" dirty="0">
              <a:solidFill>
                <a:schemeClr val="bg1"/>
              </a:solidFill>
            </a:endParaRPr>
          </a:p>
        </p:txBody>
      </p:sp>
      <p:sp>
        <p:nvSpPr>
          <p:cNvPr id="8" name="Title 1"/>
          <p:cNvSpPr txBox="1">
            <a:spLocks/>
          </p:cNvSpPr>
          <p:nvPr/>
        </p:nvSpPr>
        <p:spPr>
          <a:xfrm>
            <a:off x="528320" y="608882"/>
            <a:ext cx="8229600" cy="13489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solidFill>
                  <a:schemeClr val="bg1"/>
                </a:solidFill>
                <a:cs typeface="Arial" panose="020B0604020202020204" pitchFamily="34" charset="0"/>
              </a:rPr>
              <a:t>Tax Court</a:t>
            </a:r>
          </a:p>
        </p:txBody>
      </p:sp>
      <p:sp>
        <p:nvSpPr>
          <p:cNvPr id="9"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306</a:t>
            </a:fld>
            <a:endParaRPr lang="en-US" sz="3600" dirty="0"/>
          </a:p>
        </p:txBody>
      </p:sp>
      <p:sp>
        <p:nvSpPr>
          <p:cNvPr id="10" name="TextBox 9"/>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957988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371600" y="1408084"/>
            <a:ext cx="10058400" cy="48199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chemeClr val="bg1"/>
                </a:solidFill>
              </a:rPr>
              <a:t>Who can appear in tax court?</a:t>
            </a:r>
          </a:p>
          <a:p>
            <a:pPr algn="l"/>
            <a:endParaRPr lang="en-US" sz="1050" dirty="0">
              <a:solidFill>
                <a:schemeClr val="bg1"/>
              </a:solidFill>
            </a:endParaRPr>
          </a:p>
          <a:p>
            <a:pPr marL="457200" indent="-457200" algn="l">
              <a:buFont typeface="Arial" panose="020B0604020202020204" pitchFamily="34" charset="0"/>
              <a:buChar char="•"/>
            </a:pPr>
            <a:r>
              <a:rPr lang="en-US" sz="3600" dirty="0">
                <a:solidFill>
                  <a:schemeClr val="bg1"/>
                </a:solidFill>
              </a:rPr>
              <a:t>A private attorney</a:t>
            </a:r>
          </a:p>
          <a:p>
            <a:pPr marL="457200" indent="-457200" algn="l">
              <a:buFont typeface="Arial" panose="020B0604020202020204" pitchFamily="34" charset="0"/>
              <a:buChar char="•"/>
            </a:pPr>
            <a:r>
              <a:rPr lang="en-US" sz="3600" dirty="0">
                <a:solidFill>
                  <a:schemeClr val="bg1"/>
                </a:solidFill>
              </a:rPr>
              <a:t>A non-attorney admitted to practice in tax court</a:t>
            </a:r>
          </a:p>
          <a:p>
            <a:pPr marL="457200" indent="-457200" algn="l">
              <a:buFont typeface="Arial" panose="020B0604020202020204" pitchFamily="34" charset="0"/>
              <a:buChar char="•"/>
            </a:pPr>
            <a:r>
              <a:rPr lang="en-US" sz="3600" dirty="0">
                <a:solidFill>
                  <a:schemeClr val="bg1"/>
                </a:solidFill>
              </a:rPr>
              <a:t>A taxpayer without representation</a:t>
            </a:r>
          </a:p>
          <a:p>
            <a:pPr marL="457200" indent="-457200" algn="l">
              <a:buFont typeface="Arial" panose="020B0604020202020204" pitchFamily="34" charset="0"/>
              <a:buChar char="•"/>
            </a:pPr>
            <a:endParaRPr lang="en-US" sz="3200" b="1" dirty="0">
              <a:solidFill>
                <a:schemeClr val="bg1"/>
              </a:solidFill>
            </a:endParaRPr>
          </a:p>
          <a:p>
            <a:pPr marL="457200" indent="-457200" algn="l">
              <a:buFont typeface="Arial" panose="020B0604020202020204" pitchFamily="34" charset="0"/>
              <a:buChar char="•"/>
            </a:pPr>
            <a:endParaRPr lang="en-US" sz="3200" dirty="0">
              <a:solidFill>
                <a:schemeClr val="bg1"/>
              </a:solidFill>
            </a:endParaRPr>
          </a:p>
        </p:txBody>
      </p:sp>
      <p:sp>
        <p:nvSpPr>
          <p:cNvPr id="8" name="Title 1"/>
          <p:cNvSpPr>
            <a:spLocks noGrp="1"/>
          </p:cNvSpPr>
          <p:nvPr>
            <p:ph type="title"/>
          </p:nvPr>
        </p:nvSpPr>
        <p:spPr>
          <a:xfrm>
            <a:off x="528320" y="608882"/>
            <a:ext cx="8229600" cy="1348981"/>
          </a:xfrm>
        </p:spPr>
        <p:txBody>
          <a:bodyPr>
            <a:normAutofit/>
          </a:bodyPr>
          <a:lstStyle/>
          <a:p>
            <a:r>
              <a:rPr lang="en-US" sz="5400" dirty="0">
                <a:solidFill>
                  <a:schemeClr val="bg1"/>
                </a:solidFill>
                <a:cs typeface="Arial" panose="020B0604020202020204" pitchFamily="34" charset="0"/>
              </a:rPr>
              <a:t>Tax Court</a:t>
            </a:r>
          </a:p>
        </p:txBody>
      </p:sp>
      <p:sp>
        <p:nvSpPr>
          <p:cNvPr id="9"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307</a:t>
            </a:fld>
            <a:endParaRPr lang="en-US" sz="3600" dirty="0"/>
          </a:p>
        </p:txBody>
      </p:sp>
      <p:sp>
        <p:nvSpPr>
          <p:cNvPr id="10" name="TextBox 9"/>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Tree>
    <p:extLst>
      <p:ext uri="{BB962C8B-B14F-4D97-AF65-F5344CB8AC3E}">
        <p14:creationId xmlns:p14="http://schemas.microsoft.com/office/powerpoint/2010/main" val="162938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8.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799" y="596895"/>
            <a:ext cx="10697817" cy="1348981"/>
          </a:xfrm>
        </p:spPr>
        <p:txBody>
          <a:bodyPr>
            <a:normAutofit/>
          </a:bodyPr>
          <a:lstStyle/>
          <a:p>
            <a:r>
              <a:rPr lang="en-US" dirty="0">
                <a:solidFill>
                  <a:schemeClr val="bg1"/>
                </a:solidFill>
                <a:cs typeface="Arial" panose="020B0604020202020204" pitchFamily="34" charset="0"/>
              </a:rPr>
              <a:t>Summary of topics covered today</a:t>
            </a:r>
            <a:endParaRPr lang="en-US" dirty="0">
              <a:highlight>
                <a:srgbClr val="FFFF00"/>
              </a:highlight>
              <a:cs typeface="Arial" panose="020B0604020202020204" pitchFamily="34" charset="0"/>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308</a:t>
            </a:fld>
            <a:endParaRPr lang="en-US" dirty="0"/>
          </a:p>
        </p:txBody>
      </p:sp>
      <p:sp>
        <p:nvSpPr>
          <p:cNvPr id="4" name="Title 1"/>
          <p:cNvSpPr txBox="1">
            <a:spLocks/>
          </p:cNvSpPr>
          <p:nvPr/>
        </p:nvSpPr>
        <p:spPr>
          <a:xfrm>
            <a:off x="517061" y="1939332"/>
            <a:ext cx="5578939" cy="459958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Tax Cuts and Jobs Act</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Grow your practice with Tax Resolution</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Marketing for professionals</a:t>
            </a:r>
          </a:p>
          <a:p>
            <a:pPr marL="285750" indent="-285750" algn="l">
              <a:spcBef>
                <a:spcPts val="600"/>
              </a:spcBef>
              <a:spcAft>
                <a:spcPts val="600"/>
              </a:spcAft>
              <a:buFont typeface="Arial" panose="020B0604020202020204" pitchFamily="34" charset="0"/>
              <a:buChar char="•"/>
            </a:pPr>
            <a:r>
              <a:rPr lang="en-US" sz="2400" dirty="0">
                <a:solidFill>
                  <a:srgbClr val="FFFF00"/>
                </a:solidFill>
                <a:latin typeface="Arial" panose="020B0604020202020204" pitchFamily="34" charset="0"/>
                <a:cs typeface="Arial" panose="020B0604020202020204" pitchFamily="34" charset="0"/>
              </a:rPr>
              <a:t>Gave away Professional’s System</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Resolution case management</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Payroll Taxes</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Installment agreements</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Case study:  installment agreement</a:t>
            </a:r>
          </a:p>
          <a:p>
            <a:pPr marL="571500" indent="-571500" algn="l">
              <a:spcBef>
                <a:spcPts val="600"/>
              </a:spcBef>
              <a:spcAft>
                <a:spcPts val="600"/>
              </a:spcAft>
              <a:buFont typeface="Arial" panose="020B0604020202020204" pitchFamily="34" charset="0"/>
              <a:buChar char="•"/>
            </a:pPr>
            <a:endParaRPr lang="en-US" sz="2400" dirty="0">
              <a:solidFill>
                <a:schemeClr val="bg1"/>
              </a:solidFill>
              <a:latin typeface="Arial" panose="020B0604020202020204" pitchFamily="34" charset="0"/>
              <a:cs typeface="Arial" panose="020B0604020202020204" pitchFamily="34" charset="0"/>
            </a:endParaRPr>
          </a:p>
        </p:txBody>
      </p:sp>
      <p:sp>
        <p:nvSpPr>
          <p:cNvPr id="7" name="Slide Number Placeholder 2"/>
          <p:cNvSpPr txBox="1">
            <a:spLocks/>
          </p:cNvSpPr>
          <p:nvPr/>
        </p:nvSpPr>
        <p:spPr>
          <a:xfrm>
            <a:off x="8610600" y="6142182"/>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308</a:t>
            </a:fld>
            <a:endParaRPr lang="en-US" sz="3600" dirty="0"/>
          </a:p>
        </p:txBody>
      </p:sp>
      <p:sp>
        <p:nvSpPr>
          <p:cNvPr id="8" name="TextBox 7"/>
          <p:cNvSpPr txBox="1"/>
          <p:nvPr/>
        </p:nvSpPr>
        <p:spPr>
          <a:xfrm>
            <a:off x="304800" y="6281458"/>
            <a:ext cx="11730182" cy="369332"/>
          </a:xfrm>
          <a:prstGeom prst="rect">
            <a:avLst/>
          </a:prstGeom>
          <a:noFill/>
        </p:spPr>
        <p:txBody>
          <a:bodyPr wrap="square" rtlCol="0">
            <a:spAutoFit/>
          </a:bodyPr>
          <a:lstStyle/>
          <a:p>
            <a:r>
              <a:rPr lang="en-US" dirty="0">
                <a:solidFill>
                  <a:schemeClr val="accent1"/>
                </a:solidFill>
              </a:rPr>
              <a:t>(800) 658-7590                                                                                                                                         www.taxresolutioninstitute.org</a:t>
            </a:r>
          </a:p>
        </p:txBody>
      </p:sp>
      <p:sp>
        <p:nvSpPr>
          <p:cNvPr id="9" name="Title 1">
            <a:extLst>
              <a:ext uri="{FF2B5EF4-FFF2-40B4-BE49-F238E27FC236}">
                <a16:creationId xmlns:a16="http://schemas.microsoft.com/office/drawing/2014/main" id="{B6F52CF5-8273-41FA-A509-E481F98E28C9}"/>
              </a:ext>
            </a:extLst>
          </p:cNvPr>
          <p:cNvSpPr txBox="1">
            <a:spLocks/>
          </p:cNvSpPr>
          <p:nvPr/>
        </p:nvSpPr>
        <p:spPr>
          <a:xfrm>
            <a:off x="6462253" y="1995499"/>
            <a:ext cx="6102698" cy="4470625"/>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Offers in compromise</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Selling your professional services</a:t>
            </a:r>
          </a:p>
          <a:p>
            <a:pPr marL="285750" indent="-285750" algn="l">
              <a:spcBef>
                <a:spcPts val="600"/>
              </a:spcBef>
              <a:spcAft>
                <a:spcPts val="600"/>
              </a:spcAft>
              <a:buFont typeface="Arial" panose="020B0604020202020204" pitchFamily="34" charset="0"/>
              <a:buChar char="•"/>
            </a:pPr>
            <a:r>
              <a:rPr lang="en-US" sz="2400" dirty="0">
                <a:solidFill>
                  <a:srgbClr val="FFFF00"/>
                </a:solidFill>
                <a:latin typeface="Arial" panose="020B0604020202020204" pitchFamily="34" charset="0"/>
                <a:cs typeface="Arial" panose="020B0604020202020204" pitchFamily="34" charset="0"/>
              </a:rPr>
              <a:t>Gave away Professional’s System</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Case study:  OIC vs IA</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IRS criminal investigation</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Innocent Spouse</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Taxes and bankruptcy</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Audits</a:t>
            </a:r>
          </a:p>
          <a:p>
            <a:pPr marL="285750" indent="-285750" algn="l">
              <a:spcBef>
                <a:spcPts val="600"/>
              </a:spcBef>
              <a:spcAft>
                <a:spcPts val="600"/>
              </a:spcAft>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Appeals</a:t>
            </a:r>
          </a:p>
          <a:p>
            <a:pPr marL="571500" indent="-571500" algn="l">
              <a:spcBef>
                <a:spcPts val="600"/>
              </a:spcBef>
              <a:spcAft>
                <a:spcPts val="600"/>
              </a:spcAft>
              <a:buFont typeface="Arial" panose="020B0604020202020204" pitchFamily="34" charset="0"/>
              <a:buChar char="•"/>
            </a:pPr>
            <a:endParaRPr lang="en-US"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4469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9.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
        <p:nvSpPr>
          <p:cNvPr id="7" name="Content Placeholder 2"/>
          <p:cNvSpPr>
            <a:spLocks noGrp="1"/>
          </p:cNvSpPr>
          <p:nvPr>
            <p:ph idx="1"/>
          </p:nvPr>
        </p:nvSpPr>
        <p:spPr>
          <a:xfrm>
            <a:off x="428625" y="250357"/>
            <a:ext cx="10925175" cy="6381550"/>
          </a:xfrm>
        </p:spPr>
        <p:txBody>
          <a:bodyPr>
            <a:normAutofit fontScale="77500" lnSpcReduction="20000"/>
          </a:bodyPr>
          <a:lstStyle/>
          <a:p>
            <a:pPr marL="0" indent="0">
              <a:buNone/>
            </a:pPr>
            <a:r>
              <a:rPr lang="en-US" sz="5800" dirty="0">
                <a:solidFill>
                  <a:schemeClr val="bg1"/>
                </a:solidFill>
                <a:latin typeface="+mj-lt"/>
                <a:cs typeface="Arial" panose="020B0604020202020204" pitchFamily="34" charset="0"/>
              </a:rPr>
              <a:t>Our mission today…</a:t>
            </a:r>
          </a:p>
          <a:p>
            <a:pPr marL="0" indent="0">
              <a:buNone/>
            </a:pPr>
            <a:endParaRPr lang="en-US" sz="5800" dirty="0">
              <a:solidFill>
                <a:schemeClr val="bg1"/>
              </a:solidFill>
              <a:latin typeface="+mj-lt"/>
              <a:cs typeface="Arial" panose="020B0604020202020204" pitchFamily="34" charset="0"/>
            </a:endParaRPr>
          </a:p>
          <a:p>
            <a:pPr marL="0" indent="0">
              <a:buNone/>
            </a:pPr>
            <a:r>
              <a:rPr lang="en-US" sz="4700" dirty="0">
                <a:solidFill>
                  <a:srgbClr val="FFFF00"/>
                </a:solidFill>
                <a:latin typeface="+mj-lt"/>
                <a:cs typeface="Arial" panose="020B0604020202020204" pitchFamily="34" charset="0"/>
              </a:rPr>
              <a:t>To give participants lots of FREE STUFF</a:t>
            </a:r>
          </a:p>
          <a:p>
            <a:pPr marL="0" indent="0">
              <a:buNone/>
            </a:pPr>
            <a:r>
              <a:rPr lang="en-US" sz="3600" i="1" dirty="0">
                <a:solidFill>
                  <a:schemeClr val="bg1"/>
                </a:solidFill>
                <a:latin typeface="+mj-lt"/>
                <a:cs typeface="Arial" panose="020B0604020202020204" pitchFamily="34" charset="0"/>
              </a:rPr>
              <a:t>(see your chat box for the link)</a:t>
            </a:r>
          </a:p>
          <a:p>
            <a:pPr marL="0" indent="0">
              <a:buNone/>
            </a:pPr>
            <a:endParaRPr lang="en-US" sz="3500" dirty="0">
              <a:solidFill>
                <a:schemeClr val="bg1"/>
              </a:solidFill>
              <a:latin typeface="+mj-lt"/>
              <a:cs typeface="Arial" panose="020B0604020202020204" pitchFamily="34" charset="0"/>
            </a:endParaRPr>
          </a:p>
          <a:p>
            <a:pPr marL="1657350" indent="-400050">
              <a:buFont typeface="Wingdings" panose="05000000000000000000" pitchFamily="2" charset="2"/>
              <a:buChar char="ü"/>
            </a:pPr>
            <a:r>
              <a:rPr lang="en-US" sz="3500" dirty="0">
                <a:solidFill>
                  <a:schemeClr val="bg1"/>
                </a:solidFill>
                <a:latin typeface="+mj-lt"/>
                <a:cs typeface="Arial" panose="020B0604020202020204" pitchFamily="34" charset="0"/>
              </a:rPr>
              <a:t>Teach you how to become a tax resolution specialist;</a:t>
            </a:r>
          </a:p>
          <a:p>
            <a:pPr marL="1657350" indent="-400050">
              <a:buFont typeface="Wingdings" panose="05000000000000000000" pitchFamily="2" charset="2"/>
              <a:buChar char="ü"/>
            </a:pPr>
            <a:endParaRPr lang="en-US" sz="1000" dirty="0">
              <a:solidFill>
                <a:schemeClr val="bg1"/>
              </a:solidFill>
              <a:latin typeface="+mj-lt"/>
              <a:cs typeface="Arial" panose="020B0604020202020204" pitchFamily="34" charset="0"/>
            </a:endParaRPr>
          </a:p>
          <a:p>
            <a:pPr marL="1657350" indent="-400050">
              <a:buFont typeface="Wingdings" panose="05000000000000000000" pitchFamily="2" charset="2"/>
              <a:buChar char="ü"/>
            </a:pPr>
            <a:r>
              <a:rPr lang="en-US" sz="3500" dirty="0">
                <a:solidFill>
                  <a:schemeClr val="bg1"/>
                </a:solidFill>
                <a:latin typeface="+mj-lt"/>
                <a:cs typeface="Arial" panose="020B0604020202020204" pitchFamily="34" charset="0"/>
              </a:rPr>
              <a:t>Teach you how to make money</a:t>
            </a:r>
          </a:p>
          <a:p>
            <a:pPr marL="1657350" indent="-400050">
              <a:buFont typeface="Wingdings" panose="05000000000000000000" pitchFamily="2" charset="2"/>
              <a:buChar char="ü"/>
            </a:pPr>
            <a:endParaRPr lang="en-US" sz="1000" dirty="0">
              <a:solidFill>
                <a:schemeClr val="bg1"/>
              </a:solidFill>
              <a:latin typeface="+mj-lt"/>
              <a:cs typeface="Arial" panose="020B0604020202020204" pitchFamily="34" charset="0"/>
            </a:endParaRPr>
          </a:p>
          <a:p>
            <a:pPr marL="1657350" indent="-400050">
              <a:buFont typeface="Wingdings" panose="05000000000000000000" pitchFamily="2" charset="2"/>
              <a:buChar char="ü"/>
            </a:pPr>
            <a:r>
              <a:rPr lang="en-US" sz="3500" dirty="0">
                <a:solidFill>
                  <a:schemeClr val="bg1"/>
                </a:solidFill>
                <a:latin typeface="+mj-lt"/>
                <a:cs typeface="Arial" panose="020B0604020202020204" pitchFamily="34" charset="0"/>
              </a:rPr>
              <a:t>Become your tax resolution partner; or</a:t>
            </a:r>
          </a:p>
          <a:p>
            <a:pPr marL="1657350" indent="-400050">
              <a:buFont typeface="Wingdings" panose="05000000000000000000" pitchFamily="2" charset="2"/>
              <a:buChar char="ü"/>
            </a:pPr>
            <a:endParaRPr lang="en-US" sz="900" dirty="0">
              <a:solidFill>
                <a:schemeClr val="bg1"/>
              </a:solidFill>
              <a:latin typeface="+mj-lt"/>
              <a:cs typeface="Arial" panose="020B0604020202020204" pitchFamily="34" charset="0"/>
            </a:endParaRPr>
          </a:p>
          <a:p>
            <a:pPr marL="1657350" indent="-400050">
              <a:buFont typeface="Wingdings" panose="05000000000000000000" pitchFamily="2" charset="2"/>
              <a:buChar char="ü"/>
            </a:pPr>
            <a:r>
              <a:rPr lang="en-US" sz="3500" dirty="0">
                <a:solidFill>
                  <a:schemeClr val="bg1"/>
                </a:solidFill>
                <a:latin typeface="+mj-lt"/>
                <a:cs typeface="Arial" panose="020B0604020202020204" pitchFamily="34" charset="0"/>
              </a:rPr>
              <a:t>Become your trusted referral source</a:t>
            </a:r>
          </a:p>
          <a:p>
            <a:pPr marL="0" indent="0" algn="ctr">
              <a:buNone/>
            </a:pPr>
            <a:endParaRPr lang="en-US" sz="1400" i="1" dirty="0">
              <a:solidFill>
                <a:schemeClr val="bg1"/>
              </a:solidFill>
              <a:latin typeface="+mj-lt"/>
            </a:endParaRPr>
          </a:p>
          <a:p>
            <a:pPr marL="0" indent="0" algn="ctr">
              <a:buNone/>
            </a:pPr>
            <a:endParaRPr lang="en-US" sz="1000" dirty="0">
              <a:solidFill>
                <a:schemeClr val="bg1"/>
              </a:solidFill>
              <a:latin typeface="+mj-lt"/>
            </a:endParaRPr>
          </a:p>
          <a:p>
            <a:pPr marL="2000250" indent="0">
              <a:buNone/>
            </a:pPr>
            <a:r>
              <a:rPr lang="en-US" sz="2600" dirty="0">
                <a:solidFill>
                  <a:schemeClr val="bg1"/>
                </a:solidFill>
                <a:latin typeface="+mj-lt"/>
                <a:cs typeface="Arial" panose="020B0604020202020204" pitchFamily="34" charset="0"/>
              </a:rPr>
              <a:t>Find us on the web at: www.taxresolutioninstitute.org </a:t>
            </a:r>
          </a:p>
          <a:p>
            <a:pPr marL="2000250" indent="0">
              <a:buNone/>
            </a:pPr>
            <a:r>
              <a:rPr lang="en-US" sz="2600" dirty="0">
                <a:solidFill>
                  <a:schemeClr val="bg1"/>
                </a:solidFill>
                <a:latin typeface="+mj-lt"/>
                <a:cs typeface="Arial" panose="020B0604020202020204" pitchFamily="34" charset="0"/>
              </a:rPr>
              <a:t>                   Email us at: info@taxresolutioninstitute.com </a:t>
            </a:r>
          </a:p>
          <a:p>
            <a:pPr marL="2000250" indent="0">
              <a:buNone/>
            </a:pPr>
            <a:r>
              <a:rPr lang="en-US" sz="2600" dirty="0">
                <a:solidFill>
                  <a:schemeClr val="bg1"/>
                </a:solidFill>
                <a:latin typeface="+mj-lt"/>
                <a:cs typeface="Arial" panose="020B0604020202020204" pitchFamily="34" charset="0"/>
              </a:rPr>
              <a:t>                       Call us at: (800) 658-7590</a:t>
            </a:r>
          </a:p>
          <a:p>
            <a:pPr marL="0" indent="0" algn="ctr">
              <a:buNone/>
            </a:pPr>
            <a:endParaRPr lang="en-US" sz="2100" dirty="0">
              <a:solidFill>
                <a:srgbClr val="002060"/>
              </a:solidFill>
            </a:endParaRPr>
          </a:p>
          <a:p>
            <a:pPr marL="0" indent="0" algn="ctr">
              <a:buNone/>
            </a:pPr>
            <a:endParaRPr lang="en-US" sz="2400" dirty="0">
              <a:solidFill>
                <a:srgbClr val="002060"/>
              </a:solidFill>
            </a:endParaRPr>
          </a:p>
          <a:p>
            <a:pPr marL="0" indent="0" algn="ctr">
              <a:buNone/>
            </a:pPr>
            <a:endParaRPr lang="en-US" sz="6000" i="1" dirty="0">
              <a:solidFill>
                <a:srgbClr val="002060"/>
              </a:solidFill>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309</a:t>
            </a:fld>
            <a:endParaRPr lang="en-US" dirty="0"/>
          </a:p>
        </p:txBody>
      </p:sp>
    </p:spTree>
    <p:extLst>
      <p:ext uri="{BB962C8B-B14F-4D97-AF65-F5344CB8AC3E}">
        <p14:creationId xmlns:p14="http://schemas.microsoft.com/office/powerpoint/2010/main" val="1978712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0.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5" name="Title 1"/>
          <p:cNvSpPr txBox="1">
            <a:spLocks/>
          </p:cNvSpPr>
          <p:nvPr/>
        </p:nvSpPr>
        <p:spPr>
          <a:xfrm>
            <a:off x="1283514" y="5417577"/>
            <a:ext cx="9363969" cy="129997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pPr algn="r"/>
            <a:r>
              <a:rPr lang="en-US" sz="3200" dirty="0">
                <a:solidFill>
                  <a:schemeClr val="bg1"/>
                </a:solidFill>
              </a:rPr>
              <a:t>Visit www.taxresolutioninstitute.org to see upcoming offers…</a:t>
            </a:r>
          </a:p>
        </p:txBody>
      </p:sp>
      <p:sp>
        <p:nvSpPr>
          <p:cNvPr id="9" name="Title 1"/>
          <p:cNvSpPr txBox="1">
            <a:spLocks/>
          </p:cNvSpPr>
          <p:nvPr/>
        </p:nvSpPr>
        <p:spPr>
          <a:xfrm>
            <a:off x="311731" y="791798"/>
            <a:ext cx="5901897" cy="84586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b="1" dirty="0">
                <a:solidFill>
                  <a:schemeClr val="bg1"/>
                </a:solidFill>
                <a:latin typeface="Times New Roman" panose="02020603050405020304" pitchFamily="18" charset="0"/>
                <a:cs typeface="Times New Roman" panose="02020603050405020304" pitchFamily="18" charset="0"/>
              </a:rPr>
              <a:t>TRI </a:t>
            </a:r>
            <a:r>
              <a:rPr lang="en-US" dirty="0">
                <a:solidFill>
                  <a:schemeClr val="bg1"/>
                </a:solidFill>
                <a:latin typeface="+mn-lt"/>
              </a:rPr>
              <a:t> Tax Tuesdays…</a:t>
            </a:r>
          </a:p>
        </p:txBody>
      </p:sp>
      <p:sp>
        <p:nvSpPr>
          <p:cNvPr id="10" name="Content Placeholder 2"/>
          <p:cNvSpPr>
            <a:spLocks noGrp="1"/>
          </p:cNvSpPr>
          <p:nvPr>
            <p:ph idx="1"/>
          </p:nvPr>
        </p:nvSpPr>
        <p:spPr>
          <a:xfrm>
            <a:off x="1283515" y="2069265"/>
            <a:ext cx="11737970" cy="3372401"/>
          </a:xfrm>
        </p:spPr>
        <p:txBody>
          <a:bodyPr>
            <a:normAutofit fontScale="85000" lnSpcReduction="20000"/>
          </a:bodyPr>
          <a:lstStyle/>
          <a:p>
            <a:pPr marL="800100" lvl="2" indent="-171450"/>
            <a:r>
              <a:rPr lang="en-US" sz="3600" dirty="0">
                <a:solidFill>
                  <a:schemeClr val="bg1"/>
                </a:solidFill>
                <a:latin typeface="+mj-lt"/>
              </a:rPr>
              <a:t>Free courses</a:t>
            </a:r>
          </a:p>
          <a:p>
            <a:pPr marL="800100" lvl="2" indent="-171450"/>
            <a:r>
              <a:rPr lang="en-US" sz="3600" dirty="0">
                <a:solidFill>
                  <a:schemeClr val="bg1"/>
                </a:solidFill>
                <a:latin typeface="+mj-lt"/>
              </a:rPr>
              <a:t>Free materials</a:t>
            </a:r>
          </a:p>
          <a:p>
            <a:pPr marL="800100" lvl="2" indent="-171450"/>
            <a:r>
              <a:rPr lang="en-US" sz="3600" dirty="0">
                <a:solidFill>
                  <a:schemeClr val="bg1"/>
                </a:solidFill>
                <a:latin typeface="+mj-lt"/>
              </a:rPr>
              <a:t>Practitioner’s forum</a:t>
            </a:r>
          </a:p>
          <a:p>
            <a:pPr marL="800100" lvl="2" indent="-171450"/>
            <a:r>
              <a:rPr lang="en-US" sz="3600" dirty="0">
                <a:solidFill>
                  <a:schemeClr val="bg1"/>
                </a:solidFill>
                <a:latin typeface="+mj-lt"/>
              </a:rPr>
              <a:t>Featured courses</a:t>
            </a:r>
          </a:p>
          <a:p>
            <a:pPr marL="800100" lvl="2" indent="-171450"/>
            <a:r>
              <a:rPr lang="en-US" sz="3600" dirty="0">
                <a:solidFill>
                  <a:schemeClr val="bg1"/>
                </a:solidFill>
                <a:latin typeface="+mj-lt"/>
              </a:rPr>
              <a:t>Huge discounts</a:t>
            </a:r>
          </a:p>
          <a:p>
            <a:pPr marL="800100" lvl="2" indent="-171450"/>
            <a:r>
              <a:rPr lang="en-US" sz="3600" dirty="0">
                <a:solidFill>
                  <a:schemeClr val="bg1"/>
                </a:solidFill>
                <a:latin typeface="+mj-lt"/>
              </a:rPr>
              <a:t>Lightning deals</a:t>
            </a:r>
          </a:p>
          <a:p>
            <a:pPr marL="800100" lvl="2" indent="-171450"/>
            <a:endParaRPr lang="en-US" sz="3600" dirty="0">
              <a:solidFill>
                <a:schemeClr val="bg1"/>
              </a:solidFill>
              <a:latin typeface="+mj-lt"/>
            </a:endParaRPr>
          </a:p>
          <a:p>
            <a:pPr marL="628650" lvl="2" indent="0">
              <a:buNone/>
            </a:pPr>
            <a:r>
              <a:rPr lang="en-US" sz="3600" dirty="0">
                <a:solidFill>
                  <a:schemeClr val="bg1"/>
                </a:solidFill>
                <a:latin typeface="+mj-lt"/>
              </a:rPr>
              <a:t>                          EVERY TUESDAY</a:t>
            </a:r>
          </a:p>
          <a:p>
            <a:pPr marL="800100" lvl="2" indent="-171450"/>
            <a:endParaRPr lang="en-US" sz="3600" dirty="0">
              <a:solidFill>
                <a:schemeClr val="bg1"/>
              </a:solidFill>
              <a:latin typeface="+mj-lt"/>
            </a:endParaRPr>
          </a:p>
          <a:p>
            <a:pPr marL="800100" lvl="2" indent="-171450"/>
            <a:endParaRPr lang="en-US" sz="3600" dirty="0">
              <a:solidFill>
                <a:schemeClr val="bg1"/>
              </a:solidFill>
            </a:endParaRPr>
          </a:p>
          <a:p>
            <a:pPr marL="0" indent="0" algn="ctr">
              <a:buNone/>
            </a:pPr>
            <a:endParaRPr lang="en-US" sz="5400" dirty="0">
              <a:solidFill>
                <a:schemeClr val="bg1"/>
              </a:solidFill>
            </a:endParaRPr>
          </a:p>
        </p:txBody>
      </p:sp>
      <p:sp>
        <p:nvSpPr>
          <p:cNvPr id="7" name="Oval 6"/>
          <p:cNvSpPr/>
          <p:nvPr/>
        </p:nvSpPr>
        <p:spPr>
          <a:xfrm>
            <a:off x="8094778" y="1999727"/>
            <a:ext cx="3441939" cy="344193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latin typeface="Arial Black" panose="020B0A04020102020204" pitchFamily="34" charset="0"/>
              </a:rPr>
              <a:t>I</a:t>
            </a:r>
          </a:p>
          <a:p>
            <a:pPr algn="ctr"/>
            <a:endParaRPr lang="en-US" sz="1600" dirty="0">
              <a:solidFill>
                <a:schemeClr val="tx1"/>
              </a:solidFill>
              <a:latin typeface="Arial Black" panose="020B0A04020102020204" pitchFamily="34" charset="0"/>
            </a:endParaRPr>
          </a:p>
          <a:p>
            <a:pPr algn="ctr"/>
            <a:r>
              <a:rPr lang="en-US" sz="4000" dirty="0">
                <a:solidFill>
                  <a:schemeClr val="tx1"/>
                </a:solidFill>
                <a:latin typeface="Arial Black" panose="020B0A04020102020204" pitchFamily="34" charset="0"/>
              </a:rPr>
              <a:t> </a:t>
            </a:r>
          </a:p>
          <a:p>
            <a:pPr algn="ctr"/>
            <a:r>
              <a:rPr lang="en-US" sz="3200" dirty="0">
                <a:solidFill>
                  <a:schemeClr val="tx1"/>
                </a:solidFill>
                <a:latin typeface="Arial Black" panose="020B0A04020102020204" pitchFamily="34" charset="0"/>
              </a:rPr>
              <a:t> Tax Tuesdays</a:t>
            </a:r>
            <a:endParaRPr lang="en-US" sz="3200" baseline="30000" dirty="0">
              <a:solidFill>
                <a:schemeClr val="tx1"/>
              </a:solidFill>
              <a:latin typeface="Arial Black" panose="020B0A04020102020204" pitchFamily="34" charset="0"/>
            </a:endParaRPr>
          </a:p>
        </p:txBody>
      </p:sp>
      <p:sp>
        <p:nvSpPr>
          <p:cNvPr id="11" name="Heart 10"/>
          <p:cNvSpPr/>
          <p:nvPr/>
        </p:nvSpPr>
        <p:spPr>
          <a:xfrm>
            <a:off x="9324041" y="3051553"/>
            <a:ext cx="983411" cy="983411"/>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10508371" y="4270877"/>
            <a:ext cx="953219" cy="8866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aseline="30000" dirty="0">
                <a:solidFill>
                  <a:schemeClr val="tx1"/>
                </a:solidFill>
                <a:latin typeface="Arial Black" panose="020B0A04020102020204" pitchFamily="34" charset="0"/>
              </a:rPr>
              <a:t>TM</a:t>
            </a:r>
          </a:p>
        </p:txBody>
      </p:sp>
    </p:spTree>
    <p:extLst>
      <p:ext uri="{BB962C8B-B14F-4D97-AF65-F5344CB8AC3E}">
        <p14:creationId xmlns:p14="http://schemas.microsoft.com/office/powerpoint/2010/main" val="1393106429"/>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6" name="TextBox 5"/>
          <p:cNvSpPr txBox="1"/>
          <p:nvPr/>
        </p:nvSpPr>
        <p:spPr>
          <a:xfrm>
            <a:off x="5983460" y="6288371"/>
            <a:ext cx="6297102" cy="369332"/>
          </a:xfrm>
          <a:prstGeom prst="rect">
            <a:avLst/>
          </a:prstGeom>
          <a:noFill/>
        </p:spPr>
        <p:txBody>
          <a:bodyPr wrap="square" rtlCol="0">
            <a:spAutoFit/>
          </a:bodyPr>
          <a:lstStyle/>
          <a:p>
            <a:r>
              <a:rPr lang="en-US" dirty="0">
                <a:solidFill>
                  <a:schemeClr val="accent1"/>
                </a:solidFill>
              </a:rPr>
              <a:t>access your free content at www.taxresolutioninstitute.org/200A</a:t>
            </a:r>
          </a:p>
        </p:txBody>
      </p:sp>
      <p:sp>
        <p:nvSpPr>
          <p:cNvPr id="7" name="Slide Number Placeholder 2"/>
          <p:cNvSpPr txBox="1">
            <a:spLocks/>
          </p:cNvSpPr>
          <p:nvPr/>
        </p:nvSpPr>
        <p:spPr>
          <a:xfrm>
            <a:off x="8715374" y="6183391"/>
            <a:ext cx="2743200" cy="5792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3600" smtClean="0"/>
              <a:pPr/>
              <a:t>311</a:t>
            </a:fld>
            <a:endParaRPr lang="en-US" sz="3600" dirty="0"/>
          </a:p>
        </p:txBody>
      </p:sp>
      <p:sp>
        <p:nvSpPr>
          <p:cNvPr id="5" name="Title 1">
            <a:extLst>
              <a:ext uri="{FF2B5EF4-FFF2-40B4-BE49-F238E27FC236}">
                <a16:creationId xmlns:a16="http://schemas.microsoft.com/office/drawing/2014/main" id="{682B8E14-E47B-4344-9597-C3C0088FAAB6}"/>
              </a:ext>
            </a:extLst>
          </p:cNvPr>
          <p:cNvSpPr txBox="1">
            <a:spLocks/>
          </p:cNvSpPr>
          <p:nvPr/>
        </p:nvSpPr>
        <p:spPr>
          <a:xfrm>
            <a:off x="214450" y="857697"/>
            <a:ext cx="11538020" cy="5514857"/>
          </a:xfrm>
          <a:prstGeom prst="rect">
            <a:avLst/>
          </a:prstGeom>
          <a:noFill/>
        </p:spPr>
        <p:txBody>
          <a:bodyPr vert="horz" lIns="91440" tIns="45720" rIns="91440" bIns="45720" rtlCol="0" anchor="t" anchorCtr="0">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4800" dirty="0">
                <a:solidFill>
                  <a:schemeClr val="bg1"/>
                </a:solidFill>
                <a:cs typeface="Arial" panose="020B0604020202020204" pitchFamily="34" charset="0"/>
              </a:rPr>
              <a:t>Deals for today’s participants…</a:t>
            </a:r>
            <a:endParaRPr lang="en-US" sz="4800" dirty="0">
              <a:solidFill>
                <a:srgbClr val="FF0000"/>
              </a:solidFill>
              <a:cs typeface="Arial" panose="020B0604020202020204" pitchFamily="34" charset="0"/>
            </a:endParaRPr>
          </a:p>
          <a:p>
            <a:pPr algn="l">
              <a:spcBef>
                <a:spcPts val="600"/>
              </a:spcBef>
              <a:spcAft>
                <a:spcPts val="600"/>
              </a:spcAft>
            </a:pPr>
            <a:endParaRPr lang="en-US" sz="1400" dirty="0">
              <a:solidFill>
                <a:schemeClr val="bg1"/>
              </a:solidFill>
              <a:cs typeface="Arial" panose="020B0604020202020204" pitchFamily="34" charset="0"/>
            </a:endParaRPr>
          </a:p>
          <a:p>
            <a:pPr marL="1314450" indent="-339725" algn="l">
              <a:spcBef>
                <a:spcPts val="600"/>
              </a:spcBef>
              <a:spcAft>
                <a:spcPts val="600"/>
              </a:spcAft>
              <a:buFont typeface="Arial" panose="020B0604020202020204" pitchFamily="34" charset="0"/>
              <a:buChar char="•"/>
            </a:pPr>
            <a:r>
              <a:rPr lang="en-US" sz="4700" dirty="0">
                <a:solidFill>
                  <a:schemeClr val="bg1"/>
                </a:solidFill>
                <a:cs typeface="Arial" panose="020B0604020202020204" pitchFamily="34" charset="0"/>
              </a:rPr>
              <a:t>50% off Textbook  </a:t>
            </a:r>
          </a:p>
          <a:p>
            <a:pPr marL="1314450" indent="-339725" algn="l">
              <a:spcBef>
                <a:spcPts val="600"/>
              </a:spcBef>
              <a:spcAft>
                <a:spcPts val="600"/>
              </a:spcAft>
              <a:buFont typeface="Arial" panose="020B0604020202020204" pitchFamily="34" charset="0"/>
              <a:buChar char="•"/>
            </a:pPr>
            <a:r>
              <a:rPr lang="en-US" sz="4700" dirty="0">
                <a:solidFill>
                  <a:schemeClr val="bg1"/>
                </a:solidFill>
                <a:cs typeface="Arial" panose="020B0604020202020204" pitchFamily="34" charset="0"/>
              </a:rPr>
              <a:t>75% off TRI’s Ultimate Professional’s System</a:t>
            </a:r>
            <a:r>
              <a:rPr lang="en-US" sz="4700" baseline="30000" dirty="0">
                <a:solidFill>
                  <a:schemeClr val="bg1"/>
                </a:solidFill>
                <a:cs typeface="Arial" panose="020B0604020202020204" pitchFamily="34" charset="0"/>
              </a:rPr>
              <a:t>TM</a:t>
            </a:r>
            <a:endParaRPr lang="en-US" sz="100" baseline="30000" dirty="0">
              <a:solidFill>
                <a:schemeClr val="bg1"/>
              </a:solidFill>
              <a:cs typeface="Arial" panose="020B0604020202020204" pitchFamily="34" charset="0"/>
            </a:endParaRPr>
          </a:p>
          <a:p>
            <a:pPr marL="1314450" indent="-339725" algn="l">
              <a:spcBef>
                <a:spcPts val="600"/>
              </a:spcBef>
              <a:spcAft>
                <a:spcPts val="600"/>
              </a:spcAft>
              <a:buFont typeface="Arial" panose="020B0604020202020204" pitchFamily="34" charset="0"/>
              <a:buChar char="•"/>
            </a:pPr>
            <a:r>
              <a:rPr lang="en-US" sz="4700" dirty="0">
                <a:solidFill>
                  <a:schemeClr val="bg1"/>
                </a:solidFill>
                <a:cs typeface="Arial" panose="020B0604020202020204" pitchFamily="34" charset="0"/>
              </a:rPr>
              <a:t>Free 2-month VIP membership</a:t>
            </a:r>
          </a:p>
          <a:p>
            <a:pPr marL="974725" algn="l">
              <a:spcBef>
                <a:spcPts val="600"/>
              </a:spcBef>
              <a:spcAft>
                <a:spcPts val="600"/>
              </a:spcAft>
            </a:pPr>
            <a:endParaRPr lang="en-US" sz="3300" dirty="0">
              <a:solidFill>
                <a:srgbClr val="FFFF00"/>
              </a:solidFill>
              <a:cs typeface="Arial" panose="020B0604020202020204" pitchFamily="34" charset="0"/>
            </a:endParaRPr>
          </a:p>
          <a:p>
            <a:pPr marL="974725" algn="l">
              <a:spcBef>
                <a:spcPts val="600"/>
              </a:spcBef>
              <a:spcAft>
                <a:spcPts val="600"/>
              </a:spcAft>
            </a:pPr>
            <a:r>
              <a:rPr lang="en-US" sz="3300" dirty="0">
                <a:solidFill>
                  <a:srgbClr val="FFFF00"/>
                </a:solidFill>
                <a:cs typeface="Arial" panose="020B0604020202020204" pitchFamily="34" charset="0"/>
              </a:rPr>
              <a:t>Go to www.taxresolutioninstitute.org (a link is being pushed to you now)</a:t>
            </a:r>
          </a:p>
          <a:p>
            <a:pPr marL="1314450" indent="-339725" algn="l">
              <a:spcBef>
                <a:spcPts val="600"/>
              </a:spcBef>
              <a:spcAft>
                <a:spcPts val="600"/>
              </a:spcAft>
              <a:buFont typeface="Arial" panose="020B0604020202020204" pitchFamily="34" charset="0"/>
              <a:buChar char="•"/>
            </a:pPr>
            <a:endParaRPr lang="en-US" sz="1200" dirty="0">
              <a:solidFill>
                <a:schemeClr val="bg1"/>
              </a:solidFill>
              <a:cs typeface="Arial" panose="020B0604020202020204" pitchFamily="34" charset="0"/>
            </a:endParaRPr>
          </a:p>
          <a:p>
            <a:pPr marL="1314450" indent="-339725" algn="l">
              <a:spcBef>
                <a:spcPts val="600"/>
              </a:spcBef>
              <a:spcAft>
                <a:spcPts val="600"/>
              </a:spcAft>
              <a:buFont typeface="Arial" panose="020B0604020202020204" pitchFamily="34" charset="0"/>
              <a:buChar char="•"/>
            </a:pPr>
            <a:endParaRPr lang="en-US" sz="1200" dirty="0">
              <a:solidFill>
                <a:schemeClr val="bg1"/>
              </a:solidFill>
              <a:cs typeface="Arial" panose="020B0604020202020204" pitchFamily="34" charset="0"/>
            </a:endParaRPr>
          </a:p>
          <a:p>
            <a:pPr algn="l">
              <a:spcBef>
                <a:spcPts val="600"/>
              </a:spcBef>
              <a:spcAft>
                <a:spcPts val="600"/>
              </a:spcAft>
            </a:pPr>
            <a:r>
              <a:rPr lang="en-US" sz="2400" dirty="0">
                <a:solidFill>
                  <a:schemeClr val="bg1"/>
                </a:solidFill>
                <a:cs typeface="Arial" panose="020B0604020202020204" pitchFamily="34" charset="0"/>
              </a:rPr>
              <a:t>Take advantage before 6pm today</a:t>
            </a:r>
          </a:p>
        </p:txBody>
      </p:sp>
      <p:sp>
        <p:nvSpPr>
          <p:cNvPr id="8" name="Rectangle 7">
            <a:extLst>
              <a:ext uri="{FF2B5EF4-FFF2-40B4-BE49-F238E27FC236}">
                <a16:creationId xmlns:a16="http://schemas.microsoft.com/office/drawing/2014/main" id="{09A1CEDE-59DA-4A66-8DC8-3D82ACA2C457}"/>
              </a:ext>
            </a:extLst>
          </p:cNvPr>
          <p:cNvSpPr/>
          <p:nvPr/>
        </p:nvSpPr>
        <p:spPr>
          <a:xfrm>
            <a:off x="6883501" y="1017753"/>
            <a:ext cx="4868969" cy="16335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00"/>
                </a:solidFill>
              </a:rPr>
              <a:t>TELL DAVID TO PUSH LINK</a:t>
            </a:r>
            <a:endParaRPr lang="en-US" sz="4000" i="1" dirty="0">
              <a:solidFill>
                <a:srgbClr val="FFFF00"/>
              </a:solidFill>
            </a:endParaRPr>
          </a:p>
        </p:txBody>
      </p:sp>
    </p:spTree>
    <p:extLst>
      <p:ext uri="{BB962C8B-B14F-4D97-AF65-F5344CB8AC3E}">
        <p14:creationId xmlns:p14="http://schemas.microsoft.com/office/powerpoint/2010/main" val="3049900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2.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121218"/>
            <a:ext cx="9120892" cy="1663196"/>
          </a:xfrm>
        </p:spPr>
        <p:txBody>
          <a:bodyPr>
            <a:noAutofit/>
          </a:bodyPr>
          <a:lstStyle/>
          <a:p>
            <a:pPr algn="ctr"/>
            <a:r>
              <a:rPr lang="en-US" dirty="0">
                <a:solidFill>
                  <a:schemeClr val="bg1"/>
                </a:solidFill>
                <a:latin typeface="Century Gothic" panose="020B0502020202020204" pitchFamily="34" charset="0"/>
                <a:cs typeface="Arial" panose="020B0604020202020204" pitchFamily="34" charset="0"/>
              </a:rPr>
              <a:t>We are your</a:t>
            </a:r>
            <a:br>
              <a:rPr lang="en-US" dirty="0">
                <a:solidFill>
                  <a:schemeClr val="bg1"/>
                </a:solidFill>
                <a:latin typeface="Century Gothic" panose="020B0502020202020204" pitchFamily="34" charset="0"/>
                <a:cs typeface="Arial" panose="020B0604020202020204" pitchFamily="34" charset="0"/>
              </a:rPr>
            </a:br>
            <a:r>
              <a:rPr lang="en-US" dirty="0">
                <a:solidFill>
                  <a:schemeClr val="bg1"/>
                </a:solidFill>
                <a:latin typeface="Century Gothic" panose="020B0502020202020204" pitchFamily="34" charset="0"/>
                <a:cs typeface="Arial" panose="020B0604020202020204" pitchFamily="34" charset="0"/>
              </a:rPr>
              <a:t>one-stop shop</a:t>
            </a:r>
            <a:br>
              <a:rPr lang="en-US" dirty="0">
                <a:solidFill>
                  <a:schemeClr val="bg1"/>
                </a:solidFill>
                <a:latin typeface="Century Gothic" panose="020B0502020202020204" pitchFamily="34" charset="0"/>
                <a:cs typeface="Arial" panose="020B0604020202020204" pitchFamily="34" charset="0"/>
              </a:rPr>
            </a:br>
            <a:r>
              <a:rPr lang="en-US" dirty="0">
                <a:solidFill>
                  <a:schemeClr val="bg1"/>
                </a:solidFill>
                <a:latin typeface="Century Gothic" panose="020B0502020202020204" pitchFamily="34" charset="0"/>
                <a:cs typeface="Arial" panose="020B0604020202020204" pitchFamily="34" charset="0"/>
              </a:rPr>
              <a:t>for all tax resolution,</a:t>
            </a:r>
            <a:br>
              <a:rPr lang="en-US" dirty="0">
                <a:solidFill>
                  <a:schemeClr val="bg1"/>
                </a:solidFill>
                <a:latin typeface="Century Gothic" panose="020B0502020202020204" pitchFamily="34" charset="0"/>
                <a:cs typeface="Arial" panose="020B0604020202020204" pitchFamily="34" charset="0"/>
              </a:rPr>
            </a:br>
            <a:r>
              <a:rPr lang="en-US" dirty="0">
                <a:solidFill>
                  <a:schemeClr val="bg1"/>
                </a:solidFill>
                <a:latin typeface="Century Gothic" panose="020B0502020202020204" pitchFamily="34" charset="0"/>
                <a:cs typeface="Arial" panose="020B0604020202020204" pitchFamily="34" charset="0"/>
              </a:rPr>
              <a:t>accounting, tax and</a:t>
            </a:r>
            <a:br>
              <a:rPr lang="en-US" dirty="0">
                <a:solidFill>
                  <a:schemeClr val="bg1"/>
                </a:solidFill>
                <a:latin typeface="Century Gothic" panose="020B0502020202020204" pitchFamily="34" charset="0"/>
                <a:cs typeface="Arial" panose="020B0604020202020204" pitchFamily="34" charset="0"/>
              </a:rPr>
            </a:br>
            <a:r>
              <a:rPr lang="en-US" dirty="0">
                <a:solidFill>
                  <a:schemeClr val="bg1"/>
                </a:solidFill>
                <a:latin typeface="Century Gothic" panose="020B0502020202020204" pitchFamily="34" charset="0"/>
                <a:cs typeface="Arial" panose="020B0604020202020204" pitchFamily="34" charset="0"/>
              </a:rPr>
              <a:t>consulting needs</a:t>
            </a:r>
          </a:p>
        </p:txBody>
      </p:sp>
      <p:sp>
        <p:nvSpPr>
          <p:cNvPr id="3" name="Slide Number Placeholder 2"/>
          <p:cNvSpPr>
            <a:spLocks noGrp="1"/>
          </p:cNvSpPr>
          <p:nvPr>
            <p:ph type="sldNum" sz="quarter" idx="12"/>
          </p:nvPr>
        </p:nvSpPr>
        <p:spPr/>
        <p:txBody>
          <a:bodyPr/>
          <a:lstStyle/>
          <a:p>
            <a:fld id="{68C81B1B-BC7F-4EBD-9AC2-2B2BF5AF0E84}" type="slidenum">
              <a:rPr lang="en-US" smtClean="0"/>
              <a:pPr/>
              <a:t>312</a:t>
            </a:fld>
            <a:endParaRPr lang="en-US" dirty="0"/>
          </a:p>
        </p:txBody>
      </p:sp>
      <p:sp>
        <p:nvSpPr>
          <p:cNvPr id="10" name="Rectangle 9"/>
          <p:cNvSpPr/>
          <p:nvPr/>
        </p:nvSpPr>
        <p:spPr>
          <a:xfrm>
            <a:off x="8915398" y="-310503"/>
            <a:ext cx="3286125" cy="7753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8915398" y="-741824"/>
            <a:ext cx="3286125" cy="7753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p:cNvSpPr txBox="1"/>
          <p:nvPr/>
        </p:nvSpPr>
        <p:spPr>
          <a:xfrm>
            <a:off x="8731250" y="6066299"/>
            <a:ext cx="3654420" cy="738664"/>
          </a:xfrm>
          <a:prstGeom prst="rect">
            <a:avLst/>
          </a:prstGeom>
          <a:noFill/>
        </p:spPr>
        <p:txBody>
          <a:bodyPr wrap="square" rtlCol="0">
            <a:spAutoFit/>
          </a:bodyPr>
          <a:lstStyle/>
          <a:p>
            <a:pPr algn="ctr"/>
            <a:r>
              <a:rPr lang="en-US" sz="1400" dirty="0"/>
              <a:t>(800) 747-8718 / (818) 704-1443 /</a:t>
            </a:r>
          </a:p>
          <a:p>
            <a:pPr algn="ctr"/>
            <a:r>
              <a:rPr lang="en-US" sz="1400" dirty="0"/>
              <a:t>(310) 789-3202</a:t>
            </a:r>
          </a:p>
          <a:p>
            <a:pPr algn="ctr"/>
            <a:r>
              <a:rPr lang="en-US" sz="1400" dirty="0"/>
              <a:t>www.taxresolutioninstitute.org</a:t>
            </a:r>
          </a:p>
        </p:txBody>
      </p:sp>
      <p:sp>
        <p:nvSpPr>
          <p:cNvPr id="18" name="Title 1"/>
          <p:cNvSpPr txBox="1">
            <a:spLocks/>
          </p:cNvSpPr>
          <p:nvPr/>
        </p:nvSpPr>
        <p:spPr>
          <a:xfrm>
            <a:off x="9793303" y="449078"/>
            <a:ext cx="1530317"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2060"/>
                </a:solidFill>
                <a:latin typeface="Times New Roman" panose="02020603050405020304" pitchFamily="18" charset="0"/>
                <a:cs typeface="Times New Roman" panose="02020603050405020304" pitchFamily="18" charset="0"/>
              </a:rPr>
              <a:t>TRI</a:t>
            </a:r>
          </a:p>
          <a:p>
            <a:pPr algn="ctr"/>
            <a:r>
              <a:rPr lang="en-US" sz="1200" dirty="0">
                <a:solidFill>
                  <a:schemeClr val="tx1">
                    <a:lumMod val="75000"/>
                    <a:lumOff val="25000"/>
                  </a:schemeClr>
                </a:solidFill>
                <a:latin typeface="Arial Narrow" panose="020B0606020202030204" pitchFamily="34" charset="0"/>
                <a:cs typeface="Times New Roman" panose="02020603050405020304" pitchFamily="18" charset="0"/>
              </a:rPr>
              <a:t>Tax Resolution Institute</a:t>
            </a:r>
          </a:p>
        </p:txBody>
      </p:sp>
      <p:sp>
        <p:nvSpPr>
          <p:cNvPr id="19" name="Title 1"/>
          <p:cNvSpPr txBox="1">
            <a:spLocks/>
          </p:cNvSpPr>
          <p:nvPr/>
        </p:nvSpPr>
        <p:spPr>
          <a:xfrm>
            <a:off x="8560519" y="1504434"/>
            <a:ext cx="3995882"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i="1" dirty="0">
                <a:solidFill>
                  <a:schemeClr val="tx1">
                    <a:lumMod val="50000"/>
                    <a:lumOff val="50000"/>
                  </a:schemeClr>
                </a:solidFill>
                <a:latin typeface="Bodoni MT" panose="02070603080606020203" pitchFamily="18" charset="0"/>
                <a:cs typeface="Times New Roman" panose="02020603050405020304" pitchFamily="18" charset="0"/>
              </a:rPr>
              <a:t>SST CPAS INC</a:t>
            </a:r>
          </a:p>
          <a:p>
            <a:pPr algn="ctr"/>
            <a:r>
              <a:rPr lang="en-US" sz="1200" dirty="0">
                <a:solidFill>
                  <a:schemeClr val="tx1">
                    <a:lumMod val="50000"/>
                    <a:lumOff val="50000"/>
                  </a:schemeClr>
                </a:solidFill>
                <a:latin typeface="Arial Narrow" panose="020B0606020202030204" pitchFamily="34" charset="0"/>
                <a:cs typeface="Times New Roman" panose="02020603050405020304" pitchFamily="18" charset="0"/>
              </a:rPr>
              <a:t>Certified Public Accountants</a:t>
            </a:r>
            <a:endParaRPr lang="en-US" sz="400" dirty="0">
              <a:solidFill>
                <a:schemeClr val="tx1">
                  <a:lumMod val="50000"/>
                  <a:lumOff val="50000"/>
                </a:schemeClr>
              </a:solidFill>
              <a:latin typeface="Arial Narrow" panose="020B0606020202030204" pitchFamily="34" charset="0"/>
              <a:cs typeface="Times New Roman" panose="02020603050405020304" pitchFamily="18" charset="0"/>
            </a:endParaRPr>
          </a:p>
        </p:txBody>
      </p:sp>
      <p:sp>
        <p:nvSpPr>
          <p:cNvPr id="9" name="Content Placeholder 2">
            <a:extLst>
              <a:ext uri="{FF2B5EF4-FFF2-40B4-BE49-F238E27FC236}">
                <a16:creationId xmlns:a16="http://schemas.microsoft.com/office/drawing/2014/main" id="{F67FA028-73AC-438A-982F-408AD6F8CC7D}"/>
              </a:ext>
            </a:extLst>
          </p:cNvPr>
          <p:cNvSpPr>
            <a:spLocks noGrp="1"/>
          </p:cNvSpPr>
          <p:nvPr>
            <p:ph idx="1"/>
          </p:nvPr>
        </p:nvSpPr>
        <p:spPr>
          <a:xfrm>
            <a:off x="653247" y="3134851"/>
            <a:ext cx="7814397" cy="2719655"/>
          </a:xfrm>
        </p:spPr>
        <p:txBody>
          <a:bodyPr>
            <a:normAutofit fontScale="85000" lnSpcReduction="20000"/>
          </a:bodyPr>
          <a:lstStyle/>
          <a:p>
            <a:pPr marL="568325" indent="0">
              <a:buNone/>
              <a:tabLst>
                <a:tab pos="1023938" algn="l"/>
              </a:tabLst>
            </a:pPr>
            <a:endParaRPr lang="en-US" sz="1300" b="1" i="1" dirty="0">
              <a:solidFill>
                <a:schemeClr val="bg1"/>
              </a:solidFill>
            </a:endParaRPr>
          </a:p>
          <a:p>
            <a:pPr marL="1087438" indent="0" algn="ctr">
              <a:buNone/>
            </a:pPr>
            <a:endParaRPr lang="en-US" sz="2000" dirty="0">
              <a:solidFill>
                <a:schemeClr val="bg1"/>
              </a:solidFill>
              <a:latin typeface="Arial" panose="020B0604020202020204" pitchFamily="34" charset="0"/>
              <a:cs typeface="Arial" panose="020B0604020202020204" pitchFamily="34" charset="0"/>
            </a:endParaRPr>
          </a:p>
          <a:p>
            <a:pPr marL="0" indent="0" algn="ctr">
              <a:buNone/>
            </a:pPr>
            <a:r>
              <a:rPr lang="en-US" sz="2000" dirty="0">
                <a:solidFill>
                  <a:schemeClr val="bg1"/>
                </a:solidFill>
                <a:latin typeface="Arial" panose="020B0604020202020204" pitchFamily="34" charset="0"/>
                <a:cs typeface="Arial" panose="020B0604020202020204" pitchFamily="34" charset="0"/>
              </a:rPr>
              <a:t>Find us on the web at</a:t>
            </a:r>
          </a:p>
          <a:p>
            <a:pPr marL="0" indent="0" algn="ctr">
              <a:buNone/>
            </a:pPr>
            <a:r>
              <a:rPr lang="en-US" sz="2000" dirty="0">
                <a:solidFill>
                  <a:schemeClr val="accent6">
                    <a:lumMod val="40000"/>
                    <a:lumOff val="60000"/>
                  </a:schemeClr>
                </a:solidFill>
                <a:latin typeface="Arial" panose="020B0604020202020204" pitchFamily="34" charset="0"/>
                <a:cs typeface="Arial" panose="020B0604020202020204" pitchFamily="34" charset="0"/>
              </a:rPr>
              <a:t>www.taxresolutioninstitute.org </a:t>
            </a:r>
          </a:p>
          <a:p>
            <a:pPr marL="0" indent="0" algn="ctr">
              <a:buNone/>
            </a:pPr>
            <a:endParaRPr lang="en-US" sz="200" dirty="0">
              <a:solidFill>
                <a:schemeClr val="accent6">
                  <a:lumMod val="40000"/>
                  <a:lumOff val="60000"/>
                </a:schemeClr>
              </a:solidFill>
              <a:latin typeface="Arial" panose="020B0604020202020204" pitchFamily="34" charset="0"/>
              <a:cs typeface="Arial" panose="020B0604020202020204" pitchFamily="34" charset="0"/>
            </a:endParaRPr>
          </a:p>
          <a:p>
            <a:pPr marL="0" indent="0" algn="ctr">
              <a:buNone/>
            </a:pPr>
            <a:r>
              <a:rPr lang="en-US" sz="2000" dirty="0">
                <a:solidFill>
                  <a:schemeClr val="bg1"/>
                </a:solidFill>
                <a:latin typeface="Arial" panose="020B0604020202020204" pitchFamily="34" charset="0"/>
                <a:cs typeface="Arial" panose="020B0604020202020204" pitchFamily="34" charset="0"/>
              </a:rPr>
              <a:t>Email us at</a:t>
            </a:r>
          </a:p>
          <a:p>
            <a:pPr marL="0" indent="0" algn="ctr">
              <a:buNone/>
            </a:pPr>
            <a:r>
              <a:rPr lang="en-US" sz="2000" dirty="0">
                <a:solidFill>
                  <a:schemeClr val="accent6">
                    <a:lumMod val="40000"/>
                    <a:lumOff val="60000"/>
                  </a:schemeClr>
                </a:solidFill>
                <a:latin typeface="Arial" panose="020B0604020202020204" pitchFamily="34" charset="0"/>
                <a:cs typeface="Arial" panose="020B0604020202020204" pitchFamily="34" charset="0"/>
              </a:rPr>
              <a:t>info@taxresolutioninstitute.org </a:t>
            </a:r>
          </a:p>
          <a:p>
            <a:pPr marL="0" indent="0" algn="ctr">
              <a:buNone/>
            </a:pPr>
            <a:endParaRPr lang="en-US" sz="600" dirty="0">
              <a:solidFill>
                <a:schemeClr val="accent6">
                  <a:lumMod val="40000"/>
                  <a:lumOff val="60000"/>
                </a:schemeClr>
              </a:solidFill>
              <a:latin typeface="Arial" panose="020B0604020202020204" pitchFamily="34" charset="0"/>
              <a:cs typeface="Arial" panose="020B0604020202020204" pitchFamily="34" charset="0"/>
            </a:endParaRPr>
          </a:p>
          <a:p>
            <a:pPr marL="0" indent="0" algn="ctr">
              <a:buNone/>
            </a:pPr>
            <a:r>
              <a:rPr lang="en-US" sz="2000" dirty="0">
                <a:solidFill>
                  <a:schemeClr val="bg1"/>
                </a:solidFill>
                <a:latin typeface="Arial" panose="020B0604020202020204" pitchFamily="34" charset="0"/>
                <a:cs typeface="Arial" panose="020B0604020202020204" pitchFamily="34" charset="0"/>
              </a:rPr>
              <a:t>Call us at</a:t>
            </a:r>
          </a:p>
          <a:p>
            <a:pPr marL="0" indent="0" algn="ctr">
              <a:buNone/>
            </a:pPr>
            <a:r>
              <a:rPr lang="en-US" sz="2000" dirty="0">
                <a:solidFill>
                  <a:schemeClr val="accent6">
                    <a:lumMod val="40000"/>
                    <a:lumOff val="60000"/>
                  </a:schemeClr>
                </a:solidFill>
                <a:latin typeface="Arial" panose="020B0604020202020204" pitchFamily="34" charset="0"/>
                <a:cs typeface="Arial" panose="020B0604020202020204" pitchFamily="34" charset="0"/>
              </a:rPr>
              <a:t>(800) 747-8718          (310) 789-3202          (818) 704-1443</a:t>
            </a:r>
          </a:p>
          <a:p>
            <a:pPr marL="1087438" indent="0" algn="ctr">
              <a:buNone/>
            </a:pPr>
            <a:endParaRPr lang="en-US" sz="1800" dirty="0">
              <a:solidFill>
                <a:schemeClr val="bg1"/>
              </a:solidFill>
            </a:endParaRPr>
          </a:p>
          <a:p>
            <a:pPr marL="0" indent="0" algn="ctr">
              <a:buNone/>
            </a:pPr>
            <a:endParaRPr lang="en-US" sz="2400" dirty="0">
              <a:solidFill>
                <a:srgbClr val="002060"/>
              </a:solidFill>
            </a:endParaRPr>
          </a:p>
          <a:p>
            <a:pPr marL="0" indent="0" algn="ctr">
              <a:buNone/>
            </a:pPr>
            <a:endParaRPr lang="en-US" sz="6000" i="1" dirty="0">
              <a:solidFill>
                <a:srgbClr val="002060"/>
              </a:solidFill>
            </a:endParaRPr>
          </a:p>
        </p:txBody>
      </p:sp>
    </p:spTree>
    <p:extLst>
      <p:ext uri="{BB962C8B-B14F-4D97-AF65-F5344CB8AC3E}">
        <p14:creationId xmlns:p14="http://schemas.microsoft.com/office/powerpoint/2010/main" val="1570496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40F5ED51-B40B-4353-9755-DB43D63412F6}"/>
              </a:ext>
            </a:extLst>
          </p:cNvPr>
          <p:cNvGrpSpPr/>
          <p:nvPr/>
        </p:nvGrpSpPr>
        <p:grpSpPr>
          <a:xfrm>
            <a:off x="1045072" y="1436100"/>
            <a:ext cx="8596210" cy="5052258"/>
            <a:chOff x="1427126" y="1266093"/>
            <a:chExt cx="8596210" cy="5052258"/>
          </a:xfrm>
        </p:grpSpPr>
        <p:sp>
          <p:nvSpPr>
            <p:cNvPr id="14" name="Rectangle 13">
              <a:extLst>
                <a:ext uri="{FF2B5EF4-FFF2-40B4-BE49-F238E27FC236}">
                  <a16:creationId xmlns:a16="http://schemas.microsoft.com/office/drawing/2014/main" id="{A8807720-7726-4F33-8127-92A77F743F99}"/>
                </a:ext>
              </a:extLst>
            </p:cNvPr>
            <p:cNvSpPr/>
            <p:nvPr/>
          </p:nvSpPr>
          <p:spPr>
            <a:xfrm>
              <a:off x="1427127" y="1967012"/>
              <a:ext cx="8596209" cy="4351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45F4800F-CDE8-4365-B1D1-F7D0D1EA9443}"/>
                </a:ext>
              </a:extLst>
            </p:cNvPr>
            <p:cNvGrpSpPr/>
            <p:nvPr/>
          </p:nvGrpSpPr>
          <p:grpSpPr>
            <a:xfrm>
              <a:off x="1427126" y="1266093"/>
              <a:ext cx="8596210" cy="5052258"/>
              <a:chOff x="1015143" y="1004835"/>
              <a:chExt cx="8596210" cy="5052258"/>
            </a:xfrm>
          </p:grpSpPr>
          <p:pic>
            <p:nvPicPr>
              <p:cNvPr id="16" name="Picture 15">
                <a:extLst>
                  <a:ext uri="{FF2B5EF4-FFF2-40B4-BE49-F238E27FC236}">
                    <a16:creationId xmlns:a16="http://schemas.microsoft.com/office/drawing/2014/main" id="{52875153-24CE-4A7D-9537-56E7E6793F3F}"/>
                  </a:ext>
                </a:extLst>
              </p:cNvPr>
              <p:cNvPicPr>
                <a:picLocks noChangeAspect="1"/>
              </p:cNvPicPr>
              <p:nvPr/>
            </p:nvPicPr>
            <p:blipFill>
              <a:blip r:embed="rId2"/>
              <a:stretch>
                <a:fillRect/>
              </a:stretch>
            </p:blipFill>
            <p:spPr>
              <a:xfrm>
                <a:off x="1015144" y="1004835"/>
                <a:ext cx="8596209" cy="4231467"/>
              </a:xfrm>
              <a:prstGeom prst="rect">
                <a:avLst/>
              </a:prstGeom>
            </p:spPr>
          </p:pic>
          <p:sp>
            <p:nvSpPr>
              <p:cNvPr id="17" name="Rectangle 16">
                <a:extLst>
                  <a:ext uri="{FF2B5EF4-FFF2-40B4-BE49-F238E27FC236}">
                    <a16:creationId xmlns:a16="http://schemas.microsoft.com/office/drawing/2014/main" id="{ACAB4791-5F90-4211-BB1B-3B8F456B779B}"/>
                  </a:ext>
                </a:extLst>
              </p:cNvPr>
              <p:cNvSpPr/>
              <p:nvPr/>
            </p:nvSpPr>
            <p:spPr>
              <a:xfrm>
                <a:off x="1015143" y="4220309"/>
                <a:ext cx="5490834" cy="18367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sz="1400" dirty="0">
                  <a:solidFill>
                    <a:schemeClr val="tx1">
                      <a:lumMod val="75000"/>
                      <a:lumOff val="25000"/>
                    </a:schemeClr>
                  </a:solidFill>
                </a:endParaRPr>
              </a:p>
            </p:txBody>
          </p:sp>
          <p:sp>
            <p:nvSpPr>
              <p:cNvPr id="19" name="TextBox 18">
                <a:extLst>
                  <a:ext uri="{FF2B5EF4-FFF2-40B4-BE49-F238E27FC236}">
                    <a16:creationId xmlns:a16="http://schemas.microsoft.com/office/drawing/2014/main" id="{4989CA4C-A36F-4CC3-81C9-DAF417297076}"/>
                  </a:ext>
                </a:extLst>
              </p:cNvPr>
              <p:cNvSpPr txBox="1"/>
              <p:nvPr/>
            </p:nvSpPr>
            <p:spPr>
              <a:xfrm>
                <a:off x="6838785" y="5292754"/>
                <a:ext cx="2772568" cy="707886"/>
              </a:xfrm>
              <a:prstGeom prst="rect">
                <a:avLst/>
              </a:prstGeom>
              <a:solidFill>
                <a:schemeClr val="bg1"/>
              </a:solidFill>
            </p:spPr>
            <p:txBody>
              <a:bodyPr wrap="square" rtlCol="0">
                <a:spAutoFit/>
              </a:bodyPr>
              <a:lstStyle/>
              <a:p>
                <a:pPr algn="ctr"/>
                <a:r>
                  <a:rPr lang="en-US" sz="4000" strike="sngStrike" dirty="0">
                    <a:solidFill>
                      <a:schemeClr val="accent1">
                        <a:lumMod val="60000"/>
                        <a:lumOff val="40000"/>
                      </a:schemeClr>
                    </a:solidFill>
                    <a:latin typeface="Arial Black" panose="020B0A04020102020204" pitchFamily="34" charset="0"/>
                  </a:rPr>
                  <a:t>$</a:t>
                </a:r>
                <a:r>
                  <a:rPr lang="en-US" sz="3200" strike="sngStrike" dirty="0">
                    <a:solidFill>
                      <a:schemeClr val="accent1">
                        <a:lumMod val="60000"/>
                        <a:lumOff val="40000"/>
                      </a:schemeClr>
                    </a:solidFill>
                    <a:latin typeface="Arial Black" panose="020B0A04020102020204" pitchFamily="34" charset="0"/>
                  </a:rPr>
                  <a:t>3,000.00</a:t>
                </a:r>
              </a:p>
            </p:txBody>
          </p:sp>
        </p:grpSp>
      </p:grpSp>
      <p:sp>
        <p:nvSpPr>
          <p:cNvPr id="20" name="Rectangle 19">
            <a:extLst>
              <a:ext uri="{FF2B5EF4-FFF2-40B4-BE49-F238E27FC236}">
                <a16:creationId xmlns:a16="http://schemas.microsoft.com/office/drawing/2014/main" id="{81CAD5A3-E56A-45EB-BD93-168DD1969A37}"/>
              </a:ext>
            </a:extLst>
          </p:cNvPr>
          <p:cNvSpPr/>
          <p:nvPr/>
        </p:nvSpPr>
        <p:spPr>
          <a:xfrm>
            <a:off x="1164410" y="4711097"/>
            <a:ext cx="5446205" cy="16798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en-US" sz="1400" dirty="0">
                <a:solidFill>
                  <a:schemeClr val="tx1">
                    <a:lumMod val="75000"/>
                    <a:lumOff val="25000"/>
                  </a:schemeClr>
                </a:solidFill>
              </a:rPr>
              <a:t>Charge up to 2 times your normal rate</a:t>
            </a:r>
          </a:p>
          <a:p>
            <a:pPr marL="285750" lvl="0" indent="-285750">
              <a:buFont typeface="Arial" panose="020B0604020202020204" pitchFamily="34" charset="0"/>
              <a:buChar char="•"/>
            </a:pPr>
            <a:r>
              <a:rPr lang="en-US" sz="1400" dirty="0">
                <a:solidFill>
                  <a:schemeClr val="tx1">
                    <a:lumMod val="75000"/>
                    <a:lumOff val="25000"/>
                  </a:schemeClr>
                </a:solidFill>
              </a:rPr>
              <a:t>Keep busy all year long</a:t>
            </a:r>
          </a:p>
          <a:p>
            <a:pPr marL="285750" lvl="0" indent="-285750">
              <a:buFont typeface="Arial" panose="020B0604020202020204" pitchFamily="34" charset="0"/>
              <a:buChar char="•"/>
            </a:pPr>
            <a:r>
              <a:rPr lang="en-US" sz="1400" dirty="0">
                <a:solidFill>
                  <a:schemeClr val="tx1">
                    <a:lumMod val="75000"/>
                    <a:lumOff val="25000"/>
                  </a:schemeClr>
                </a:solidFill>
              </a:rPr>
              <a:t>Solve even the most complex tax collection problems with our VIP Program</a:t>
            </a:r>
            <a:r>
              <a:rPr lang="en-US" sz="1400" baseline="30000" dirty="0">
                <a:solidFill>
                  <a:schemeClr val="tx1">
                    <a:lumMod val="75000"/>
                    <a:lumOff val="25000"/>
                  </a:schemeClr>
                </a:solidFill>
              </a:rPr>
              <a:t>TM</a:t>
            </a:r>
          </a:p>
          <a:p>
            <a:pPr marL="285750" lvl="0" indent="-285750">
              <a:buFont typeface="Arial" panose="020B0604020202020204" pitchFamily="34" charset="0"/>
              <a:buChar char="•"/>
            </a:pPr>
            <a:r>
              <a:rPr lang="en-US" sz="1400" dirty="0">
                <a:solidFill>
                  <a:schemeClr val="tx1">
                    <a:lumMod val="75000"/>
                    <a:lumOff val="25000"/>
                  </a:schemeClr>
                </a:solidFill>
              </a:rPr>
              <a:t>Find clients without spending too much time or too much money</a:t>
            </a:r>
          </a:p>
          <a:p>
            <a:pPr marL="285750" lvl="0" indent="-285750">
              <a:buFont typeface="Arial" panose="020B0604020202020204" pitchFamily="34" charset="0"/>
              <a:buChar char="•"/>
            </a:pPr>
            <a:r>
              <a:rPr lang="en-US" sz="1400" dirty="0">
                <a:solidFill>
                  <a:schemeClr val="tx1">
                    <a:lumMod val="75000"/>
                    <a:lumOff val="25000"/>
                  </a:schemeClr>
                </a:solidFill>
              </a:rPr>
              <a:t>Close a deal with little to no effort</a:t>
            </a:r>
          </a:p>
          <a:p>
            <a:pPr marL="285750" indent="-285750" algn="ctr">
              <a:buFont typeface="Arial" panose="020B0604020202020204" pitchFamily="34" charset="0"/>
              <a:buChar char="•"/>
            </a:pPr>
            <a:endParaRPr lang="en-US" sz="1400" dirty="0">
              <a:solidFill>
                <a:schemeClr val="tx1">
                  <a:lumMod val="75000"/>
                  <a:lumOff val="25000"/>
                </a:schemeClr>
              </a:solidFill>
            </a:endParaRPr>
          </a:p>
        </p:txBody>
      </p:sp>
      <p:sp>
        <p:nvSpPr>
          <p:cNvPr id="12" name="Oval 11">
            <a:extLst>
              <a:ext uri="{FF2B5EF4-FFF2-40B4-BE49-F238E27FC236}">
                <a16:creationId xmlns:a16="http://schemas.microsoft.com/office/drawing/2014/main" id="{DFC2F7E7-BDC3-4279-BE16-B488487FE0EC}"/>
              </a:ext>
            </a:extLst>
          </p:cNvPr>
          <p:cNvSpPr/>
          <p:nvPr/>
        </p:nvSpPr>
        <p:spPr>
          <a:xfrm>
            <a:off x="2550718" y="1138699"/>
            <a:ext cx="4267647" cy="4267647"/>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endParaRPr lang="en-US" dirty="0"/>
          </a:p>
        </p:txBody>
      </p:sp>
      <p:sp>
        <p:nvSpPr>
          <p:cNvPr id="4" name="Oval 3"/>
          <p:cNvSpPr/>
          <p:nvPr/>
        </p:nvSpPr>
        <p:spPr>
          <a:xfrm>
            <a:off x="2748289" y="1336270"/>
            <a:ext cx="3872505" cy="387250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endParaRPr lang="en-US" sz="1600" dirty="0">
              <a:ln w="19050">
                <a:noFill/>
              </a:ln>
              <a:solidFill>
                <a:schemeClr val="tx1"/>
              </a:solidFill>
              <a:latin typeface="Arial Black" panose="020B0A04020102020204" pitchFamily="34" charset="0"/>
            </a:endParaRPr>
          </a:p>
          <a:p>
            <a:pPr algn="ctr"/>
            <a:r>
              <a:rPr lang="en-US" sz="2800" dirty="0">
                <a:ln w="19050">
                  <a:noFill/>
                </a:ln>
                <a:solidFill>
                  <a:schemeClr val="tx1"/>
                </a:solidFill>
                <a:latin typeface="Arial Black" panose="020B0A04020102020204" pitchFamily="34" charset="0"/>
              </a:rPr>
              <a:t>Sales &amp; Marketing</a:t>
            </a:r>
          </a:p>
          <a:p>
            <a:pPr algn="ctr"/>
            <a:r>
              <a:rPr lang="en-US" sz="4800" dirty="0">
                <a:ln w="19050">
                  <a:noFill/>
                </a:ln>
                <a:solidFill>
                  <a:schemeClr val="tx1"/>
                </a:solidFill>
                <a:latin typeface="Arial Black" panose="020B0A04020102020204" pitchFamily="34" charset="0"/>
              </a:rPr>
              <a:t>75%off</a:t>
            </a:r>
            <a:endParaRPr lang="en-US" sz="2000" b="1" dirty="0">
              <a:ln w="19050">
                <a:noFill/>
              </a:ln>
              <a:solidFill>
                <a:schemeClr val="tx1"/>
              </a:solidFill>
              <a:latin typeface="Arial Black" panose="020B0A04020102020204" pitchFamily="34" charset="0"/>
            </a:endParaRPr>
          </a:p>
          <a:p>
            <a:pPr algn="ctr"/>
            <a:r>
              <a:rPr lang="en-US" sz="6000" b="1" dirty="0">
                <a:ln w="19050">
                  <a:noFill/>
                </a:ln>
                <a:solidFill>
                  <a:schemeClr val="tx1"/>
                </a:solidFill>
                <a:latin typeface="Arial Black" panose="020B0A04020102020204" pitchFamily="34" charset="0"/>
              </a:rPr>
              <a:t>$750</a:t>
            </a:r>
          </a:p>
          <a:p>
            <a:pPr algn="ctr"/>
            <a:r>
              <a:rPr lang="en-US" sz="2800" dirty="0">
                <a:solidFill>
                  <a:schemeClr val="tx1"/>
                </a:solidFill>
              </a:rPr>
              <a:t>Only good until 6pm today</a:t>
            </a:r>
          </a:p>
        </p:txBody>
      </p:sp>
      <p:sp>
        <p:nvSpPr>
          <p:cNvPr id="10" name="Title 1">
            <a:extLst>
              <a:ext uri="{FF2B5EF4-FFF2-40B4-BE49-F238E27FC236}">
                <a16:creationId xmlns:a16="http://schemas.microsoft.com/office/drawing/2014/main" id="{6519298B-9617-4AE9-9A93-785815A199FC}"/>
              </a:ext>
            </a:extLst>
          </p:cNvPr>
          <p:cNvSpPr txBox="1">
            <a:spLocks/>
          </p:cNvSpPr>
          <p:nvPr/>
        </p:nvSpPr>
        <p:spPr>
          <a:xfrm>
            <a:off x="-592126" y="369642"/>
            <a:ext cx="6868506" cy="92849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600" dirty="0">
                <a:solidFill>
                  <a:schemeClr val="bg1"/>
                </a:solidFill>
                <a:latin typeface="Calibri Light" panose="020F0302020204030204" pitchFamily="34" charset="0"/>
              </a:rPr>
              <a:t>Morning Break</a:t>
            </a:r>
          </a:p>
        </p:txBody>
      </p:sp>
      <p:sp>
        <p:nvSpPr>
          <p:cNvPr id="2" name="Rectangle 1">
            <a:extLst>
              <a:ext uri="{FF2B5EF4-FFF2-40B4-BE49-F238E27FC236}">
                <a16:creationId xmlns:a16="http://schemas.microsoft.com/office/drawing/2014/main" id="{E487EE45-3B2C-4405-8E73-D54EACD41D02}"/>
              </a:ext>
            </a:extLst>
          </p:cNvPr>
          <p:cNvSpPr/>
          <p:nvPr/>
        </p:nvSpPr>
        <p:spPr>
          <a:xfrm rot="20842916">
            <a:off x="6984740" y="1810223"/>
            <a:ext cx="4868969" cy="1633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add the</a:t>
            </a:r>
          </a:p>
          <a:p>
            <a:pPr algn="ctr"/>
            <a:r>
              <a:rPr lang="en-US" sz="3600" b="1" dirty="0">
                <a:solidFill>
                  <a:schemeClr val="tx1"/>
                </a:solidFill>
              </a:rPr>
              <a:t>Resolution Add-on Pack</a:t>
            </a:r>
          </a:p>
          <a:p>
            <a:pPr algn="ctr"/>
            <a:r>
              <a:rPr lang="en-US" sz="2400" dirty="0">
                <a:solidFill>
                  <a:schemeClr val="tx1"/>
                </a:solidFill>
              </a:rPr>
              <a:t>for only $100 More</a:t>
            </a:r>
          </a:p>
          <a:p>
            <a:pPr algn="ctr"/>
            <a:r>
              <a:rPr lang="en-US" sz="2400" i="1" dirty="0">
                <a:solidFill>
                  <a:schemeClr val="tx1"/>
                </a:solidFill>
              </a:rPr>
              <a:t>(a $500 value!)</a:t>
            </a:r>
          </a:p>
        </p:txBody>
      </p:sp>
      <p:sp>
        <p:nvSpPr>
          <p:cNvPr id="18" name="Rectangle 17">
            <a:extLst>
              <a:ext uri="{FF2B5EF4-FFF2-40B4-BE49-F238E27FC236}">
                <a16:creationId xmlns:a16="http://schemas.microsoft.com/office/drawing/2014/main" id="{AEAA6961-E58A-4318-842B-C36E14BC0587}"/>
              </a:ext>
            </a:extLst>
          </p:cNvPr>
          <p:cNvSpPr/>
          <p:nvPr/>
        </p:nvSpPr>
        <p:spPr>
          <a:xfrm>
            <a:off x="6865114" y="4009830"/>
            <a:ext cx="4868969" cy="16335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00"/>
                </a:solidFill>
              </a:rPr>
              <a:t>DAVID TO PUSH LINK</a:t>
            </a:r>
            <a:endParaRPr lang="en-US" sz="4000" i="1" dirty="0">
              <a:solidFill>
                <a:srgbClr val="FFFF00"/>
              </a:solidFill>
            </a:endParaRPr>
          </a:p>
        </p:txBody>
      </p:sp>
      <p:sp>
        <p:nvSpPr>
          <p:cNvPr id="21" name="Title 1">
            <a:extLst>
              <a:ext uri="{FF2B5EF4-FFF2-40B4-BE49-F238E27FC236}">
                <a16:creationId xmlns:a16="http://schemas.microsoft.com/office/drawing/2014/main" id="{6F1FF7B2-CC73-4B24-AA57-1D8044FD55B9}"/>
              </a:ext>
            </a:extLst>
          </p:cNvPr>
          <p:cNvSpPr txBox="1">
            <a:spLocks/>
          </p:cNvSpPr>
          <p:nvPr/>
        </p:nvSpPr>
        <p:spPr>
          <a:xfrm>
            <a:off x="-1693390" y="157147"/>
            <a:ext cx="11161803" cy="92849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600" dirty="0">
                <a:latin typeface="Calibri Light" panose="020F0302020204030204" pitchFamily="34" charset="0"/>
              </a:rPr>
              <a:t>Take Advantage Today</a:t>
            </a:r>
          </a:p>
        </p:txBody>
      </p:sp>
    </p:spTree>
    <p:extLst>
      <p:ext uri="{BB962C8B-B14F-4D97-AF65-F5344CB8AC3E}">
        <p14:creationId xmlns:p14="http://schemas.microsoft.com/office/powerpoint/2010/main" val="2654955018"/>
      </p:ext>
    </p:extLst>
  </p:cSld>
  <p:clrMapOvr>
    <a:masterClrMapping/>
  </p:clrMapOvr>
</p:sld>
</file>

<file path=ppt/theme/theme1.xml><?xml version="1.0" encoding="utf-8"?>
<a:theme xmlns:a="http://schemas.openxmlformats.org/drawingml/2006/main" name="Custom Design">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430</TotalTime>
  <Words>16026</Words>
  <Application>Microsoft Office PowerPoint</Application>
  <PresentationFormat>Widescreen</PresentationFormat>
  <Paragraphs>2692</Paragraphs>
  <Slides>313</Slides>
  <Notes>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313</vt:i4>
      </vt:variant>
    </vt:vector>
  </HeadingPairs>
  <TitlesOfParts>
    <vt:vector size="324" baseType="lpstr">
      <vt:lpstr>Arial</vt:lpstr>
      <vt:lpstr>Arial Black</vt:lpstr>
      <vt:lpstr>Arial Narrow</vt:lpstr>
      <vt:lpstr>Bodoni MT</vt:lpstr>
      <vt:lpstr>Calibri</vt:lpstr>
      <vt:lpstr>Calibri Light</vt:lpstr>
      <vt:lpstr>Century Gothic</vt:lpstr>
      <vt:lpstr>Times New Roman</vt:lpstr>
      <vt:lpstr>Wingdings</vt:lpstr>
      <vt:lpstr>Custom Design</vt:lpstr>
      <vt:lpstr>Office Theme</vt:lpstr>
      <vt:lpstr>PowerPoint Presentation</vt:lpstr>
      <vt:lpstr>PowerPoint Presentation</vt:lpstr>
      <vt:lpstr>Meet our speaker</vt:lpstr>
      <vt:lpstr>Tax Tax and More Tax</vt:lpstr>
      <vt:lpstr>What will be covered today</vt:lpstr>
      <vt:lpstr>Have you downloaded your materials?</vt:lpstr>
      <vt:lpstr>Tax Cuts &amp; Jobs Act  What You Need to Know</vt:lpstr>
      <vt:lpstr>PowerPoint Presentation</vt:lpstr>
      <vt:lpstr>PowerPoint Presentation</vt:lpstr>
      <vt:lpstr>PowerPoint Presentation</vt:lpstr>
      <vt:lpstr>2018 Tax Brackets &amp; Rates</vt:lpstr>
      <vt:lpstr>2018 Personal Exemptions - GONE</vt:lpstr>
      <vt:lpstr>Deductions that went away</vt:lpstr>
      <vt:lpstr>2018 Standard Deduction - Increased</vt:lpstr>
      <vt:lpstr>Medical Expenses</vt:lpstr>
      <vt:lpstr>Deduction for State and Local Taxes (SALT)</vt:lpstr>
      <vt:lpstr>Mortgage Interest</vt:lpstr>
      <vt:lpstr>Second Homes </vt:lpstr>
      <vt:lpstr>Charitable Contributions</vt:lpstr>
      <vt:lpstr>Casualty Losses</vt:lpstr>
      <vt:lpstr>Miscellaneous Itemized Deductions</vt:lpstr>
      <vt:lpstr>Capital Gains – No Substantial Change</vt:lpstr>
      <vt:lpstr>Alternative Minimum Tax</vt:lpstr>
      <vt:lpstr>Retirement Plan Changes</vt:lpstr>
      <vt:lpstr>Other Provisions</vt:lpstr>
      <vt:lpstr>Deduction for “Pass-through” Entities IRC §199A deduction</vt:lpstr>
      <vt:lpstr>Where it will be deducted?</vt:lpstr>
      <vt:lpstr>IRC §199A Deduction Limitations</vt:lpstr>
      <vt:lpstr>IRC §199A Deduction Limitations</vt:lpstr>
      <vt:lpstr>Phase-out Ranges</vt:lpstr>
      <vt:lpstr>Phase-outs for “specified” service business</vt:lpstr>
      <vt:lpstr>Service Businesses</vt:lpstr>
      <vt:lpstr>Service Businesses Continued</vt:lpstr>
      <vt:lpstr>Example of Phase-outs for service business</vt:lpstr>
      <vt:lpstr>Phase-outs for all other businesses</vt:lpstr>
      <vt:lpstr>Example of phase-outs for non-service businesses</vt:lpstr>
      <vt:lpstr>What counts as “Qualified Business Income”</vt:lpstr>
      <vt:lpstr>Does rental real estate count as qualified business income?</vt:lpstr>
      <vt:lpstr>Multiple Rental Properties Example</vt:lpstr>
      <vt:lpstr>Suspended Passive Losses</vt:lpstr>
      <vt:lpstr>Become a VIP Member</vt:lpstr>
      <vt:lpstr>Property Sales</vt:lpstr>
      <vt:lpstr>Business income from flow-through entities</vt:lpstr>
      <vt:lpstr>Partners and partnerships</vt:lpstr>
      <vt:lpstr>S Corporations </vt:lpstr>
      <vt:lpstr>Trusts, Estates, &amp; Dividends</vt:lpstr>
      <vt:lpstr>Hybrid businesses (service &amp; non-service)</vt:lpstr>
      <vt:lpstr>PowerPoint Presentation</vt:lpstr>
      <vt:lpstr>Multiple trades or businesses</vt:lpstr>
      <vt:lpstr>PowerPoint Presentation</vt:lpstr>
      <vt:lpstr>Business Losses and the “Deduction Reduction”</vt:lpstr>
      <vt:lpstr>Business Loss Example</vt:lpstr>
      <vt:lpstr>2018 Changes</vt:lpstr>
      <vt:lpstr>Want to grow your practice?</vt:lpstr>
      <vt:lpstr>Finding Tax Resolution Clients</vt:lpstr>
      <vt:lpstr>Three Professions with Tax Problems</vt:lpstr>
      <vt:lpstr>Number of Accounts in IRS Collection</vt:lpstr>
      <vt:lpstr>Have you downloaded your materials?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Market?</vt:lpstr>
      <vt:lpstr>With the TRI Ultimate Professional’s SystemTM you can…</vt:lpstr>
      <vt:lpstr>PowerPoint Presentation</vt:lpstr>
      <vt:lpstr>PowerPoint Presentation</vt:lpstr>
      <vt:lpstr>Finding Tax Resolution Clients</vt:lpstr>
      <vt:lpstr>Here’s what happens when taxpayers call the IRS themselves…</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Tax Tax and More Tax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Doubt as to Collectability When and how should you submit an offer?</vt:lpstr>
      <vt:lpstr>Doubt as to Collectability When and how should you submit an offer?</vt:lpstr>
      <vt:lpstr>Doubt as to Collectability</vt:lpstr>
      <vt:lpstr>Doubt as to Collectability</vt:lpstr>
      <vt:lpstr>Doubt as to Collectability</vt:lpstr>
      <vt:lpstr>Doubt as to Collectability</vt:lpstr>
      <vt:lpstr>Doubt as to Collectability</vt:lpstr>
      <vt:lpstr>Doubt as to Collectability</vt:lpstr>
      <vt:lpstr>Doubt as to Collectability</vt:lpstr>
      <vt:lpstr>PowerPoint Presentation</vt:lpstr>
      <vt:lpstr>Doubt as to Collectability</vt:lpstr>
      <vt:lpstr>Doubt as to Collectability</vt:lpstr>
      <vt:lpstr>PowerPoint Presentation</vt:lpstr>
      <vt:lpstr>Doubt as to Liability When and how should you submit an offer?</vt:lpstr>
      <vt:lpstr>Doubt as to Liability</vt:lpstr>
      <vt:lpstr>Doubt as to Liability</vt:lpstr>
      <vt:lpstr>Doubt as to Liability</vt:lpstr>
      <vt:lpstr>Doubt as to Liability</vt:lpstr>
      <vt:lpstr>Doubt as to Liability</vt:lpstr>
      <vt:lpstr>PowerPoint Presentation</vt:lpstr>
      <vt:lpstr>PowerPoint Presentation</vt:lpstr>
      <vt:lpstr>Effective Tax Administration</vt:lpstr>
      <vt:lpstr>Effective Tax Administration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Sales</vt:lpstr>
      <vt:lpstr>I’m a service professional, why do I need help selling?</vt:lpstr>
      <vt:lpstr>PowerPoint Presentation</vt:lpstr>
      <vt:lpstr>PowerPoint Presentation</vt:lpstr>
      <vt:lpstr>PowerPoint Presentation</vt:lpstr>
      <vt:lpstr>Your Success Using the TRI Ultimate Professional's SystemTM gets you…</vt:lpstr>
      <vt:lpstr> Work smarter…not harder </vt:lpstr>
      <vt:lpstr>PowerPoint Presentation</vt:lpstr>
      <vt:lpstr>PowerPoint Presentation</vt:lpstr>
      <vt:lpstr>PowerPoint Presentation</vt:lpstr>
      <vt:lpstr>Crossing the River</vt:lpstr>
      <vt:lpstr>Tax Tax and More Tax</vt:lpstr>
      <vt:lpstr>PowerPoint Presentation</vt:lpstr>
      <vt:lpstr>PowerPoint Presentation</vt:lpstr>
      <vt:lpstr>PowerPoint Presentation</vt:lpstr>
      <vt:lpstr>PowerPoint Presentation</vt:lpstr>
      <vt:lpstr>PowerPoint Presentation</vt:lpstr>
      <vt:lpstr>PowerPoint Presentation</vt:lpstr>
      <vt:lpstr>should they do an Offer or  Installment Agreement?  …let’s see</vt:lpstr>
      <vt:lpstr>OIC vs Installment Agreement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Tax Tax and More Tax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This book is a must for tax resolution practitioners….</vt:lpstr>
      <vt:lpstr>PowerPoint Presentation</vt:lpstr>
      <vt:lpstr>PowerPoint Presentation</vt:lpstr>
      <vt:lpstr>EXAMINATION LETTER</vt:lpstr>
      <vt:lpstr>PowerPoint Presentation</vt:lpstr>
      <vt:lpstr>PowerPoint Presentation</vt:lpstr>
      <vt:lpstr>PowerPoint Presentation</vt:lpstr>
      <vt:lpstr>PowerPoint Presentation</vt:lpstr>
      <vt:lpstr>PowerPoint Presentation</vt:lpstr>
      <vt:lpstr>Audit Time</vt:lpstr>
      <vt:lpstr>Practical Steps  (continued)</vt:lpstr>
      <vt:lpstr>Audit Findings</vt:lpstr>
      <vt:lpstr>PowerPoint Presentation</vt:lpstr>
      <vt:lpstr>PowerPoint Presentation</vt:lpstr>
      <vt:lpstr>30-Day Letter</vt:lpstr>
      <vt:lpstr>30-Day Letter continued</vt:lpstr>
      <vt:lpstr>PowerPoint Presentation</vt:lpstr>
      <vt:lpstr>PowerPoint Presentation</vt:lpstr>
      <vt:lpstr>Things to Note</vt:lpstr>
      <vt:lpstr>90-Day Letter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Appeal Topics Overview</vt:lpstr>
      <vt:lpstr>Collection Appeal Rights</vt:lpstr>
      <vt:lpstr>PowerPoint Presentation</vt:lpstr>
      <vt:lpstr>Similarities</vt:lpstr>
      <vt:lpstr>Differences</vt:lpstr>
      <vt:lpstr>Collection Due Process</vt:lpstr>
      <vt:lpstr>PowerPoint Presentation</vt:lpstr>
      <vt:lpstr>PowerPoint Presentation</vt:lpstr>
      <vt:lpstr>What to do… when things get tough</vt:lpstr>
      <vt:lpstr>Collection Appeal Rights</vt:lpstr>
      <vt:lpstr>PowerPoint Presentation</vt:lpstr>
      <vt:lpstr>Fast Track Settlement and  Mediation (income tax audits)</vt:lpstr>
      <vt:lpstr>Purpose</vt:lpstr>
      <vt:lpstr>Fast Track Settlement</vt:lpstr>
      <vt:lpstr>Fast Track Settlement</vt:lpstr>
      <vt:lpstr>PowerPoint Presentation</vt:lpstr>
      <vt:lpstr>Fast Track Mediation</vt:lpstr>
      <vt:lpstr>Fast Track Mediation</vt:lpstr>
      <vt:lpstr>PowerPoint Presentation</vt:lpstr>
      <vt:lpstr>PowerPoint Presentation</vt:lpstr>
      <vt:lpstr>Taxpayer Advocate</vt:lpstr>
      <vt:lpstr>PowerPoint Presentation</vt:lpstr>
      <vt:lpstr>PowerPoint Presentation</vt:lpstr>
      <vt:lpstr>FAQ’s</vt:lpstr>
      <vt:lpstr>Tax Court</vt:lpstr>
      <vt:lpstr>Tax Court</vt:lpstr>
      <vt:lpstr>PowerPoint Presentation</vt:lpstr>
      <vt:lpstr>PowerPoint Presentation</vt:lpstr>
      <vt:lpstr>Tax Court</vt:lpstr>
      <vt:lpstr>PowerPoint Presentation</vt:lpstr>
      <vt:lpstr>Tax Court</vt:lpstr>
      <vt:lpstr>PowerPoint Presentation</vt:lpstr>
      <vt:lpstr>PowerPoint Presentation</vt:lpstr>
      <vt:lpstr>PowerPoint Presentation</vt:lpstr>
      <vt:lpstr>PowerPoint Presentation</vt:lpstr>
      <vt:lpstr>PowerPoint Presentation</vt:lpstr>
      <vt:lpstr>PowerPoint Presentation</vt:lpstr>
      <vt:lpstr>Tax Court</vt:lpstr>
      <vt:lpstr>Summary of topics covered today</vt:lpstr>
      <vt:lpstr>PowerPoint Presentation</vt:lpstr>
      <vt:lpstr>PowerPoint Presentation</vt:lpstr>
      <vt:lpstr>PowerPoint Presentation</vt:lpstr>
      <vt:lpstr>We are your one-stop shop for all tax resolution, accounting, tax and consulting needs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Cohen</dc:creator>
  <cp:lastModifiedBy>Matt Cohen</cp:lastModifiedBy>
  <cp:revision>36</cp:revision>
  <dcterms:created xsi:type="dcterms:W3CDTF">2018-07-27T00:51:09Z</dcterms:created>
  <dcterms:modified xsi:type="dcterms:W3CDTF">2018-07-31T19:04:56Z</dcterms:modified>
</cp:coreProperties>
</file>